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1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7087E7-1668-4251-927C-620E7CE4ED16}" type="doc">
      <dgm:prSet loTypeId="urn:microsoft.com/office/officeart/2005/8/layout/vList2" loCatId="list" qsTypeId="urn:microsoft.com/office/officeart/2005/8/quickstyle/simple4#11" qsCatId="simple" csTypeId="urn:microsoft.com/office/officeart/2005/8/colors/colorful2#11" csCatId="colorful" phldr="1"/>
      <dgm:spPr/>
      <dgm:t>
        <a:bodyPr/>
        <a:lstStyle/>
        <a:p>
          <a:endParaRPr lang="en-US"/>
        </a:p>
      </dgm:t>
    </dgm:pt>
    <dgm:pt modelId="{BD3E22A6-6D0D-45DF-86B2-1E917C4BC67E}">
      <dgm:prSet/>
      <dgm:spPr/>
      <dgm:t>
        <a:bodyPr/>
        <a:lstStyle/>
        <a:p>
          <a:r>
            <a:rPr lang="en-US" dirty="0"/>
            <a:t>Aggravated Assaults -13.04% (-3)</a:t>
          </a:r>
        </a:p>
      </dgm:t>
    </dgm:pt>
    <dgm:pt modelId="{1C914D09-61AD-4D57-A075-C4475B2965CA}" type="parTrans" cxnId="{6AE33DA4-D81F-4108-97DD-34C92B54F2B3}">
      <dgm:prSet/>
      <dgm:spPr/>
      <dgm:t>
        <a:bodyPr/>
        <a:lstStyle/>
        <a:p>
          <a:endParaRPr lang="en-US"/>
        </a:p>
      </dgm:t>
    </dgm:pt>
    <dgm:pt modelId="{80318A1D-CCA7-4506-BA13-715D52F7BF8C}" type="sibTrans" cxnId="{6AE33DA4-D81F-4108-97DD-34C92B54F2B3}">
      <dgm:prSet/>
      <dgm:spPr/>
      <dgm:t>
        <a:bodyPr/>
        <a:lstStyle/>
        <a:p>
          <a:endParaRPr lang="en-US"/>
        </a:p>
      </dgm:t>
    </dgm:pt>
    <dgm:pt modelId="{7CD1BAF2-3DB6-4F80-9C16-4E062465F68B}">
      <dgm:prSet/>
      <dgm:spPr/>
      <dgm:t>
        <a:bodyPr/>
        <a:lstStyle/>
        <a:p>
          <a:r>
            <a:rPr lang="en-US" dirty="0"/>
            <a:t>Homicides -100% (-1)</a:t>
          </a:r>
        </a:p>
      </dgm:t>
    </dgm:pt>
    <dgm:pt modelId="{373912BB-6EC6-432A-9BC5-50F414B0B2F7}" type="parTrans" cxnId="{457E0287-2568-4CA6-93D0-261CCCA84ADB}">
      <dgm:prSet/>
      <dgm:spPr/>
      <dgm:t>
        <a:bodyPr/>
        <a:lstStyle/>
        <a:p>
          <a:endParaRPr lang="en-US"/>
        </a:p>
      </dgm:t>
    </dgm:pt>
    <dgm:pt modelId="{94B2FF63-CB68-4FED-AEB0-7B088C038FCE}" type="sibTrans" cxnId="{457E0287-2568-4CA6-93D0-261CCCA84ADB}">
      <dgm:prSet/>
      <dgm:spPr/>
      <dgm:t>
        <a:bodyPr/>
        <a:lstStyle/>
        <a:p>
          <a:endParaRPr lang="en-US"/>
        </a:p>
      </dgm:t>
    </dgm:pt>
    <dgm:pt modelId="{A494207E-FA4F-404F-AB96-E3E2BB347371}">
      <dgm:prSet/>
      <dgm:spPr/>
      <dgm:t>
        <a:bodyPr/>
        <a:lstStyle/>
        <a:p>
          <a:r>
            <a:rPr lang="en-US" dirty="0"/>
            <a:t>Robbery -100% (-2)</a:t>
          </a:r>
        </a:p>
      </dgm:t>
    </dgm:pt>
    <dgm:pt modelId="{3FC8F488-1EDC-4789-8ED2-4CAAAEE195DE}" type="parTrans" cxnId="{75EB83D8-8A7C-48C2-929F-A63061CB088D}">
      <dgm:prSet/>
      <dgm:spPr/>
      <dgm:t>
        <a:bodyPr/>
        <a:lstStyle/>
        <a:p>
          <a:endParaRPr lang="en-US"/>
        </a:p>
      </dgm:t>
    </dgm:pt>
    <dgm:pt modelId="{F12C3D25-9C5D-48CE-AEEC-EE93B190A667}" type="sibTrans" cxnId="{75EB83D8-8A7C-48C2-929F-A63061CB088D}">
      <dgm:prSet/>
      <dgm:spPr/>
      <dgm:t>
        <a:bodyPr/>
        <a:lstStyle/>
        <a:p>
          <a:endParaRPr lang="en-US"/>
        </a:p>
      </dgm:t>
    </dgm:pt>
    <dgm:pt modelId="{165819C8-4760-484C-AAFC-9B00119B1034}">
      <dgm:prSet/>
      <dgm:spPr/>
      <dgm:t>
        <a:bodyPr/>
        <a:lstStyle/>
        <a:p>
          <a:r>
            <a:rPr lang="en-US" dirty="0"/>
            <a:t>Sexual Abuse and Assault -50%(-2)</a:t>
          </a:r>
        </a:p>
      </dgm:t>
    </dgm:pt>
    <dgm:pt modelId="{5228F80F-9034-42A7-B79F-1764DE13E665}" type="parTrans" cxnId="{53ADF6DC-B6D3-4305-B393-F0D6A400E88A}">
      <dgm:prSet/>
      <dgm:spPr/>
      <dgm:t>
        <a:bodyPr/>
        <a:lstStyle/>
        <a:p>
          <a:endParaRPr lang="en-US"/>
        </a:p>
      </dgm:t>
    </dgm:pt>
    <dgm:pt modelId="{81001862-7035-4625-81E0-C8AD09C97AD2}" type="sibTrans" cxnId="{53ADF6DC-B6D3-4305-B393-F0D6A400E88A}">
      <dgm:prSet/>
      <dgm:spPr/>
      <dgm:t>
        <a:bodyPr/>
        <a:lstStyle/>
        <a:p>
          <a:endParaRPr lang="en-US"/>
        </a:p>
      </dgm:t>
    </dgm:pt>
    <dgm:pt modelId="{4A9C1674-8F3E-452D-A21A-CC3644882782}">
      <dgm:prSet/>
      <dgm:spPr/>
      <dgm:t>
        <a:bodyPr/>
        <a:lstStyle/>
        <a:p>
          <a:r>
            <a:rPr lang="en-US" dirty="0"/>
            <a:t>Burglary -18%(-4)</a:t>
          </a:r>
        </a:p>
      </dgm:t>
    </dgm:pt>
    <dgm:pt modelId="{9CB277E5-1393-436A-973C-DA05DAEDCEBA}" type="parTrans" cxnId="{DAE91934-D07F-4AC2-BA9D-2CD0E2B7650B}">
      <dgm:prSet/>
      <dgm:spPr/>
      <dgm:t>
        <a:bodyPr/>
        <a:lstStyle/>
        <a:p>
          <a:endParaRPr lang="en-US"/>
        </a:p>
      </dgm:t>
    </dgm:pt>
    <dgm:pt modelId="{151C2AF4-7C2D-48DC-8CF9-B5FBA52843C2}" type="sibTrans" cxnId="{DAE91934-D07F-4AC2-BA9D-2CD0E2B7650B}">
      <dgm:prSet/>
      <dgm:spPr/>
      <dgm:t>
        <a:bodyPr/>
        <a:lstStyle/>
        <a:p>
          <a:endParaRPr lang="en-US"/>
        </a:p>
      </dgm:t>
    </dgm:pt>
    <dgm:pt modelId="{D4BE13DA-BF26-462A-A989-B9F170B42E9B}">
      <dgm:prSet/>
      <dgm:spPr/>
      <dgm:t>
        <a:bodyPr/>
        <a:lstStyle/>
        <a:p>
          <a:r>
            <a:rPr lang="en-US" dirty="0"/>
            <a:t>Motor Vehicle Thefts -47.73%(-21)</a:t>
          </a:r>
        </a:p>
      </dgm:t>
    </dgm:pt>
    <dgm:pt modelId="{4678389F-68E1-4A65-B9FE-0801AAD6C582}" type="parTrans" cxnId="{57C1638D-7AB5-446E-829E-AA86F0103408}">
      <dgm:prSet/>
      <dgm:spPr/>
      <dgm:t>
        <a:bodyPr/>
        <a:lstStyle/>
        <a:p>
          <a:endParaRPr lang="en-US"/>
        </a:p>
      </dgm:t>
    </dgm:pt>
    <dgm:pt modelId="{2565DFC6-BCC0-459D-A6B4-30B2D0C3B7E8}" type="sibTrans" cxnId="{57C1638D-7AB5-446E-829E-AA86F0103408}">
      <dgm:prSet/>
      <dgm:spPr/>
      <dgm:t>
        <a:bodyPr/>
        <a:lstStyle/>
        <a:p>
          <a:endParaRPr lang="en-US"/>
        </a:p>
      </dgm:t>
    </dgm:pt>
    <dgm:pt modelId="{EC78346B-F4F6-48F5-96CC-2E5862304E69}">
      <dgm:prSet/>
      <dgm:spPr/>
      <dgm:t>
        <a:bodyPr/>
        <a:lstStyle/>
        <a:p>
          <a:r>
            <a:rPr lang="en-US" dirty="0"/>
            <a:t>Theft from Vehicle -61.82%(-34)</a:t>
          </a:r>
        </a:p>
      </dgm:t>
    </dgm:pt>
    <dgm:pt modelId="{A4B86B4C-57DA-4188-A62B-F5B29E2384CA}" type="parTrans" cxnId="{85478D85-B733-4108-8E08-ED884C8B37BB}">
      <dgm:prSet/>
      <dgm:spPr/>
      <dgm:t>
        <a:bodyPr/>
        <a:lstStyle/>
        <a:p>
          <a:endParaRPr lang="en-US"/>
        </a:p>
      </dgm:t>
    </dgm:pt>
    <dgm:pt modelId="{8410652C-0700-43A5-82C8-72D5778B903B}" type="sibTrans" cxnId="{85478D85-B733-4108-8E08-ED884C8B37BB}">
      <dgm:prSet/>
      <dgm:spPr/>
      <dgm:t>
        <a:bodyPr/>
        <a:lstStyle/>
        <a:p>
          <a:endParaRPr lang="en-US"/>
        </a:p>
      </dgm:t>
    </dgm:pt>
    <dgm:pt modelId="{ACE1E35C-4AEA-465F-9F2C-E82B5FEACA35}">
      <dgm:prSet custT="1"/>
      <dgm:spPr/>
      <dgm:t>
        <a:bodyPr/>
        <a:lstStyle/>
        <a:p>
          <a:r>
            <a:rPr lang="en-US" sz="1200" dirty="0"/>
            <a:t>Even though crime is trending down we have seen an increase in aggravated assaults (partly due to the incident on Cutler), motor vehicle thefts and theft from vehicles (an arrest was made).</a:t>
          </a:r>
        </a:p>
      </dgm:t>
    </dgm:pt>
    <dgm:pt modelId="{1E4C18C7-9549-49F9-9138-BA5D53CF6365}" type="parTrans" cxnId="{4A44E1C7-323B-4E85-8241-2A92E22BBB10}">
      <dgm:prSet/>
      <dgm:spPr/>
      <dgm:t>
        <a:bodyPr/>
        <a:lstStyle/>
        <a:p>
          <a:endParaRPr lang="en-US"/>
        </a:p>
      </dgm:t>
    </dgm:pt>
    <dgm:pt modelId="{7CFFFE5A-6250-4126-BCD7-5A8DE282309C}" type="sibTrans" cxnId="{4A44E1C7-323B-4E85-8241-2A92E22BBB10}">
      <dgm:prSet/>
      <dgm:spPr/>
      <dgm:t>
        <a:bodyPr/>
        <a:lstStyle/>
        <a:p>
          <a:endParaRPr lang="en-US"/>
        </a:p>
      </dgm:t>
    </dgm:pt>
    <dgm:pt modelId="{4A1BAB98-438A-4DF0-A9B6-77C00B463C8C}" type="pres">
      <dgm:prSet presAssocID="{707087E7-1668-4251-927C-620E7CE4ED16}" presName="linear" presStyleCnt="0">
        <dgm:presLayoutVars>
          <dgm:animLvl val="lvl"/>
          <dgm:resizeHandles val="exact"/>
        </dgm:presLayoutVars>
      </dgm:prSet>
      <dgm:spPr/>
    </dgm:pt>
    <dgm:pt modelId="{5DA78784-0DA6-4304-8FDF-0EFEC44F7A4E}" type="pres">
      <dgm:prSet presAssocID="{BD3E22A6-6D0D-45DF-86B2-1E917C4BC67E}" presName="parentText" presStyleLbl="node1" presStyleIdx="0" presStyleCnt="8">
        <dgm:presLayoutVars>
          <dgm:chMax val="0"/>
          <dgm:bulletEnabled val="1"/>
        </dgm:presLayoutVars>
      </dgm:prSet>
      <dgm:spPr/>
    </dgm:pt>
    <dgm:pt modelId="{76B1FFBF-AD31-46A9-B21A-4DBE6DC77FD9}" type="pres">
      <dgm:prSet presAssocID="{80318A1D-CCA7-4506-BA13-715D52F7BF8C}" presName="spacer" presStyleCnt="0"/>
      <dgm:spPr/>
    </dgm:pt>
    <dgm:pt modelId="{EED704DE-E7F6-4F18-B57C-83833B03305A}" type="pres">
      <dgm:prSet presAssocID="{7CD1BAF2-3DB6-4F80-9C16-4E062465F68B}" presName="parentText" presStyleLbl="node1" presStyleIdx="1" presStyleCnt="8">
        <dgm:presLayoutVars>
          <dgm:chMax val="0"/>
          <dgm:bulletEnabled val="1"/>
        </dgm:presLayoutVars>
      </dgm:prSet>
      <dgm:spPr/>
    </dgm:pt>
    <dgm:pt modelId="{37CDC9FF-3F7F-48B5-B59E-D4227D04FE9F}" type="pres">
      <dgm:prSet presAssocID="{94B2FF63-CB68-4FED-AEB0-7B088C038FCE}" presName="spacer" presStyleCnt="0"/>
      <dgm:spPr/>
    </dgm:pt>
    <dgm:pt modelId="{16048C85-AA1E-4850-9470-1054844D25BB}" type="pres">
      <dgm:prSet presAssocID="{A494207E-FA4F-404F-AB96-E3E2BB347371}" presName="parentText" presStyleLbl="node1" presStyleIdx="2" presStyleCnt="8">
        <dgm:presLayoutVars>
          <dgm:chMax val="0"/>
          <dgm:bulletEnabled val="1"/>
        </dgm:presLayoutVars>
      </dgm:prSet>
      <dgm:spPr/>
    </dgm:pt>
    <dgm:pt modelId="{80F43B58-BFE9-4872-B553-E2500EC3D02C}" type="pres">
      <dgm:prSet presAssocID="{F12C3D25-9C5D-48CE-AEEC-EE93B190A667}" presName="spacer" presStyleCnt="0"/>
      <dgm:spPr/>
    </dgm:pt>
    <dgm:pt modelId="{1CDDAE67-BC4B-4755-923E-7B7E23DA0A39}" type="pres">
      <dgm:prSet presAssocID="{165819C8-4760-484C-AAFC-9B00119B1034}" presName="parentText" presStyleLbl="node1" presStyleIdx="3" presStyleCnt="8">
        <dgm:presLayoutVars>
          <dgm:chMax val="0"/>
          <dgm:bulletEnabled val="1"/>
        </dgm:presLayoutVars>
      </dgm:prSet>
      <dgm:spPr/>
    </dgm:pt>
    <dgm:pt modelId="{2450A3A5-ACBC-465E-AD95-D31E1DE869B2}" type="pres">
      <dgm:prSet presAssocID="{81001862-7035-4625-81E0-C8AD09C97AD2}" presName="spacer" presStyleCnt="0"/>
      <dgm:spPr/>
    </dgm:pt>
    <dgm:pt modelId="{54BD39A2-A41E-4B0B-AC11-DFCF2DDBDB1A}" type="pres">
      <dgm:prSet presAssocID="{4A9C1674-8F3E-452D-A21A-CC3644882782}" presName="parentText" presStyleLbl="node1" presStyleIdx="4" presStyleCnt="8">
        <dgm:presLayoutVars>
          <dgm:chMax val="0"/>
          <dgm:bulletEnabled val="1"/>
        </dgm:presLayoutVars>
      </dgm:prSet>
      <dgm:spPr/>
    </dgm:pt>
    <dgm:pt modelId="{C2B30BC8-8644-42C3-9319-9674AA56C974}" type="pres">
      <dgm:prSet presAssocID="{151C2AF4-7C2D-48DC-8CF9-B5FBA52843C2}" presName="spacer" presStyleCnt="0"/>
      <dgm:spPr/>
    </dgm:pt>
    <dgm:pt modelId="{C3257CC1-567B-415F-8A0B-9E7306F4FB68}" type="pres">
      <dgm:prSet presAssocID="{D4BE13DA-BF26-462A-A989-B9F170B42E9B}" presName="parentText" presStyleLbl="node1" presStyleIdx="5" presStyleCnt="8">
        <dgm:presLayoutVars>
          <dgm:chMax val="0"/>
          <dgm:bulletEnabled val="1"/>
        </dgm:presLayoutVars>
      </dgm:prSet>
      <dgm:spPr/>
    </dgm:pt>
    <dgm:pt modelId="{051A99FC-CA4A-43EA-9EE7-95D7DDC9F7F2}" type="pres">
      <dgm:prSet presAssocID="{2565DFC6-BCC0-459D-A6B4-30B2D0C3B7E8}" presName="spacer" presStyleCnt="0"/>
      <dgm:spPr/>
    </dgm:pt>
    <dgm:pt modelId="{54C7EFF1-A7DB-4DD3-A2AA-2C45800DC336}" type="pres">
      <dgm:prSet presAssocID="{EC78346B-F4F6-48F5-96CC-2E5862304E69}" presName="parentText" presStyleLbl="node1" presStyleIdx="6" presStyleCnt="8">
        <dgm:presLayoutVars>
          <dgm:chMax val="0"/>
          <dgm:bulletEnabled val="1"/>
        </dgm:presLayoutVars>
      </dgm:prSet>
      <dgm:spPr/>
    </dgm:pt>
    <dgm:pt modelId="{858F1F3D-2638-4CBA-9D27-C19A0ACEE51D}" type="pres">
      <dgm:prSet presAssocID="{8410652C-0700-43A5-82C8-72D5778B903B}" presName="spacer" presStyleCnt="0"/>
      <dgm:spPr/>
    </dgm:pt>
    <dgm:pt modelId="{D80AD290-2C19-4DF1-BB6F-AD047CC77048}" type="pres">
      <dgm:prSet presAssocID="{ACE1E35C-4AEA-465F-9F2C-E82B5FEACA35}" presName="parentText" presStyleLbl="node1" presStyleIdx="7" presStyleCnt="8">
        <dgm:presLayoutVars>
          <dgm:chMax val="0"/>
          <dgm:bulletEnabled val="1"/>
        </dgm:presLayoutVars>
      </dgm:prSet>
      <dgm:spPr/>
    </dgm:pt>
  </dgm:ptLst>
  <dgm:cxnLst>
    <dgm:cxn modelId="{2B13581D-4EED-47DC-9EE6-157AFE89647C}" type="presOf" srcId="{ACE1E35C-4AEA-465F-9F2C-E82B5FEACA35}" destId="{D80AD290-2C19-4DF1-BB6F-AD047CC77048}" srcOrd="0" destOrd="0" presId="urn:microsoft.com/office/officeart/2005/8/layout/vList2"/>
    <dgm:cxn modelId="{DAE91934-D07F-4AC2-BA9D-2CD0E2B7650B}" srcId="{707087E7-1668-4251-927C-620E7CE4ED16}" destId="{4A9C1674-8F3E-452D-A21A-CC3644882782}" srcOrd="4" destOrd="0" parTransId="{9CB277E5-1393-436A-973C-DA05DAEDCEBA}" sibTransId="{151C2AF4-7C2D-48DC-8CF9-B5FBA52843C2}"/>
    <dgm:cxn modelId="{70ED524E-D792-4DD1-AEDD-392F324FFE3B}" type="presOf" srcId="{165819C8-4760-484C-AAFC-9B00119B1034}" destId="{1CDDAE67-BC4B-4755-923E-7B7E23DA0A39}" srcOrd="0" destOrd="0" presId="urn:microsoft.com/office/officeart/2005/8/layout/vList2"/>
    <dgm:cxn modelId="{774D087D-9BD3-4FD8-88F6-BDB1CE56AABB}" type="presOf" srcId="{D4BE13DA-BF26-462A-A989-B9F170B42E9B}" destId="{C3257CC1-567B-415F-8A0B-9E7306F4FB68}" srcOrd="0" destOrd="0" presId="urn:microsoft.com/office/officeart/2005/8/layout/vList2"/>
    <dgm:cxn modelId="{94F7BD84-C5A0-4B3F-BF63-AC08C47F5A92}" type="presOf" srcId="{4A9C1674-8F3E-452D-A21A-CC3644882782}" destId="{54BD39A2-A41E-4B0B-AC11-DFCF2DDBDB1A}" srcOrd="0" destOrd="0" presId="urn:microsoft.com/office/officeart/2005/8/layout/vList2"/>
    <dgm:cxn modelId="{85478D85-B733-4108-8E08-ED884C8B37BB}" srcId="{707087E7-1668-4251-927C-620E7CE4ED16}" destId="{EC78346B-F4F6-48F5-96CC-2E5862304E69}" srcOrd="6" destOrd="0" parTransId="{A4B86B4C-57DA-4188-A62B-F5B29E2384CA}" sibTransId="{8410652C-0700-43A5-82C8-72D5778B903B}"/>
    <dgm:cxn modelId="{D92ACA86-6E56-4493-842B-61CE6A3B23FC}" type="presOf" srcId="{7CD1BAF2-3DB6-4F80-9C16-4E062465F68B}" destId="{EED704DE-E7F6-4F18-B57C-83833B03305A}" srcOrd="0" destOrd="0" presId="urn:microsoft.com/office/officeart/2005/8/layout/vList2"/>
    <dgm:cxn modelId="{457E0287-2568-4CA6-93D0-261CCCA84ADB}" srcId="{707087E7-1668-4251-927C-620E7CE4ED16}" destId="{7CD1BAF2-3DB6-4F80-9C16-4E062465F68B}" srcOrd="1" destOrd="0" parTransId="{373912BB-6EC6-432A-9BC5-50F414B0B2F7}" sibTransId="{94B2FF63-CB68-4FED-AEB0-7B088C038FCE}"/>
    <dgm:cxn modelId="{57C1638D-7AB5-446E-829E-AA86F0103408}" srcId="{707087E7-1668-4251-927C-620E7CE4ED16}" destId="{D4BE13DA-BF26-462A-A989-B9F170B42E9B}" srcOrd="5" destOrd="0" parTransId="{4678389F-68E1-4A65-B9FE-0801AAD6C582}" sibTransId="{2565DFC6-BCC0-459D-A6B4-30B2D0C3B7E8}"/>
    <dgm:cxn modelId="{AC7D7899-B213-4271-A7AC-092473CB1B8D}" type="presOf" srcId="{BD3E22A6-6D0D-45DF-86B2-1E917C4BC67E}" destId="{5DA78784-0DA6-4304-8FDF-0EFEC44F7A4E}" srcOrd="0" destOrd="0" presId="urn:microsoft.com/office/officeart/2005/8/layout/vList2"/>
    <dgm:cxn modelId="{6AE33DA4-D81F-4108-97DD-34C92B54F2B3}" srcId="{707087E7-1668-4251-927C-620E7CE4ED16}" destId="{BD3E22A6-6D0D-45DF-86B2-1E917C4BC67E}" srcOrd="0" destOrd="0" parTransId="{1C914D09-61AD-4D57-A075-C4475B2965CA}" sibTransId="{80318A1D-CCA7-4506-BA13-715D52F7BF8C}"/>
    <dgm:cxn modelId="{C8F2EFA4-81DC-4504-939C-3983306E4568}" type="presOf" srcId="{EC78346B-F4F6-48F5-96CC-2E5862304E69}" destId="{54C7EFF1-A7DB-4DD3-A2AA-2C45800DC336}" srcOrd="0" destOrd="0" presId="urn:microsoft.com/office/officeart/2005/8/layout/vList2"/>
    <dgm:cxn modelId="{94A01DB0-6722-4C63-BA42-B9BF5E023370}" type="presOf" srcId="{707087E7-1668-4251-927C-620E7CE4ED16}" destId="{4A1BAB98-438A-4DF0-A9B6-77C00B463C8C}" srcOrd="0" destOrd="0" presId="urn:microsoft.com/office/officeart/2005/8/layout/vList2"/>
    <dgm:cxn modelId="{4A44E1C7-323B-4E85-8241-2A92E22BBB10}" srcId="{707087E7-1668-4251-927C-620E7CE4ED16}" destId="{ACE1E35C-4AEA-465F-9F2C-E82B5FEACA35}" srcOrd="7" destOrd="0" parTransId="{1E4C18C7-9549-49F9-9138-BA5D53CF6365}" sibTransId="{7CFFFE5A-6250-4126-BCD7-5A8DE282309C}"/>
    <dgm:cxn modelId="{75EB83D8-8A7C-48C2-929F-A63061CB088D}" srcId="{707087E7-1668-4251-927C-620E7CE4ED16}" destId="{A494207E-FA4F-404F-AB96-E3E2BB347371}" srcOrd="2" destOrd="0" parTransId="{3FC8F488-1EDC-4789-8ED2-4CAAAEE195DE}" sibTransId="{F12C3D25-9C5D-48CE-AEEC-EE93B190A667}"/>
    <dgm:cxn modelId="{53ADF6DC-B6D3-4305-B393-F0D6A400E88A}" srcId="{707087E7-1668-4251-927C-620E7CE4ED16}" destId="{165819C8-4760-484C-AAFC-9B00119B1034}" srcOrd="3" destOrd="0" parTransId="{5228F80F-9034-42A7-B79F-1764DE13E665}" sibTransId="{81001862-7035-4625-81E0-C8AD09C97AD2}"/>
    <dgm:cxn modelId="{769A0EE4-30B3-4B1A-BEF9-320E90CC34EC}" type="presOf" srcId="{A494207E-FA4F-404F-AB96-E3E2BB347371}" destId="{16048C85-AA1E-4850-9470-1054844D25BB}" srcOrd="0" destOrd="0" presId="urn:microsoft.com/office/officeart/2005/8/layout/vList2"/>
    <dgm:cxn modelId="{FCED978C-1A00-4286-8DD8-AB827D175A2D}" type="presParOf" srcId="{4A1BAB98-438A-4DF0-A9B6-77C00B463C8C}" destId="{5DA78784-0DA6-4304-8FDF-0EFEC44F7A4E}" srcOrd="0" destOrd="0" presId="urn:microsoft.com/office/officeart/2005/8/layout/vList2"/>
    <dgm:cxn modelId="{8DE36850-B5B2-4436-81A8-640F1390E81F}" type="presParOf" srcId="{4A1BAB98-438A-4DF0-A9B6-77C00B463C8C}" destId="{76B1FFBF-AD31-46A9-B21A-4DBE6DC77FD9}" srcOrd="1" destOrd="0" presId="urn:microsoft.com/office/officeart/2005/8/layout/vList2"/>
    <dgm:cxn modelId="{7AA6DE63-E8C7-42F5-8315-7019F27A4DA4}" type="presParOf" srcId="{4A1BAB98-438A-4DF0-A9B6-77C00B463C8C}" destId="{EED704DE-E7F6-4F18-B57C-83833B03305A}" srcOrd="2" destOrd="0" presId="urn:microsoft.com/office/officeart/2005/8/layout/vList2"/>
    <dgm:cxn modelId="{62577C91-CC5C-4627-AC85-A7A4D14F4050}" type="presParOf" srcId="{4A1BAB98-438A-4DF0-A9B6-77C00B463C8C}" destId="{37CDC9FF-3F7F-48B5-B59E-D4227D04FE9F}" srcOrd="3" destOrd="0" presId="urn:microsoft.com/office/officeart/2005/8/layout/vList2"/>
    <dgm:cxn modelId="{C3CC65FE-1F55-445C-8FFF-96E2263F2499}" type="presParOf" srcId="{4A1BAB98-438A-4DF0-A9B6-77C00B463C8C}" destId="{16048C85-AA1E-4850-9470-1054844D25BB}" srcOrd="4" destOrd="0" presId="urn:microsoft.com/office/officeart/2005/8/layout/vList2"/>
    <dgm:cxn modelId="{6E1617E9-A51F-49DD-BEBB-C18D1D471EDA}" type="presParOf" srcId="{4A1BAB98-438A-4DF0-A9B6-77C00B463C8C}" destId="{80F43B58-BFE9-4872-B553-E2500EC3D02C}" srcOrd="5" destOrd="0" presId="urn:microsoft.com/office/officeart/2005/8/layout/vList2"/>
    <dgm:cxn modelId="{5AC82FDA-A753-4F75-B578-FE1A79F6062D}" type="presParOf" srcId="{4A1BAB98-438A-4DF0-A9B6-77C00B463C8C}" destId="{1CDDAE67-BC4B-4755-923E-7B7E23DA0A39}" srcOrd="6" destOrd="0" presId="urn:microsoft.com/office/officeart/2005/8/layout/vList2"/>
    <dgm:cxn modelId="{D6CDFE5B-D71B-4F9F-A94E-34CE787764A4}" type="presParOf" srcId="{4A1BAB98-438A-4DF0-A9B6-77C00B463C8C}" destId="{2450A3A5-ACBC-465E-AD95-D31E1DE869B2}" srcOrd="7" destOrd="0" presId="urn:microsoft.com/office/officeart/2005/8/layout/vList2"/>
    <dgm:cxn modelId="{E606C867-B32B-46EE-A23F-73F605B40520}" type="presParOf" srcId="{4A1BAB98-438A-4DF0-A9B6-77C00B463C8C}" destId="{54BD39A2-A41E-4B0B-AC11-DFCF2DDBDB1A}" srcOrd="8" destOrd="0" presId="urn:microsoft.com/office/officeart/2005/8/layout/vList2"/>
    <dgm:cxn modelId="{9DD47C40-8188-4995-B24B-8CEADF2B5371}" type="presParOf" srcId="{4A1BAB98-438A-4DF0-A9B6-77C00B463C8C}" destId="{C2B30BC8-8644-42C3-9319-9674AA56C974}" srcOrd="9" destOrd="0" presId="urn:microsoft.com/office/officeart/2005/8/layout/vList2"/>
    <dgm:cxn modelId="{A9630240-BF9D-4B3F-903D-0E314EF26ABD}" type="presParOf" srcId="{4A1BAB98-438A-4DF0-A9B6-77C00B463C8C}" destId="{C3257CC1-567B-415F-8A0B-9E7306F4FB68}" srcOrd="10" destOrd="0" presId="urn:microsoft.com/office/officeart/2005/8/layout/vList2"/>
    <dgm:cxn modelId="{28B180FA-4181-4DD1-9850-0ACBFBD87F06}" type="presParOf" srcId="{4A1BAB98-438A-4DF0-A9B6-77C00B463C8C}" destId="{051A99FC-CA4A-43EA-9EE7-95D7DDC9F7F2}" srcOrd="11" destOrd="0" presId="urn:microsoft.com/office/officeart/2005/8/layout/vList2"/>
    <dgm:cxn modelId="{462A6EFA-2678-478E-AA86-A9945502A37F}" type="presParOf" srcId="{4A1BAB98-438A-4DF0-A9B6-77C00B463C8C}" destId="{54C7EFF1-A7DB-4DD3-A2AA-2C45800DC336}" srcOrd="12" destOrd="0" presId="urn:microsoft.com/office/officeart/2005/8/layout/vList2"/>
    <dgm:cxn modelId="{0C4B6EC9-7E72-4A1D-BB49-EE31C62833E1}" type="presParOf" srcId="{4A1BAB98-438A-4DF0-A9B6-77C00B463C8C}" destId="{858F1F3D-2638-4CBA-9D27-C19A0ACEE51D}" srcOrd="13" destOrd="0" presId="urn:microsoft.com/office/officeart/2005/8/layout/vList2"/>
    <dgm:cxn modelId="{A755571C-0AE4-4B40-91FF-451CF7E0BE4F}" type="presParOf" srcId="{4A1BAB98-438A-4DF0-A9B6-77C00B463C8C}" destId="{D80AD290-2C19-4DF1-BB6F-AD047CC77048}"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78784-0DA6-4304-8FDF-0EFEC44F7A4E}">
      <dsp:nvSpPr>
        <dsp:cNvPr id="0" name=""/>
        <dsp:cNvSpPr/>
      </dsp:nvSpPr>
      <dsp:spPr>
        <a:xfrm>
          <a:off x="0" y="17959"/>
          <a:ext cx="6666833" cy="61425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Aggravated Assaults -13.04% (-3)</a:t>
          </a:r>
        </a:p>
      </dsp:txBody>
      <dsp:txXfrm>
        <a:off x="29985" y="47944"/>
        <a:ext cx="6606863" cy="554280"/>
      </dsp:txXfrm>
    </dsp:sp>
    <dsp:sp modelId="{EED704DE-E7F6-4F18-B57C-83833B03305A}">
      <dsp:nvSpPr>
        <dsp:cNvPr id="0" name=""/>
        <dsp:cNvSpPr/>
      </dsp:nvSpPr>
      <dsp:spPr>
        <a:xfrm>
          <a:off x="0" y="704209"/>
          <a:ext cx="6666833" cy="614250"/>
        </a:xfrm>
        <a:prstGeom prst="roundRect">
          <a:avLst/>
        </a:prstGeom>
        <a:gradFill rotWithShape="0">
          <a:gsLst>
            <a:gs pos="0">
              <a:schemeClr val="accent2">
                <a:hueOff val="920516"/>
                <a:satOff val="-2642"/>
                <a:lumOff val="-4230"/>
                <a:alphaOff val="0"/>
                <a:satMod val="103000"/>
                <a:lumMod val="102000"/>
                <a:tint val="94000"/>
              </a:schemeClr>
            </a:gs>
            <a:gs pos="50000">
              <a:schemeClr val="accent2">
                <a:hueOff val="920516"/>
                <a:satOff val="-2642"/>
                <a:lumOff val="-4230"/>
                <a:alphaOff val="0"/>
                <a:satMod val="110000"/>
                <a:lumMod val="100000"/>
                <a:shade val="100000"/>
              </a:schemeClr>
            </a:gs>
            <a:gs pos="100000">
              <a:schemeClr val="accent2">
                <a:hueOff val="920516"/>
                <a:satOff val="-2642"/>
                <a:lumOff val="-423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Homicides -100% (-1)</a:t>
          </a:r>
        </a:p>
      </dsp:txBody>
      <dsp:txXfrm>
        <a:off x="29985" y="734194"/>
        <a:ext cx="6606863" cy="554280"/>
      </dsp:txXfrm>
    </dsp:sp>
    <dsp:sp modelId="{16048C85-AA1E-4850-9470-1054844D25BB}">
      <dsp:nvSpPr>
        <dsp:cNvPr id="0" name=""/>
        <dsp:cNvSpPr/>
      </dsp:nvSpPr>
      <dsp:spPr>
        <a:xfrm>
          <a:off x="0" y="1390459"/>
          <a:ext cx="6666833" cy="614250"/>
        </a:xfrm>
        <a:prstGeom prst="roundRect">
          <a:avLst/>
        </a:prstGeom>
        <a:gradFill rotWithShape="0">
          <a:gsLst>
            <a:gs pos="0">
              <a:schemeClr val="accent2">
                <a:hueOff val="1841033"/>
                <a:satOff val="-5284"/>
                <a:lumOff val="-8460"/>
                <a:alphaOff val="0"/>
                <a:satMod val="103000"/>
                <a:lumMod val="102000"/>
                <a:tint val="94000"/>
              </a:schemeClr>
            </a:gs>
            <a:gs pos="50000">
              <a:schemeClr val="accent2">
                <a:hueOff val="1841033"/>
                <a:satOff val="-5284"/>
                <a:lumOff val="-8460"/>
                <a:alphaOff val="0"/>
                <a:satMod val="110000"/>
                <a:lumMod val="100000"/>
                <a:shade val="100000"/>
              </a:schemeClr>
            </a:gs>
            <a:gs pos="100000">
              <a:schemeClr val="accent2">
                <a:hueOff val="1841033"/>
                <a:satOff val="-5284"/>
                <a:lumOff val="-846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Robbery -100% (-2)</a:t>
          </a:r>
        </a:p>
      </dsp:txBody>
      <dsp:txXfrm>
        <a:off x="29985" y="1420444"/>
        <a:ext cx="6606863" cy="554280"/>
      </dsp:txXfrm>
    </dsp:sp>
    <dsp:sp modelId="{1CDDAE67-BC4B-4755-923E-7B7E23DA0A39}">
      <dsp:nvSpPr>
        <dsp:cNvPr id="0" name=""/>
        <dsp:cNvSpPr/>
      </dsp:nvSpPr>
      <dsp:spPr>
        <a:xfrm>
          <a:off x="0" y="2076710"/>
          <a:ext cx="6666833" cy="614250"/>
        </a:xfrm>
        <a:prstGeom prst="roundRect">
          <a:avLst/>
        </a:prstGeom>
        <a:gradFill rotWithShape="0">
          <a:gsLst>
            <a:gs pos="0">
              <a:schemeClr val="accent2">
                <a:hueOff val="2761549"/>
                <a:satOff val="-7926"/>
                <a:lumOff val="-12690"/>
                <a:alphaOff val="0"/>
                <a:satMod val="103000"/>
                <a:lumMod val="102000"/>
                <a:tint val="94000"/>
              </a:schemeClr>
            </a:gs>
            <a:gs pos="50000">
              <a:schemeClr val="accent2">
                <a:hueOff val="2761549"/>
                <a:satOff val="-7926"/>
                <a:lumOff val="-12690"/>
                <a:alphaOff val="0"/>
                <a:satMod val="110000"/>
                <a:lumMod val="100000"/>
                <a:shade val="100000"/>
              </a:schemeClr>
            </a:gs>
            <a:gs pos="100000">
              <a:schemeClr val="accent2">
                <a:hueOff val="2761549"/>
                <a:satOff val="-7926"/>
                <a:lumOff val="-1269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Sexual Abuse and Assault -50%(-2)</a:t>
          </a:r>
        </a:p>
      </dsp:txBody>
      <dsp:txXfrm>
        <a:off x="29985" y="2106695"/>
        <a:ext cx="6606863" cy="554280"/>
      </dsp:txXfrm>
    </dsp:sp>
    <dsp:sp modelId="{54BD39A2-A41E-4B0B-AC11-DFCF2DDBDB1A}">
      <dsp:nvSpPr>
        <dsp:cNvPr id="0" name=""/>
        <dsp:cNvSpPr/>
      </dsp:nvSpPr>
      <dsp:spPr>
        <a:xfrm>
          <a:off x="0" y="2762960"/>
          <a:ext cx="6666833" cy="614250"/>
        </a:xfrm>
        <a:prstGeom prst="roundRect">
          <a:avLst/>
        </a:prstGeom>
        <a:gradFill rotWithShape="0">
          <a:gsLst>
            <a:gs pos="0">
              <a:schemeClr val="accent2">
                <a:hueOff val="3682065"/>
                <a:satOff val="-10567"/>
                <a:lumOff val="-16919"/>
                <a:alphaOff val="0"/>
                <a:satMod val="103000"/>
                <a:lumMod val="102000"/>
                <a:tint val="94000"/>
              </a:schemeClr>
            </a:gs>
            <a:gs pos="50000">
              <a:schemeClr val="accent2">
                <a:hueOff val="3682065"/>
                <a:satOff val="-10567"/>
                <a:lumOff val="-16919"/>
                <a:alphaOff val="0"/>
                <a:satMod val="110000"/>
                <a:lumMod val="100000"/>
                <a:shade val="100000"/>
              </a:schemeClr>
            </a:gs>
            <a:gs pos="100000">
              <a:schemeClr val="accent2">
                <a:hueOff val="3682065"/>
                <a:satOff val="-10567"/>
                <a:lumOff val="-1691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Burglary -18%(-4)</a:t>
          </a:r>
        </a:p>
      </dsp:txBody>
      <dsp:txXfrm>
        <a:off x="29985" y="2792945"/>
        <a:ext cx="6606863" cy="554280"/>
      </dsp:txXfrm>
    </dsp:sp>
    <dsp:sp modelId="{C3257CC1-567B-415F-8A0B-9E7306F4FB68}">
      <dsp:nvSpPr>
        <dsp:cNvPr id="0" name=""/>
        <dsp:cNvSpPr/>
      </dsp:nvSpPr>
      <dsp:spPr>
        <a:xfrm>
          <a:off x="0" y="3449210"/>
          <a:ext cx="6666833" cy="614250"/>
        </a:xfrm>
        <a:prstGeom prst="roundRect">
          <a:avLst/>
        </a:prstGeom>
        <a:gradFill rotWithShape="0">
          <a:gsLst>
            <a:gs pos="0">
              <a:schemeClr val="accent2">
                <a:hueOff val="4602581"/>
                <a:satOff val="-13209"/>
                <a:lumOff val="-21149"/>
                <a:alphaOff val="0"/>
                <a:satMod val="103000"/>
                <a:lumMod val="102000"/>
                <a:tint val="94000"/>
              </a:schemeClr>
            </a:gs>
            <a:gs pos="50000">
              <a:schemeClr val="accent2">
                <a:hueOff val="4602581"/>
                <a:satOff val="-13209"/>
                <a:lumOff val="-21149"/>
                <a:alphaOff val="0"/>
                <a:satMod val="110000"/>
                <a:lumMod val="100000"/>
                <a:shade val="100000"/>
              </a:schemeClr>
            </a:gs>
            <a:gs pos="100000">
              <a:schemeClr val="accent2">
                <a:hueOff val="4602581"/>
                <a:satOff val="-13209"/>
                <a:lumOff val="-2114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Motor Vehicle Thefts -47.73%(-21)</a:t>
          </a:r>
        </a:p>
      </dsp:txBody>
      <dsp:txXfrm>
        <a:off x="29985" y="3479195"/>
        <a:ext cx="6606863" cy="554280"/>
      </dsp:txXfrm>
    </dsp:sp>
    <dsp:sp modelId="{54C7EFF1-A7DB-4DD3-A2AA-2C45800DC336}">
      <dsp:nvSpPr>
        <dsp:cNvPr id="0" name=""/>
        <dsp:cNvSpPr/>
      </dsp:nvSpPr>
      <dsp:spPr>
        <a:xfrm>
          <a:off x="0" y="4135460"/>
          <a:ext cx="6666833" cy="614250"/>
        </a:xfrm>
        <a:prstGeom prst="roundRect">
          <a:avLst/>
        </a:prstGeom>
        <a:gradFill rotWithShape="0">
          <a:gsLst>
            <a:gs pos="0">
              <a:schemeClr val="accent2">
                <a:hueOff val="5523098"/>
                <a:satOff val="-15851"/>
                <a:lumOff val="-25379"/>
                <a:alphaOff val="0"/>
                <a:satMod val="103000"/>
                <a:lumMod val="102000"/>
                <a:tint val="94000"/>
              </a:schemeClr>
            </a:gs>
            <a:gs pos="50000">
              <a:schemeClr val="accent2">
                <a:hueOff val="5523098"/>
                <a:satOff val="-15851"/>
                <a:lumOff val="-25379"/>
                <a:alphaOff val="0"/>
                <a:satMod val="110000"/>
                <a:lumMod val="100000"/>
                <a:shade val="100000"/>
              </a:schemeClr>
            </a:gs>
            <a:gs pos="100000">
              <a:schemeClr val="accent2">
                <a:hueOff val="5523098"/>
                <a:satOff val="-15851"/>
                <a:lumOff val="-2537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dirty="0"/>
            <a:t>Theft from Vehicle -61.82%(-34)</a:t>
          </a:r>
        </a:p>
      </dsp:txBody>
      <dsp:txXfrm>
        <a:off x="29985" y="4165445"/>
        <a:ext cx="6606863" cy="554280"/>
      </dsp:txXfrm>
    </dsp:sp>
    <dsp:sp modelId="{D80AD290-2C19-4DF1-BB6F-AD047CC77048}">
      <dsp:nvSpPr>
        <dsp:cNvPr id="0" name=""/>
        <dsp:cNvSpPr/>
      </dsp:nvSpPr>
      <dsp:spPr>
        <a:xfrm>
          <a:off x="0" y="4821709"/>
          <a:ext cx="6666833" cy="61425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Even though crime is trending down we have seen an increase in aggravated assaults (partly due to the incident on Cutler), motor vehicle thefts and theft from vehicles (an arrest was made).</a:t>
          </a:r>
        </a:p>
      </dsp:txBody>
      <dsp:txXfrm>
        <a:off x="29985" y="4851694"/>
        <a:ext cx="6606863" cy="5542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941BE-209B-D938-F049-C0A6009A7D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357B4A4-925E-023B-A620-AB806D2FD9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C3877F9-74D1-E663-4F71-33EACF754197}"/>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5" name="Footer Placeholder 4">
            <a:extLst>
              <a:ext uri="{FF2B5EF4-FFF2-40B4-BE49-F238E27FC236}">
                <a16:creationId xmlns:a16="http://schemas.microsoft.com/office/drawing/2014/main" id="{30040E97-F5B2-F8EE-E188-988AA29636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32FC74-3B2D-C5C2-88E0-D4DCD0BC1B18}"/>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776975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0452E-4FD8-1B41-10CC-4DD62060A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5ED5B1-DF71-46A2-C76D-6392C0CAF4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DFB1EB-C8E4-C33F-09A7-1B2BC02E0EAA}"/>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5" name="Footer Placeholder 4">
            <a:extLst>
              <a:ext uri="{FF2B5EF4-FFF2-40B4-BE49-F238E27FC236}">
                <a16:creationId xmlns:a16="http://schemas.microsoft.com/office/drawing/2014/main" id="{22B33C94-6E7F-57FC-6B47-BD3A9E55AC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C82781-39D4-6BD4-4583-DDAC744C1FF1}"/>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1328424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25292-D2A9-7840-1B3B-8FE55C1591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DFA593E-9C62-97D0-90BC-46593A3AF65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44870C0-6888-5B21-6CBA-E719F440BACA}"/>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5" name="Footer Placeholder 4">
            <a:extLst>
              <a:ext uri="{FF2B5EF4-FFF2-40B4-BE49-F238E27FC236}">
                <a16:creationId xmlns:a16="http://schemas.microsoft.com/office/drawing/2014/main" id="{BFD44A8E-F9F9-E5B7-EFCF-3F44AD2F0E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67681-AC28-61E7-A7BD-E5F0B4447E92}"/>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1633087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7D9A5-67D3-C4E7-012D-FB153CEB224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93F42-63CB-C524-E045-0E0155EFE0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BF5A3A-7092-FD81-8266-B97C8F02FF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8CDF0F1-80EB-2431-D310-1BC7B63C2855}"/>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6" name="Footer Placeholder 5">
            <a:extLst>
              <a:ext uri="{FF2B5EF4-FFF2-40B4-BE49-F238E27FC236}">
                <a16:creationId xmlns:a16="http://schemas.microsoft.com/office/drawing/2014/main" id="{42D723CE-B046-CE37-31F4-44E1FA4209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14224D-545A-6FA0-D574-09093FC463E1}"/>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2293473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A2F9-F894-5702-DE82-1B6AF94EC01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7E8768-4698-C2F4-3953-874771B336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2FC498-5023-F626-597F-3A8C0743FF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41487E-0174-0D60-4E47-075459E15D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1DC76B-151B-30DF-4C1E-DD4C429535F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71F249-0824-7835-1B55-979D05F18F4B}"/>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8" name="Footer Placeholder 7">
            <a:extLst>
              <a:ext uri="{FF2B5EF4-FFF2-40B4-BE49-F238E27FC236}">
                <a16:creationId xmlns:a16="http://schemas.microsoft.com/office/drawing/2014/main" id="{D11EB268-95A1-8AE5-ECCF-EC875E9EA0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8BE234-194C-E782-2D88-F190946FFACD}"/>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434970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E7F92-4AC7-B3B0-82A3-F0E346538C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0C4521-C926-9774-BD27-1A81236CBBD2}"/>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4" name="Footer Placeholder 3">
            <a:extLst>
              <a:ext uri="{FF2B5EF4-FFF2-40B4-BE49-F238E27FC236}">
                <a16:creationId xmlns:a16="http://schemas.microsoft.com/office/drawing/2014/main" id="{7A980860-DB04-EC8B-75D6-E3F2FACE3A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E323DAF-7B7A-6680-C4FA-1EA72223CCCF}"/>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425000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144EE9-97F4-8F1B-78BA-CF13EB4B8447}"/>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3" name="Footer Placeholder 2">
            <a:extLst>
              <a:ext uri="{FF2B5EF4-FFF2-40B4-BE49-F238E27FC236}">
                <a16:creationId xmlns:a16="http://schemas.microsoft.com/office/drawing/2014/main" id="{881BD2AF-EE8F-CB9D-6E19-8D9706F04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1F8B83-3A80-9BDB-7EBF-4D0E99D26340}"/>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2865339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35C15-5A2F-A573-104A-5C65E4D554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7FB11C-F52C-7967-4600-AAB2BB97D7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DD4C07D-CDE7-C5EE-5879-176CEA271C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23DF01-2865-8027-413A-4EAC62EFA33E}"/>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6" name="Footer Placeholder 5">
            <a:extLst>
              <a:ext uri="{FF2B5EF4-FFF2-40B4-BE49-F238E27FC236}">
                <a16:creationId xmlns:a16="http://schemas.microsoft.com/office/drawing/2014/main" id="{D54FC06A-9B9A-8C58-758D-7521E590F3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AA55A-0B0D-3115-9202-C95E95FE5410}"/>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17030547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09F42-4788-B9E8-630F-2D4EB099ED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6017288-4657-5CFF-5131-0FE92A5768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DFF5E4F-498B-A278-FBC5-978D0321C1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F82921-70D7-EA83-2A4B-3008B4020426}"/>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6" name="Footer Placeholder 5">
            <a:extLst>
              <a:ext uri="{FF2B5EF4-FFF2-40B4-BE49-F238E27FC236}">
                <a16:creationId xmlns:a16="http://schemas.microsoft.com/office/drawing/2014/main" id="{EBC3F129-4CE6-AF31-9604-EABFBE92FE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43F35C-A04E-140F-51AE-B14A46A4BA55}"/>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2938949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FCDA7-7DF8-74A0-4DF8-B19D781EC9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4C5C51-0E76-4928-1C59-4E6C4F6939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97944B-2CCA-D034-D91C-50D65867BE6C}"/>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5" name="Footer Placeholder 4">
            <a:extLst>
              <a:ext uri="{FF2B5EF4-FFF2-40B4-BE49-F238E27FC236}">
                <a16:creationId xmlns:a16="http://schemas.microsoft.com/office/drawing/2014/main" id="{F0206DA6-CFDE-1A55-7E4E-25BB06CCD2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33732C-E1C4-4CFB-8AC2-9FE57C91D0AB}"/>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3465488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EA6C18-5618-B4D6-8FB1-5F824015F14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FAA0A71-DD7E-CBCD-85FC-1AE9988683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475F2-606E-57B2-C851-49CE972EEC25}"/>
              </a:ext>
            </a:extLst>
          </p:cNvPr>
          <p:cNvSpPr>
            <a:spLocks noGrp="1"/>
          </p:cNvSpPr>
          <p:nvPr>
            <p:ph type="dt" sz="half" idx="10"/>
          </p:nvPr>
        </p:nvSpPr>
        <p:spPr/>
        <p:txBody>
          <a:bodyPr/>
          <a:lstStyle/>
          <a:p>
            <a:fld id="{F5F7254D-833F-4671-A478-CE053CD4AB3D}" type="datetimeFigureOut">
              <a:rPr lang="en-US" smtClean="0"/>
              <a:t>10/16/2026</a:t>
            </a:fld>
            <a:endParaRPr lang="en-US"/>
          </a:p>
        </p:txBody>
      </p:sp>
      <p:sp>
        <p:nvSpPr>
          <p:cNvPr id="5" name="Footer Placeholder 4">
            <a:extLst>
              <a:ext uri="{FF2B5EF4-FFF2-40B4-BE49-F238E27FC236}">
                <a16:creationId xmlns:a16="http://schemas.microsoft.com/office/drawing/2014/main" id="{AC7C9682-3F7A-70DF-55E4-F3DF88929D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D848ED-9C9A-8A8D-D71D-00D26C00602E}"/>
              </a:ext>
            </a:extLst>
          </p:cNvPr>
          <p:cNvSpPr>
            <a:spLocks noGrp="1"/>
          </p:cNvSpPr>
          <p:nvPr>
            <p:ph type="sldNum" sz="quarter" idx="12"/>
          </p:nvPr>
        </p:nvSpPr>
        <p:spPr/>
        <p:txBody>
          <a:bodyPr/>
          <a:lstStyle/>
          <a:p>
            <a:fld id="{1AA749D6-10DA-41D2-BA3E-C2BE023B9435}" type="slidenum">
              <a:rPr lang="en-US" smtClean="0"/>
              <a:t>‹#›</a:t>
            </a:fld>
            <a:endParaRPr lang="en-US"/>
          </a:p>
        </p:txBody>
      </p:sp>
    </p:spTree>
    <p:extLst>
      <p:ext uri="{BB962C8B-B14F-4D97-AF65-F5344CB8AC3E}">
        <p14:creationId xmlns:p14="http://schemas.microsoft.com/office/powerpoint/2010/main" val="262997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294331-49D9-F291-6732-326BB3BD4F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3E25323-ED23-029B-6162-528422A2C1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AE6BF7-9601-51B1-A9A4-9CA7C90DD7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5F7254D-833F-4671-A478-CE053CD4AB3D}" type="datetimeFigureOut">
              <a:rPr lang="en-US" smtClean="0"/>
              <a:t>10/16/2026</a:t>
            </a:fld>
            <a:endParaRPr lang="en-US"/>
          </a:p>
        </p:txBody>
      </p:sp>
      <p:sp>
        <p:nvSpPr>
          <p:cNvPr id="5" name="Footer Placeholder 4">
            <a:extLst>
              <a:ext uri="{FF2B5EF4-FFF2-40B4-BE49-F238E27FC236}">
                <a16:creationId xmlns:a16="http://schemas.microsoft.com/office/drawing/2014/main" id="{3340022E-6BFB-4E58-55C6-4FCA4B43AD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D6AADD3-EE69-ABE7-0599-9AC6A1656E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AA749D6-10DA-41D2-BA3E-C2BE023B9435}" type="slidenum">
              <a:rPr lang="en-US" smtClean="0"/>
              <a:t>‹#›</a:t>
            </a:fld>
            <a:endParaRPr lang="en-US"/>
          </a:p>
        </p:txBody>
      </p:sp>
    </p:spTree>
    <p:extLst>
      <p:ext uri="{BB962C8B-B14F-4D97-AF65-F5344CB8AC3E}">
        <p14:creationId xmlns:p14="http://schemas.microsoft.com/office/powerpoint/2010/main" val="2348120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042BC7E5-76DB-4826-8C07-4A49B6353F7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479558"/>
            <a:ext cx="1861854" cy="717514"/>
            <a:chOff x="0" y="1479558"/>
            <a:chExt cx="1861854" cy="717514"/>
          </a:xfrm>
          <a:solidFill>
            <a:schemeClr val="bg1"/>
          </a:solidFill>
        </p:grpSpPr>
        <p:sp>
          <p:nvSpPr>
            <p:cNvPr id="11" name="Freeform: Shape 10">
              <a:extLst>
                <a:ext uri="{FF2B5EF4-FFF2-40B4-BE49-F238E27FC236}">
                  <a16:creationId xmlns:a16="http://schemas.microsoft.com/office/drawing/2014/main" id="{E16C8D8F-10E9-4498-ABDB-0F923F8B6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47955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30" name="Freeform: Shape 29">
              <a:extLst>
                <a:ext uri="{FF2B5EF4-FFF2-40B4-BE49-F238E27FC236}">
                  <a16:creationId xmlns:a16="http://schemas.microsoft.com/office/drawing/2014/main" id="{1E5A83E3-8A11-4492-BB6E-F5F2240316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19192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a:p>
          </p:txBody>
        </p:sp>
      </p:grpSp>
      <p:sp>
        <p:nvSpPr>
          <p:cNvPr id="32" name="Freeform: Shape 31">
            <a:extLst>
              <a:ext uri="{FF2B5EF4-FFF2-40B4-BE49-F238E27FC236}">
                <a16:creationId xmlns:a16="http://schemas.microsoft.com/office/drawing/2014/main" id="{498F8FF6-43B4-494A-AF8F-123A4983E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18992" y="-34538"/>
            <a:ext cx="6655405" cy="6335470"/>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Shape 33">
            <a:extLst>
              <a:ext uri="{FF2B5EF4-FFF2-40B4-BE49-F238E27FC236}">
                <a16:creationId xmlns:a16="http://schemas.microsoft.com/office/drawing/2014/main" id="{2B06059C-C357-4011-82B9-9C01063013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5194" y="-23905"/>
            <a:ext cx="6705251" cy="6318526"/>
          </a:xfrm>
          <a:custGeom>
            <a:avLst/>
            <a:gdLst>
              <a:gd name="connsiteX0" fmla="*/ 1825048 w 6355652"/>
              <a:gd name="connsiteY0" fmla="*/ 0 h 6050127"/>
              <a:gd name="connsiteX1" fmla="*/ 4530604 w 6355652"/>
              <a:gd name="connsiteY1" fmla="*/ 0 h 6050127"/>
              <a:gd name="connsiteX2" fmla="*/ 4692567 w 6355652"/>
              <a:gd name="connsiteY2" fmla="*/ 78022 h 6050127"/>
              <a:gd name="connsiteX3" fmla="*/ 6355652 w 6355652"/>
              <a:gd name="connsiteY3" fmla="*/ 2872301 h 6050127"/>
              <a:gd name="connsiteX4" fmla="*/ 3177826 w 6355652"/>
              <a:gd name="connsiteY4" fmla="*/ 6050127 h 6050127"/>
              <a:gd name="connsiteX5" fmla="*/ 0 w 6355652"/>
              <a:gd name="connsiteY5" fmla="*/ 2872301 h 6050127"/>
              <a:gd name="connsiteX6" fmla="*/ 1663086 w 6355652"/>
              <a:gd name="connsiteY6" fmla="*/ 78022 h 60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6050127">
                <a:moveTo>
                  <a:pt x="1825048" y="0"/>
                </a:moveTo>
                <a:lnTo>
                  <a:pt x="4530604" y="0"/>
                </a:lnTo>
                <a:lnTo>
                  <a:pt x="4692567" y="78022"/>
                </a:lnTo>
                <a:cubicBezTo>
                  <a:pt x="5683175" y="616152"/>
                  <a:pt x="6355652" y="1665694"/>
                  <a:pt x="6355652" y="2872301"/>
                </a:cubicBezTo>
                <a:cubicBezTo>
                  <a:pt x="6355652" y="4627366"/>
                  <a:pt x="4932891" y="6050127"/>
                  <a:pt x="3177826" y="6050127"/>
                </a:cubicBezTo>
                <a:cubicBezTo>
                  <a:pt x="1422761" y="6050127"/>
                  <a:pt x="0" y="4627366"/>
                  <a:pt x="0" y="2872301"/>
                </a:cubicBezTo>
                <a:cubicBezTo>
                  <a:pt x="0" y="1665694"/>
                  <a:pt x="672477" y="616152"/>
                  <a:pt x="1663086" y="78022"/>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5AFEC601-A132-47EE-B0C2-B38ACD9FCE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86886" y="-23905"/>
            <a:ext cx="6705251" cy="6215019"/>
          </a:xfrm>
          <a:custGeom>
            <a:avLst/>
            <a:gdLst>
              <a:gd name="connsiteX0" fmla="*/ 1529549 w 6355652"/>
              <a:gd name="connsiteY0" fmla="*/ 0 h 5890980"/>
              <a:gd name="connsiteX1" fmla="*/ 4826104 w 6355652"/>
              <a:gd name="connsiteY1" fmla="*/ 0 h 5890980"/>
              <a:gd name="connsiteX2" fmla="*/ 4954579 w 6355652"/>
              <a:gd name="connsiteY2" fmla="*/ 78051 h 5890980"/>
              <a:gd name="connsiteX3" fmla="*/ 6355652 w 6355652"/>
              <a:gd name="connsiteY3" fmla="*/ 2713154 h 5890980"/>
              <a:gd name="connsiteX4" fmla="*/ 3177826 w 6355652"/>
              <a:gd name="connsiteY4" fmla="*/ 5890980 h 5890980"/>
              <a:gd name="connsiteX5" fmla="*/ 0 w 6355652"/>
              <a:gd name="connsiteY5" fmla="*/ 2713154 h 5890980"/>
              <a:gd name="connsiteX6" fmla="*/ 1401073 w 6355652"/>
              <a:gd name="connsiteY6" fmla="*/ 78051 h 5890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55652" h="5890980">
                <a:moveTo>
                  <a:pt x="1529549" y="0"/>
                </a:moveTo>
                <a:lnTo>
                  <a:pt x="4826104" y="0"/>
                </a:lnTo>
                <a:lnTo>
                  <a:pt x="4954579" y="78051"/>
                </a:lnTo>
                <a:cubicBezTo>
                  <a:pt x="5799886" y="649129"/>
                  <a:pt x="6355652" y="1616239"/>
                  <a:pt x="6355652" y="2713154"/>
                </a:cubicBezTo>
                <a:cubicBezTo>
                  <a:pt x="6355652" y="4468219"/>
                  <a:pt x="4932891" y="5890980"/>
                  <a:pt x="3177826" y="5890980"/>
                </a:cubicBezTo>
                <a:cubicBezTo>
                  <a:pt x="1422761" y="5890980"/>
                  <a:pt x="0" y="4468219"/>
                  <a:pt x="0" y="2713154"/>
                </a:cubicBezTo>
                <a:cubicBezTo>
                  <a:pt x="0" y="1616239"/>
                  <a:pt x="555766" y="649129"/>
                  <a:pt x="1401073" y="78051"/>
                </a:cubicBezTo>
                <a:close/>
              </a:path>
            </a:pathLst>
          </a:cu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C77615-DFA7-40AD-76E3-B34865373187}"/>
              </a:ext>
            </a:extLst>
          </p:cNvPr>
          <p:cNvSpPr>
            <a:spLocks noGrp="1"/>
          </p:cNvSpPr>
          <p:nvPr>
            <p:ph type="ctrTitle"/>
          </p:nvPr>
        </p:nvSpPr>
        <p:spPr>
          <a:xfrm>
            <a:off x="2242409" y="895483"/>
            <a:ext cx="5786232" cy="3011190"/>
          </a:xfrm>
        </p:spPr>
        <p:txBody>
          <a:bodyPr>
            <a:normAutofit/>
          </a:bodyPr>
          <a:lstStyle/>
          <a:p>
            <a:r>
              <a:rPr lang="en-US" sz="5400">
                <a:solidFill>
                  <a:schemeClr val="bg1"/>
                </a:solidFill>
              </a:rPr>
              <a:t>7</a:t>
            </a:r>
            <a:r>
              <a:rPr lang="en-US" sz="5400" baseline="30000">
                <a:solidFill>
                  <a:schemeClr val="bg1"/>
                </a:solidFill>
              </a:rPr>
              <a:t>th</a:t>
            </a:r>
            <a:r>
              <a:rPr lang="en-US" sz="5400">
                <a:solidFill>
                  <a:schemeClr val="bg1"/>
                </a:solidFill>
              </a:rPr>
              <a:t> Division Crime Summary</a:t>
            </a:r>
          </a:p>
        </p:txBody>
      </p:sp>
      <p:sp>
        <p:nvSpPr>
          <p:cNvPr id="3" name="Subtitle 2">
            <a:extLst>
              <a:ext uri="{FF2B5EF4-FFF2-40B4-BE49-F238E27FC236}">
                <a16:creationId xmlns:a16="http://schemas.microsoft.com/office/drawing/2014/main" id="{E97B42F2-7DCA-0CBD-7B57-1F0477F6D38D}"/>
              </a:ext>
            </a:extLst>
          </p:cNvPr>
          <p:cNvSpPr>
            <a:spLocks noGrp="1"/>
          </p:cNvSpPr>
          <p:nvPr>
            <p:ph type="subTitle" idx="1"/>
          </p:nvPr>
        </p:nvSpPr>
        <p:spPr>
          <a:xfrm>
            <a:off x="2466270" y="4142096"/>
            <a:ext cx="5338511" cy="1055142"/>
          </a:xfrm>
        </p:spPr>
        <p:txBody>
          <a:bodyPr>
            <a:normAutofit/>
          </a:bodyPr>
          <a:lstStyle/>
          <a:p>
            <a:r>
              <a:rPr lang="en-US" sz="2000" dirty="0">
                <a:solidFill>
                  <a:schemeClr val="bg1"/>
                </a:solidFill>
              </a:rPr>
              <a:t>10/12/2026</a:t>
            </a:r>
          </a:p>
        </p:txBody>
      </p:sp>
      <p:sp>
        <p:nvSpPr>
          <p:cNvPr id="20" name="Graphic 212">
            <a:extLst>
              <a:ext uri="{FF2B5EF4-FFF2-40B4-BE49-F238E27FC236}">
                <a16:creationId xmlns:a16="http://schemas.microsoft.com/office/drawing/2014/main" id="{279CAF82-0ECF-42BE-8F37-F71941E5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4716" y="188494"/>
            <a:ext cx="1048371" cy="104837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218E095B-4870-4AD5-9C41-C16D59523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34716" y="188494"/>
            <a:ext cx="1048371" cy="104837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4" name="Graphic 185">
            <a:extLst>
              <a:ext uri="{FF2B5EF4-FFF2-40B4-BE49-F238E27FC236}">
                <a16:creationId xmlns:a16="http://schemas.microsoft.com/office/drawing/2014/main" id="{FB9739EB-7F66-433D-841F-AB3CD18700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583101" y="3578317"/>
            <a:ext cx="1054466" cy="469689"/>
            <a:chOff x="9841624" y="4115729"/>
            <a:chExt cx="602169" cy="268223"/>
          </a:xfrm>
          <a:solidFill>
            <a:schemeClr val="bg1"/>
          </a:solidFill>
        </p:grpSpPr>
        <p:sp>
          <p:nvSpPr>
            <p:cNvPr id="25" name="Freeform: Shape 24">
              <a:extLst>
                <a:ext uri="{FF2B5EF4-FFF2-40B4-BE49-F238E27FC236}">
                  <a16:creationId xmlns:a16="http://schemas.microsoft.com/office/drawing/2014/main" id="{104F2BBD-A005-4DCB-9566-F2351050B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8B00DEC7-198B-49D1-98FD-018F3ECFCF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14DFC82-B3B3-468E-91B3-1302CFC684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3250EFE-214E-4B8E-AF96-036A514FFB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AD058EBE-D4A5-4C43-B170-6A451F87A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31" name="Oval 30">
            <a:extLst>
              <a:ext uri="{FF2B5EF4-FFF2-40B4-BE49-F238E27FC236}">
                <a16:creationId xmlns:a16="http://schemas.microsoft.com/office/drawing/2014/main" id="{033BC44A-0661-43B4-9C14-FD5963C22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4525" y="4910353"/>
            <a:ext cx="468090" cy="468090"/>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Oval 32">
            <a:extLst>
              <a:ext uri="{FF2B5EF4-FFF2-40B4-BE49-F238E27FC236}">
                <a16:creationId xmlns:a16="http://schemas.microsoft.com/office/drawing/2014/main" id="{BE8CB2F0-2F5A-4EBD-B214-E0309C31F5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4525" y="4910353"/>
            <a:ext cx="468090" cy="468090"/>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5" name="Freeform: Shape 34">
            <a:extLst>
              <a:ext uri="{FF2B5EF4-FFF2-40B4-BE49-F238E27FC236}">
                <a16:creationId xmlns:a16="http://schemas.microsoft.com/office/drawing/2014/main" id="{FFD3887D-244B-4EC4-9208-E304984C5D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2467" y="4200769"/>
            <a:ext cx="2769534" cy="2657232"/>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 name="Freeform: Shape 36">
            <a:extLst>
              <a:ext uri="{FF2B5EF4-FFF2-40B4-BE49-F238E27FC236}">
                <a16:creationId xmlns:a16="http://schemas.microsoft.com/office/drawing/2014/main" id="{97224C31-855E-4593-8A58-5B2B0CC4F5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22467" y="4200769"/>
            <a:ext cx="2769534" cy="2657232"/>
          </a:xfrm>
          <a:custGeom>
            <a:avLst/>
            <a:gdLst>
              <a:gd name="connsiteX0" fmla="*/ 2473947 w 3432581"/>
              <a:gd name="connsiteY0" fmla="*/ 0 h 3293393"/>
              <a:gd name="connsiteX1" fmla="*/ 3209623 w 3432581"/>
              <a:gd name="connsiteY1" fmla="*/ 111224 h 3293393"/>
              <a:gd name="connsiteX2" fmla="*/ 3432581 w 3432581"/>
              <a:gd name="connsiteY2" fmla="*/ 192828 h 3293393"/>
              <a:gd name="connsiteX3" fmla="*/ 3432581 w 3432581"/>
              <a:gd name="connsiteY3" fmla="*/ 3293393 h 3293393"/>
              <a:gd name="connsiteX4" fmla="*/ 141884 w 3432581"/>
              <a:gd name="connsiteY4" fmla="*/ 3293393 h 3293393"/>
              <a:gd name="connsiteX5" fmla="*/ 111224 w 3432581"/>
              <a:gd name="connsiteY5" fmla="*/ 3209623 h 3293393"/>
              <a:gd name="connsiteX6" fmla="*/ 0 w 3432581"/>
              <a:gd name="connsiteY6" fmla="*/ 2473947 h 3293393"/>
              <a:gd name="connsiteX7" fmla="*/ 2473947 w 3432581"/>
              <a:gd name="connsiteY7" fmla="*/ 0 h 3293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32581" h="3293393">
                <a:moveTo>
                  <a:pt x="2473947" y="0"/>
                </a:moveTo>
                <a:cubicBezTo>
                  <a:pt x="2730133" y="0"/>
                  <a:pt x="2977223" y="38940"/>
                  <a:pt x="3209623" y="111224"/>
                </a:cubicBezTo>
                <a:lnTo>
                  <a:pt x="3432581" y="192828"/>
                </a:lnTo>
                <a:lnTo>
                  <a:pt x="3432581" y="3293393"/>
                </a:lnTo>
                <a:lnTo>
                  <a:pt x="141884" y="3293393"/>
                </a:lnTo>
                <a:lnTo>
                  <a:pt x="111224" y="3209623"/>
                </a:lnTo>
                <a:cubicBezTo>
                  <a:pt x="38940" y="2977224"/>
                  <a:pt x="0" y="2730133"/>
                  <a:pt x="0" y="2473947"/>
                </a:cubicBezTo>
                <a:cubicBezTo>
                  <a:pt x="0" y="1107624"/>
                  <a:pt x="1107624" y="0"/>
                  <a:pt x="2473947" y="0"/>
                </a:cubicBezTo>
                <a:close/>
              </a:path>
            </a:pathLst>
          </a:custGeom>
          <a:solidFill>
            <a:schemeClr val="accent2">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603449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65CEA7-4E79-206E-336B-B3B46E8574C7}"/>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b="1" kern="1200">
                <a:solidFill>
                  <a:schemeClr val="bg1"/>
                </a:solidFill>
                <a:latin typeface="+mj-lt"/>
                <a:ea typeface="+mj-ea"/>
                <a:cs typeface="+mj-cs"/>
              </a:rPr>
              <a:t>Crime Data for Year to Date / Past 28 days / Past 7 days</a:t>
            </a:r>
          </a:p>
        </p:txBody>
      </p:sp>
      <p:pic>
        <p:nvPicPr>
          <p:cNvPr id="7" name="Content Placeholder 6">
            <a:extLst>
              <a:ext uri="{FF2B5EF4-FFF2-40B4-BE49-F238E27FC236}">
                <a16:creationId xmlns:a16="http://schemas.microsoft.com/office/drawing/2014/main" id="{D9AAFBF4-2BDE-315C-DF37-41F5A13169A1}"/>
              </a:ext>
            </a:extLst>
          </p:cNvPr>
          <p:cNvPicPr>
            <a:picLocks noGrp="1" noChangeAspect="1"/>
          </p:cNvPicPr>
          <p:nvPr>
            <p:ph idx="1"/>
          </p:nvPr>
        </p:nvPicPr>
        <p:blipFill>
          <a:blip r:embed="rId2"/>
          <a:stretch>
            <a:fillRect/>
          </a:stretch>
        </p:blipFill>
        <p:spPr>
          <a:xfrm>
            <a:off x="838200" y="2035583"/>
            <a:ext cx="10515600" cy="3931422"/>
          </a:xfrm>
          <a:prstGeom prst="rect">
            <a:avLst/>
          </a:prstGeom>
        </p:spPr>
      </p:pic>
    </p:spTree>
    <p:extLst>
      <p:ext uri="{BB962C8B-B14F-4D97-AF65-F5344CB8AC3E}">
        <p14:creationId xmlns:p14="http://schemas.microsoft.com/office/powerpoint/2010/main" val="471426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67B709-0B6E-E611-8AFB-D120EDF7FC46}"/>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a:r>
              <a:rPr lang="en-US" sz="3200" b="1" kern="1200">
                <a:solidFill>
                  <a:schemeClr val="bg1"/>
                </a:solidFill>
                <a:latin typeface="+mj-lt"/>
                <a:ea typeface="+mj-ea"/>
                <a:cs typeface="+mj-cs"/>
              </a:rPr>
              <a:t>Incidents by Hour and Day of Week – Past 7 Days</a:t>
            </a:r>
          </a:p>
        </p:txBody>
      </p:sp>
      <p:pic>
        <p:nvPicPr>
          <p:cNvPr id="7" name="Content Placeholder 6">
            <a:extLst>
              <a:ext uri="{FF2B5EF4-FFF2-40B4-BE49-F238E27FC236}">
                <a16:creationId xmlns:a16="http://schemas.microsoft.com/office/drawing/2014/main" id="{20C71368-C250-18DF-6929-FE79FC2DC43E}"/>
              </a:ext>
            </a:extLst>
          </p:cNvPr>
          <p:cNvPicPr>
            <a:picLocks noGrp="1" noChangeAspect="1"/>
          </p:cNvPicPr>
          <p:nvPr>
            <p:ph idx="1"/>
          </p:nvPr>
        </p:nvPicPr>
        <p:blipFill>
          <a:blip r:embed="rId2"/>
          <a:stretch>
            <a:fillRect/>
          </a:stretch>
        </p:blipFill>
        <p:spPr>
          <a:xfrm>
            <a:off x="838200" y="2026023"/>
            <a:ext cx="10515600" cy="3950541"/>
          </a:xfrm>
          <a:prstGeom prst="rect">
            <a:avLst/>
          </a:prstGeom>
        </p:spPr>
      </p:pic>
    </p:spTree>
    <p:extLst>
      <p:ext uri="{BB962C8B-B14F-4D97-AF65-F5344CB8AC3E}">
        <p14:creationId xmlns:p14="http://schemas.microsoft.com/office/powerpoint/2010/main" val="2789392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C9EDD4-2340-FFEA-02ED-26E7F002649D}"/>
              </a:ext>
            </a:extLst>
          </p:cNvPr>
          <p:cNvSpPr>
            <a:spLocks noGrp="1"/>
          </p:cNvSpPr>
          <p:nvPr>
            <p:ph type="title"/>
          </p:nvPr>
        </p:nvSpPr>
        <p:spPr>
          <a:xfrm>
            <a:off x="586478" y="1683756"/>
            <a:ext cx="3115265" cy="2396359"/>
          </a:xfrm>
        </p:spPr>
        <p:txBody>
          <a:bodyPr anchor="b">
            <a:normAutofit/>
          </a:bodyPr>
          <a:lstStyle/>
          <a:p>
            <a:pPr algn="r"/>
            <a:r>
              <a:rPr lang="en-US" sz="2500" b="1" dirty="0">
                <a:solidFill>
                  <a:srgbClr val="FFFFFF"/>
                </a:solidFill>
              </a:rPr>
              <a:t>Crime Trends – Last 28 days vs. Last 28 days, last year (Crime is currently trending down, some )</a:t>
            </a:r>
          </a:p>
        </p:txBody>
      </p:sp>
      <p:graphicFrame>
        <p:nvGraphicFramePr>
          <p:cNvPr id="5" name="Content Placeholder 2">
            <a:extLst>
              <a:ext uri="{FF2B5EF4-FFF2-40B4-BE49-F238E27FC236}">
                <a16:creationId xmlns:a16="http://schemas.microsoft.com/office/drawing/2014/main" id="{85410160-1C8C-3C4D-F793-CAC7D9E2682F}"/>
              </a:ext>
            </a:extLst>
          </p:cNvPr>
          <p:cNvGraphicFramePr>
            <a:graphicFrameLocks noGrp="1"/>
          </p:cNvGraphicFramePr>
          <p:nvPr>
            <p:ph idx="1"/>
            <p:extLst>
              <p:ext uri="{D42A27DB-BD31-4B8C-83A1-F6EECF244321}">
                <p14:modId xmlns:p14="http://schemas.microsoft.com/office/powerpoint/2010/main" val="211700352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07004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142</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Aptos</vt:lpstr>
      <vt:lpstr>Aptos Display</vt:lpstr>
      <vt:lpstr>Arial</vt:lpstr>
      <vt:lpstr>Office Theme</vt:lpstr>
      <vt:lpstr>7th Division Crime Summary</vt:lpstr>
      <vt:lpstr>Crime Data for Year to Date / Past 28 days / Past 7 days</vt:lpstr>
      <vt:lpstr>Incidents by Hour and Day of Week – Past 7 Days</vt:lpstr>
      <vt:lpstr>Crime Trends – Last 28 days vs. Last 28 days, last year (Crime is currently trending down, some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Williams, Andrew</dc:creator>
  <cp:lastModifiedBy>Torsky, John</cp:lastModifiedBy>
  <cp:revision>11</cp:revision>
  <dcterms:created xsi:type="dcterms:W3CDTF">2026-09-14T14:35:03Z</dcterms:created>
  <dcterms:modified xsi:type="dcterms:W3CDTF">2026-10-16T19:04:11Z</dcterms:modified>
</cp:coreProperties>
</file>