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F086B-4502-2DD1-66C0-FEE3DB9984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D79717-B93A-1A32-A749-17DA14036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67D24-04B9-0C8E-D7ED-43AB01AF7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B8978-072D-4CC3-B7EE-B12C2BF9A5A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91229-3494-2245-2281-0195D615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7391D-FD85-5829-6A51-BDF87249E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0F11B-5F0B-47ED-BD68-900AAA2B4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9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7A3CC-7CE4-4F58-88A9-F085ECF64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684814-6E63-BC49-0A9F-AFCEC1E06D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C10F5-AB55-DF43-7A1E-85AE1DA82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B8978-072D-4CC3-B7EE-B12C2BF9A5A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4169D-2A12-D4D6-9129-F87ABFB5E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31B5F-14D5-FE09-FCDC-B446192B5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0F11B-5F0B-47ED-BD68-900AAA2B4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67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6F8E00-803A-D149-BDFE-262858726B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169D0C-B1A9-DA5C-A877-54270437A4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B6E04-E1EC-473B-BBC7-F2E1D33FD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B8978-072D-4CC3-B7EE-B12C2BF9A5A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2BB51-DB1A-9EB0-2E74-F19C25103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1BA7C-A351-7EF3-8B14-21A3AFBA2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0F11B-5F0B-47ED-BD68-900AAA2B4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01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033C1-038D-B7B7-189B-6F997B29F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F6458-202A-EA74-D458-2A3415042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638BE-70E4-2C1E-DDA8-F822DCB82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B8978-072D-4CC3-B7EE-B12C2BF9A5A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A7917-F019-E95F-9C2A-26141948F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A88EE-7A22-12F5-B3EF-4988E870A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0F11B-5F0B-47ED-BD68-900AAA2B4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47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0C6C5-753E-73EE-92E7-64B1D05C0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99F8D-558C-CB2B-3E13-97E1678C0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FCF62-81EB-B29C-E2FA-008C3465D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B8978-072D-4CC3-B7EE-B12C2BF9A5A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9D04A-0E9E-67B0-7AB4-B6DCCE37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10DB9-4BC7-DDD8-9E58-F28CC2D6D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0F11B-5F0B-47ED-BD68-900AAA2B4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26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ED671-6B34-4B06-6C05-ABFBA1DD3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1E529-3101-E96C-FFEB-C4D6D72241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794E9-A079-6D67-F481-C9D325853C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3AEDB6-1D6D-67C8-CB2B-50F2C2D0E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B8978-072D-4CC3-B7EE-B12C2BF9A5A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70007-162F-EF6D-BB08-126CCD88D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353893-A8B2-BEF4-E083-67049F802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0F11B-5F0B-47ED-BD68-900AAA2B4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42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6BC94-EB04-9D0A-3FA6-2E6A07CB3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3E8AA7-43EE-D742-A024-794808EA2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640C45-EB15-F91D-F2DE-BAEE773DF6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CECF64-111B-F75F-9DB8-B2D717844E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755AC1-8C9F-8F37-4018-BC37B7D56B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E845E9-B80F-9D72-7D47-AEC643C98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B8978-072D-4CC3-B7EE-B12C2BF9A5A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630BE7-73B6-141C-6304-B6360849F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DDE655-637D-6031-C76B-F86FBFB72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0F11B-5F0B-47ED-BD68-900AAA2B4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395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123CA-22E6-4FA0-D9A2-68A339E71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5F8AA9-34AF-F7A8-EC0E-B2A2E6C9D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B8978-072D-4CC3-B7EE-B12C2BF9A5A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A81F94-7B75-30A0-2EA9-750A54DA7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AD26A4-BCA1-71B9-087A-C7BDE6A26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0F11B-5F0B-47ED-BD68-900AAA2B4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6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8B7C6A-A5AA-1BB6-A98D-81E4D590D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B8978-072D-4CC3-B7EE-B12C2BF9A5A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5B2C6C-01CB-C710-FB5E-8831BAA49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27CB2-1BAA-5E2E-3201-4AE6EB558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0F11B-5F0B-47ED-BD68-900AAA2B4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74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6181-1A8E-1F8F-8BBD-42A53B75D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3FEE9-061A-3BE8-6A44-49B329CD5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8AA3E5-C8E9-4CEE-3764-49B244F8D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A79F14-AC6A-EC4E-F39B-CA155607C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B8978-072D-4CC3-B7EE-B12C2BF9A5A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E076CD-0927-C132-C0EE-90440B80E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1EE44E-5946-FE66-DD85-E9FF55722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0F11B-5F0B-47ED-BD68-900AAA2B4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150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22AC9-81D8-531B-BCAB-23D33A129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8C383A-D9D4-090D-864E-1F9CDE87CB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626581-843E-8849-967C-7594E497B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24EAAB-FC48-D63D-FA50-D2C77D351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B8978-072D-4CC3-B7EE-B12C2BF9A5A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FECF5C-AC2A-AAB6-C725-47EDB9D2C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3F3513-161C-B7FA-990D-2908AA2FD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0F11B-5F0B-47ED-BD68-900AAA2B4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25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0C501B-5579-9B7B-B9A0-99E087493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D0DD5E-FDE9-2D42-1D02-CD8F4DD09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1FE1C0-2DAF-59FC-FF3F-AAD27E4B9D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1B8978-072D-4CC3-B7EE-B12C2BF9A5A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BB5A0-125D-7195-0290-9CDCAFA81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5DBE1-522D-175C-D966-667A81EEA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F0F11B-5F0B-47ED-BD68-900AAA2B4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5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D1697-CB68-81A4-CDA6-40FDD936A9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i="1" u="sng" dirty="0"/>
              <a:t>7</a:t>
            </a:r>
            <a:r>
              <a:rPr lang="en-US" sz="7200" b="1" i="1" u="sng" baseline="30000" dirty="0"/>
              <a:t>th</a:t>
            </a:r>
            <a:r>
              <a:rPr lang="en-US" sz="7200" b="1" i="1" u="sng" dirty="0"/>
              <a:t> Division </a:t>
            </a:r>
            <a:r>
              <a:rPr lang="en-US" sz="7200" b="1" i="1" u="sng" dirty="0">
                <a:solidFill>
                  <a:srgbClr val="FF0000"/>
                </a:solidFill>
              </a:rPr>
              <a:t>Crime</a:t>
            </a:r>
            <a:r>
              <a:rPr lang="en-US" sz="7200" b="1" i="1" u="sng" dirty="0"/>
              <a:t>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6577C1-2167-0D4A-0015-04580D6359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8/10/2026</a:t>
            </a:r>
          </a:p>
        </p:txBody>
      </p:sp>
    </p:spTree>
    <p:extLst>
      <p:ext uri="{BB962C8B-B14F-4D97-AF65-F5344CB8AC3E}">
        <p14:creationId xmlns:p14="http://schemas.microsoft.com/office/powerpoint/2010/main" val="1633213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EED613-46E4-65F9-56B3-D8ACADF0D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BF04DC-0D08-3248-09CE-235E2267A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C83FCF-DBB4-AE2B-8D06-B0798B210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58FC84-B031-5728-C904-5256A432E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92C706-4BE9-19C1-28F5-2F65C8F3C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4EA63C-BCF9-3F81-86EE-3D091DE0E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9378A5E-048C-6390-A711-5E83B7583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CB3933-68BB-F5AD-7182-746A0B26D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Motor Vehicle Thefts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21ABF-8A08-B6E7-C1A4-630DF985D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last 28 days vs. last 28 days, last year we are down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-44% (-</a:t>
            </a:r>
            <a:r>
              <a:rPr lang="en-US" sz="2000" dirty="0">
                <a:solidFill>
                  <a:srgbClr val="00B050"/>
                </a:solidFill>
                <a:latin typeface="Aptos" panose="02110004020202020204"/>
              </a:rPr>
              <a:t>33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 the 42 that occurred 16 were on beat 4 and 10 occurred on beat 3. Approximately 70% of the 42 occurred between the hours of 10:00 PM and 7:00 AM with the remainder between 2:00 PM and 9:00 PM.  Only a few were left unlocked and approximately 35% were attempted thefts.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52708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AEC0F0-83EB-CAC7-911B-61BBFCEA2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Motor Vehicle Thefts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C169A7-DDF7-1FF0-E7CD-78A3FD9C98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48998" y="643466"/>
            <a:ext cx="4037336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50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9386C5-1F8D-C2A2-3006-848A3DE19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Motor Vehicle Thefts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EE1E71-3ECD-A42A-F10C-C683DCAA19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3311" y="643466"/>
            <a:ext cx="4148710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182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9382FB-1449-27C4-4509-35EB422AF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FED78D-A80C-6AE2-8C14-225708B3F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89F38-4F9A-5863-95D7-4D9A8D82A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2032D-E735-A7C3-EE4F-DD7380B6A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8BE246-EB29-55E1-EB75-5E3BF2B2D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B13B93-665F-B2EA-2C65-84581A872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4161D77-81E4-C605-FDD3-2DE7E76A0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77A7D-F14F-23B0-BA71-09903C9CF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Theft from Vehicles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B8D38-CD78-21D4-20BA-0E90DFAC4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last 28 days vs. last 28 days, last year we are up </a:t>
            </a:r>
            <a:r>
              <a:rPr lang="en-US" sz="2000" dirty="0">
                <a:solidFill>
                  <a:srgbClr val="FF0000"/>
                </a:solidFill>
                <a:latin typeface="Aptos" panose="02110004020202020204"/>
              </a:rPr>
              <a:t>+3.77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 (+2).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 the 55</a:t>
            </a:r>
            <a:r>
              <a:rPr lang="en-US" sz="2000" dirty="0">
                <a:latin typeface="Aptos" panose="02110004020202020204"/>
              </a:rPr>
              <a:t>, 32 were completed and 23 attempted. 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latin typeface="Aptos" panose="02110004020202020204"/>
              </a:rPr>
              <a:t>The majority occurred on the following beats: 15 on beat 1, 11 on beat 3 and 14 on beat 6.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47277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5B4217-8B72-6831-C6CB-AFD5AB034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Theft from Vehicles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4FF2B6-77F1-EDFE-53A6-1469675BA5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1190205"/>
            <a:ext cx="6780700" cy="447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54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F689C0-D090-C8F5-294C-71E95B7CD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Aggravated Assaults 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4C2C4-4721-1439-DE98-CFD7A8F0D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last 28 days vs. last 28 days, last year we are down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-20% (-4).</a:t>
            </a:r>
          </a:p>
          <a:p>
            <a:pPr>
              <a:defRPr/>
            </a:pPr>
            <a:r>
              <a:rPr lang="en-US" sz="2000" dirty="0"/>
              <a:t>A total of 16 aggravated assaults with 6 of those not being domestic violence - 1 theft from auto attempt where the suspect and victim exchanged gun fire.  1- unknown suspect pointed a weapon at the victims during an argument.  1- a known suspect pinned the victim to a pole with a vehicle and fled the scene. 1- the victim was struck by the suspect vehicle (dispute over a dog).  1- victim was struck by the suspect’s vehicle while they were fleeing the scene of an accident.  1- an unknown suspect pointed a firearm at the victim (construction worker) at a construction site on E </a:t>
            </a:r>
            <a:r>
              <a:rPr lang="en-US" sz="2000" dirty="0" err="1"/>
              <a:t>Manslick</a:t>
            </a:r>
            <a:r>
              <a:rPr lang="en-US" sz="2000" dirty="0"/>
              <a:t>. 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91640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C2641A-4EEF-EBF2-96B7-9DD71CC48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Aggravated Assault Map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F7D25B-B7B6-AA52-06CA-153A8EB9A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978308"/>
            <a:ext cx="6780700" cy="489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29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BF440C-49DA-AF72-0B1E-697FC89D0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D405AEE-79C1-B994-4F72-9E57D643A5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6EFBFC-0CD2-7399-2507-AABB1D71A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DBA8ED-9C8C-C5BB-3CE3-2C7B351CA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DDFB77-2413-8CB3-5397-706DBF17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4D7F5E-EA7A-9682-0A8D-85168045F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436FA1B-4A1B-DA6D-B2FC-CB9F81B484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9BF612-3FA6-7FF8-2542-CF2402DD8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Homicides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85784-2B9F-07E0-B79A-82E996F0A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last 28 days vs. last 28 days, last year we are breaking even </a:t>
            </a:r>
            <a:r>
              <a:rPr lang="en-US" sz="2000" dirty="0">
                <a:latin typeface="Aptos" panose="02110004020202020204"/>
              </a:rPr>
              <a:t>+0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 (+0).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last 28 days vs. Previous 28 days +1.  Male victim was found at McNeely Lake Park.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86877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1360C6-3066-D20D-21C1-0C69E5248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1117408-8838-B892-8B2D-A7A028002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1CD789-4EB8-625B-3705-76D174447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17D6B8-3A3B-2AFE-CF0C-D62DD82AB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341708-394F-1796-B31A-C8B5A13C2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C44C4B-F15D-6172-16D2-9A9554619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03AF92F-6D0C-D6DF-041B-F68D4F877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F27718-F106-C227-5C01-7796A61F2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Robbery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A3F03-21AC-83A5-A7B8-6E985BA26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last 28 days vs. last 28 days, last year we are down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-25% (-1).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 the 3 robberies that occurred 1- was a female that was assaulted and robbed while walking in the 9400 block of Smyrna Pkwy around 1:00 AM. 1- shoplifting gone bad when the suspect threatened the use and displayed the handle of a firearm.  1 – suspect was not allowed on the property of McAlister’s and was attempted to take ice when he punched the employee that approached him.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53692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ABB742-2A28-88F4-F4B9-FDF21CECA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3FB8E7-DE89-FF61-57D8-9455FA76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Robbery Map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02A97B1-4591-E5E5-DB4A-B1120517B7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1154" y="643466"/>
            <a:ext cx="4093023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97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AC7389-0872-558B-4646-C32FC8C03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AB65A5-960D-6F17-27D0-CA730721A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52FFFF-BBE5-0D17-8E48-EABDBF2CF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91F384-84A9-5C9E-4462-0D05B5C07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995444-9305-8244-FC53-ACFF214E6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46795B-ECF2-EFD1-9D4B-A2BA35FC3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E9F43A-96C1-363B-5D6C-C744EC980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CA4C00-E0C7-C52C-583F-CC2BD011A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Sexual Abuse and Assault 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F1746-510C-1C2C-1D35-92BD52003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last 28 days vs. last 28 days, last year we are up </a:t>
            </a:r>
            <a:r>
              <a:rPr lang="en-US" sz="2000" dirty="0">
                <a:solidFill>
                  <a:srgbClr val="FF0000"/>
                </a:solidFill>
                <a:latin typeface="Aptos" panose="02110004020202020204"/>
              </a:rPr>
              <a:t>+66.67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 (+2).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latin typeface="Aptos" panose="02110004020202020204"/>
              </a:rPr>
              <a:t>All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 sexual abuse cases that have occurred over the last 28 days are domestic related (a family member).  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latin typeface="Aptos" panose="02110004020202020204"/>
              </a:rPr>
              <a:t>This category includes everything from inappropriate touching to rape 1</a:t>
            </a:r>
            <a:r>
              <a:rPr lang="en-US" sz="2000" baseline="30000" dirty="0">
                <a:latin typeface="Aptos" panose="02110004020202020204"/>
              </a:rPr>
              <a:t>st</a:t>
            </a:r>
            <a:r>
              <a:rPr lang="en-US" sz="2000" dirty="0">
                <a:latin typeface="Aptos" panose="02110004020202020204"/>
              </a:rPr>
              <a:t>. 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latin typeface="Aptos" panose="02110004020202020204"/>
              </a:rPr>
              <a:t>At this time, no map will be provided for this category.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60772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A6F3B2-99A4-0F98-4AB7-B2C746698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C5A6E3-DCAF-AAF0-BBFC-DE2E4AAE3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C96CC1-FEB4-7AB0-5E58-B9367825C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BDF9BC-3824-641C-F8C0-3D750910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E4754A-4776-D3C7-3136-2D9B182933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56D12F-9191-50E0-157B-F4C39E85A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D71AEEC-DABD-6C30-12A0-B55FFF944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405AE9-E3CF-6E3F-ED71-0D06564FF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Burglary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5E4DC-2ED8-51F5-E262-6F438527E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last 28 days vs. last 28 days, last year we are down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</a:t>
            </a:r>
            <a:r>
              <a:rPr lang="en-US" sz="2000" dirty="0">
                <a:solidFill>
                  <a:srgbClr val="00B050"/>
                </a:solidFill>
                <a:latin typeface="Aptos" panose="02110004020202020204"/>
              </a:rPr>
              <a:t>50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 (-15).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 the 15 burglaries, 6 of them occurred on beat 6 with 2 of those being storage units (Extra Storage and Rental Storage). 3 of the burglaries were domestic related, an ex making unlawful entry.  1- of the burglaries the suspect forced entry into a rear window, stole the owner’s vehicle keys and vehicle.  1- the suspect entered through a garage door that was opened approximately one foot, and they then entered the home.</a:t>
            </a:r>
          </a:p>
          <a:p>
            <a:r>
              <a:rPr lang="en-US" sz="2000" dirty="0"/>
              <a:t>Of the 15 burglaries 2 occurred in the middle of the night and the remaining 13 either occurred from 6:00 AM to 11:00 AM or 6:00 PM to 10:00 PM.</a:t>
            </a:r>
          </a:p>
        </p:txBody>
      </p:sp>
    </p:spTree>
    <p:extLst>
      <p:ext uri="{BB962C8B-B14F-4D97-AF65-F5344CB8AC3E}">
        <p14:creationId xmlns:p14="http://schemas.microsoft.com/office/powerpoint/2010/main" val="1201168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CA9178-FB4D-BC48-CBBD-1E4CAE796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Burglary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E66C9E-806C-85F1-D3AA-92204C86A0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1283440"/>
            <a:ext cx="6780700" cy="428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990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641</Words>
  <Application>Microsoft Office PowerPoint</Application>
  <PresentationFormat>Widescreen</PresentationFormat>
  <Paragraphs>33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7th Division Crime Report</vt:lpstr>
      <vt:lpstr>Aggravated Assaults </vt:lpstr>
      <vt:lpstr>Aggravated Assault Map</vt:lpstr>
      <vt:lpstr>Homicides</vt:lpstr>
      <vt:lpstr>Robbery</vt:lpstr>
      <vt:lpstr>Robbery Map</vt:lpstr>
      <vt:lpstr>Sexual Abuse and Assault </vt:lpstr>
      <vt:lpstr>Burglary</vt:lpstr>
      <vt:lpstr>Burglary</vt:lpstr>
      <vt:lpstr>Motor Vehicle Thefts</vt:lpstr>
      <vt:lpstr>Motor Vehicle Thefts</vt:lpstr>
      <vt:lpstr>Motor Vehicle Thefts</vt:lpstr>
      <vt:lpstr>Theft from Vehicles</vt:lpstr>
      <vt:lpstr>Theft from Vehicles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Williams, Andrew</dc:creator>
  <cp:lastModifiedBy>Williams, Andrew</cp:lastModifiedBy>
  <cp:revision>8</cp:revision>
  <dcterms:created xsi:type="dcterms:W3CDTF">2026-08-10T12:49:33Z</dcterms:created>
  <dcterms:modified xsi:type="dcterms:W3CDTF">2026-08-10T15:34:55Z</dcterms:modified>
</cp:coreProperties>
</file>