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21"/>
  </p:notesMasterIdLst>
  <p:handoutMasterIdLst>
    <p:handoutMasterId r:id="rId22"/>
  </p:handoutMasterIdLst>
  <p:sldIdLst>
    <p:sldId id="262" r:id="rId6"/>
    <p:sldId id="405" r:id="rId7"/>
    <p:sldId id="298" r:id="rId8"/>
    <p:sldId id="406" r:id="rId9"/>
    <p:sldId id="311" r:id="rId10"/>
    <p:sldId id="305" r:id="rId11"/>
    <p:sldId id="339" r:id="rId12"/>
    <p:sldId id="408" r:id="rId13"/>
    <p:sldId id="399" r:id="rId14"/>
    <p:sldId id="402" r:id="rId15"/>
    <p:sldId id="400" r:id="rId16"/>
    <p:sldId id="403" r:id="rId17"/>
    <p:sldId id="401" r:id="rId18"/>
    <p:sldId id="407" r:id="rId19"/>
    <p:sldId id="34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84959" autoAdjust="0"/>
  </p:normalViewPr>
  <p:slideViewPr>
    <p:cSldViewPr snapToGrid="0">
      <p:cViewPr varScale="1">
        <p:scale>
          <a:sx n="97" d="100"/>
          <a:sy n="97" d="100"/>
        </p:scale>
        <p:origin x="79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CF3383-DF08-4C90-8557-22EF3027DD43}" type="datetimeFigureOut">
              <a:rPr lang="en-US" smtClean="0"/>
              <a:t>12/8/2021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16557-6E8E-4D95-8DF3-2DE1590C714A}" type="datetimeFigureOut">
              <a:rPr lang="en-US" smtClean="0"/>
              <a:t>12/8/2021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369975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11</a:t>
            </a:fld>
            <a:endParaRPr lang="en-US" dirty="0"/>
          </a:p>
        </p:txBody>
      </p:sp>
    </p:spTree>
    <p:extLst>
      <p:ext uri="{BB962C8B-B14F-4D97-AF65-F5344CB8AC3E}">
        <p14:creationId xmlns:p14="http://schemas.microsoft.com/office/powerpoint/2010/main" val="172040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12</a:t>
            </a:fld>
            <a:endParaRPr lang="en-US" dirty="0"/>
          </a:p>
        </p:txBody>
      </p:sp>
    </p:spTree>
    <p:extLst>
      <p:ext uri="{BB962C8B-B14F-4D97-AF65-F5344CB8AC3E}">
        <p14:creationId xmlns:p14="http://schemas.microsoft.com/office/powerpoint/2010/main" val="278200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13</a:t>
            </a:fld>
            <a:endParaRPr lang="en-US" dirty="0"/>
          </a:p>
        </p:txBody>
      </p:sp>
    </p:spTree>
    <p:extLst>
      <p:ext uri="{BB962C8B-B14F-4D97-AF65-F5344CB8AC3E}">
        <p14:creationId xmlns:p14="http://schemas.microsoft.com/office/powerpoint/2010/main" val="90566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14</a:t>
            </a:fld>
            <a:endParaRPr lang="en-US" dirty="0"/>
          </a:p>
        </p:txBody>
      </p:sp>
    </p:spTree>
    <p:extLst>
      <p:ext uri="{BB962C8B-B14F-4D97-AF65-F5344CB8AC3E}">
        <p14:creationId xmlns:p14="http://schemas.microsoft.com/office/powerpoint/2010/main" val="312468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15</a:t>
            </a:fld>
            <a:endParaRPr lang="en-US" dirty="0"/>
          </a:p>
        </p:txBody>
      </p:sp>
    </p:spTree>
    <p:extLst>
      <p:ext uri="{BB962C8B-B14F-4D97-AF65-F5344CB8AC3E}">
        <p14:creationId xmlns:p14="http://schemas.microsoft.com/office/powerpoint/2010/main" val="48410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dirty="0"/>
          </a:p>
        </p:txBody>
      </p:sp>
    </p:spTree>
    <p:extLst>
      <p:ext uri="{BB962C8B-B14F-4D97-AF65-F5344CB8AC3E}">
        <p14:creationId xmlns:p14="http://schemas.microsoft.com/office/powerpoint/2010/main" val="318125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a:t>
            </a:fld>
            <a:endParaRPr lang="en-US" dirty="0"/>
          </a:p>
        </p:txBody>
      </p:sp>
    </p:spTree>
    <p:extLst>
      <p:ext uri="{BB962C8B-B14F-4D97-AF65-F5344CB8AC3E}">
        <p14:creationId xmlns:p14="http://schemas.microsoft.com/office/powerpoint/2010/main" val="254905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4</a:t>
            </a:fld>
            <a:endParaRPr lang="en-US" dirty="0"/>
          </a:p>
        </p:txBody>
      </p:sp>
    </p:spTree>
    <p:extLst>
      <p:ext uri="{BB962C8B-B14F-4D97-AF65-F5344CB8AC3E}">
        <p14:creationId xmlns:p14="http://schemas.microsoft.com/office/powerpoint/2010/main" val="328687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408916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7</a:t>
            </a:fld>
            <a:endParaRPr lang="en-US" dirty="0"/>
          </a:p>
        </p:txBody>
      </p:sp>
    </p:spTree>
    <p:extLst>
      <p:ext uri="{BB962C8B-B14F-4D97-AF65-F5344CB8AC3E}">
        <p14:creationId xmlns:p14="http://schemas.microsoft.com/office/powerpoint/2010/main" val="11447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49988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dirty="0"/>
          </a:p>
        </p:txBody>
      </p:sp>
    </p:spTree>
    <p:extLst>
      <p:ext uri="{BB962C8B-B14F-4D97-AF65-F5344CB8AC3E}">
        <p14:creationId xmlns:p14="http://schemas.microsoft.com/office/powerpoint/2010/main" val="135200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dirty="0"/>
          </a:p>
        </p:txBody>
      </p:sp>
    </p:spTree>
    <p:extLst>
      <p:ext uri="{BB962C8B-B14F-4D97-AF65-F5344CB8AC3E}">
        <p14:creationId xmlns:p14="http://schemas.microsoft.com/office/powerpoint/2010/main" val="105711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5562"/>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45524"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12/8/2021</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12/8/2021</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hyperlink" Target="mailto:LOUVAMCconstruction@usace.army.m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700" y="1076922"/>
            <a:ext cx="8848424" cy="3034186"/>
          </a:xfrm>
        </p:spPr>
        <p:txBody>
          <a:bodyPr>
            <a:normAutofit fontScale="90000"/>
          </a:bodyPr>
          <a:lstStyle/>
          <a:p>
            <a:r>
              <a:rPr lang="en-US" sz="4000" dirty="0"/>
              <a:t>Construction of the New </a:t>
            </a:r>
            <a:br>
              <a:rPr lang="en-US" sz="4000" dirty="0"/>
            </a:br>
            <a:r>
              <a:rPr lang="en-US" sz="4000" dirty="0"/>
              <a:t>Louisville VA Medical Center</a:t>
            </a:r>
            <a:br>
              <a:rPr lang="en-US" dirty="0"/>
            </a:br>
            <a:br>
              <a:rPr lang="en-US" dirty="0"/>
            </a:br>
            <a:br>
              <a:rPr lang="en-US" dirty="0"/>
            </a:br>
            <a:br>
              <a:rPr lang="en-US" dirty="0"/>
            </a:br>
            <a:r>
              <a:rPr lang="en-US" sz="2200" dirty="0"/>
              <a:t>COL Eric Crispino</a:t>
            </a:r>
            <a:br>
              <a:rPr lang="en-US" sz="2200" dirty="0"/>
            </a:br>
            <a:r>
              <a:rPr lang="en-US" sz="2200" b="0" dirty="0"/>
              <a:t>Commander</a:t>
            </a:r>
            <a:br>
              <a:rPr lang="en-US" sz="2200" b="0" dirty="0"/>
            </a:br>
            <a:r>
              <a:rPr lang="en-US" sz="2200" b="0" dirty="0"/>
              <a:t>Louisville District</a:t>
            </a:r>
            <a:br>
              <a:rPr lang="en-US" sz="2200" b="0" dirty="0"/>
            </a:br>
            <a:r>
              <a:rPr lang="en-US" sz="2200" b="0" dirty="0"/>
              <a:t>U.S. Army Corps of Engineers</a:t>
            </a:r>
            <a:br>
              <a:rPr lang="en-US" dirty="0"/>
            </a:br>
            <a:br>
              <a:rPr lang="en-US" dirty="0"/>
            </a:br>
            <a:endParaRPr lang="en-US" dirty="0"/>
          </a:p>
        </p:txBody>
      </p:sp>
      <p:sp>
        <p:nvSpPr>
          <p:cNvPr id="5" name="Text Placeholder 4"/>
          <p:cNvSpPr>
            <a:spLocks noGrp="1"/>
          </p:cNvSpPr>
          <p:nvPr>
            <p:ph sz="quarter" idx="17"/>
          </p:nvPr>
        </p:nvSpPr>
        <p:spPr>
          <a:xfrm>
            <a:off x="266700" y="4655350"/>
            <a:ext cx="5808663" cy="1671544"/>
          </a:xfrm>
        </p:spPr>
        <p:txBody>
          <a:bodyPr/>
          <a:lstStyle/>
          <a:p>
            <a:r>
              <a:rPr lang="en-US" sz="2400" dirty="0"/>
              <a:t>11 December 2021</a:t>
            </a:r>
          </a:p>
          <a:p>
            <a:endParaRPr lang="en-US" dirty="0"/>
          </a:p>
        </p:txBody>
      </p:sp>
      <p:pic>
        <p:nvPicPr>
          <p:cNvPr id="7" name="Picture 6" descr="A picture containing building, outdoor, sign&#10;&#10;Description automatically generated">
            <a:extLst>
              <a:ext uri="{FF2B5EF4-FFF2-40B4-BE49-F238E27FC236}">
                <a16:creationId xmlns:a16="http://schemas.microsoft.com/office/drawing/2014/main" id="{140422FB-009C-466F-8C06-2A7139EE42C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77525" y="1763639"/>
            <a:ext cx="7147775" cy="4189781"/>
          </a:xfrm>
          <a:prstGeom prst="rect">
            <a:avLst/>
          </a:prstGeom>
          <a:solidFill>
            <a:schemeClr val="bg1">
              <a:lumMod val="50000"/>
            </a:schemeClr>
          </a:solidFill>
          <a:ln w="12700">
            <a:solidFill>
              <a:schemeClr val="bg1">
                <a:lumMod val="75000"/>
              </a:schemeClr>
            </a:solidFill>
          </a:ln>
        </p:spPr>
      </p:pic>
    </p:spTree>
    <p:extLst>
      <p:ext uri="{BB962C8B-B14F-4D97-AF65-F5344CB8AC3E}">
        <p14:creationId xmlns:p14="http://schemas.microsoft.com/office/powerpoint/2010/main" val="348581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Expectations during construction</a:t>
            </a:r>
          </a:p>
        </p:txBody>
      </p:sp>
      <p:sp>
        <p:nvSpPr>
          <p:cNvPr id="10" name="TextBox 9">
            <a:extLst>
              <a:ext uri="{FF2B5EF4-FFF2-40B4-BE49-F238E27FC236}">
                <a16:creationId xmlns:a16="http://schemas.microsoft.com/office/drawing/2014/main" id="{6D2BDBC0-18DB-47B6-A298-6EA197ED162A}"/>
              </a:ext>
            </a:extLst>
          </p:cNvPr>
          <p:cNvSpPr txBox="1"/>
          <p:nvPr/>
        </p:nvSpPr>
        <p:spPr>
          <a:xfrm>
            <a:off x="1531917" y="1372379"/>
            <a:ext cx="10402783" cy="5770811"/>
          </a:xfrm>
          <a:prstGeom prst="rect">
            <a:avLst/>
          </a:prstGeom>
          <a:noFill/>
        </p:spPr>
        <p:txBody>
          <a:bodyPr wrap="square">
            <a:spAutoFit/>
          </a:body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lang="en-US" sz="2100" b="1" dirty="0">
                <a:solidFill>
                  <a:srgbClr val="000000">
                    <a:lumMod val="75000"/>
                    <a:lumOff val="25000"/>
                  </a:srgbClr>
                </a:solidFill>
                <a:latin typeface="Arial" pitchFamily="34" charset="0"/>
                <a:ea typeface="ＭＳ Ｐゴシック" charset="0"/>
                <a:cs typeface="Arial" pitchFamily="34" charset="0"/>
              </a:rPr>
              <a:t>Noise </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lang="en-US" sz="2000" dirty="0"/>
              <a:t>Louisville Metro Noise Ordinance restricts construction activities to 7:00 a.m. to 9:00 p.m. </a:t>
            </a:r>
          </a:p>
          <a:p>
            <a:pPr lvl="1" fontAlgn="base">
              <a:spcAft>
                <a:spcPct val="0"/>
              </a:spcAft>
              <a:defRPr/>
            </a:pPr>
            <a:endParaRPr lang="en-US" sz="2100" b="1" u="sng" dirty="0">
              <a:solidFill>
                <a:srgbClr val="000000">
                  <a:lumMod val="75000"/>
                  <a:lumOff val="25000"/>
                </a:srgbClr>
              </a:solidFill>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lang="en-US" sz="2100" b="1" dirty="0">
                <a:solidFill>
                  <a:srgbClr val="000000">
                    <a:lumMod val="75000"/>
                    <a:lumOff val="25000"/>
                  </a:srgbClr>
                </a:solidFill>
                <a:latin typeface="Arial" pitchFamily="34" charset="0"/>
                <a:ea typeface="ＭＳ Ｐゴシック" charset="0"/>
                <a:cs typeface="Arial" pitchFamily="34" charset="0"/>
              </a:rPr>
              <a:t>Dust Control</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lang="en-US" sz="2000" dirty="0">
                <a:solidFill>
                  <a:srgbClr val="000000">
                    <a:lumMod val="75000"/>
                    <a:lumOff val="25000"/>
                  </a:srgbClr>
                </a:solidFill>
                <a:latin typeface="Arial" pitchFamily="34" charset="0"/>
                <a:ea typeface="ＭＳ Ｐゴシック" charset="0"/>
                <a:cs typeface="Arial" pitchFamily="34" charset="0"/>
              </a:rPr>
              <a:t>Dust control measures will be monitored/maintained throughout the life of the project.  Some typical measures include dust mitigation through application of water/reducing agents, wet saw cutting, and no dry street sweeping.  </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endParaRPr lang="en-US" sz="2100" b="1" u="sng" dirty="0">
              <a:solidFill>
                <a:srgbClr val="000000">
                  <a:lumMod val="75000"/>
                  <a:lumOff val="25000"/>
                </a:srgbClr>
              </a:solidFill>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lang="en-US" sz="2100" b="1" dirty="0">
                <a:solidFill>
                  <a:srgbClr val="000000">
                    <a:lumMod val="75000"/>
                    <a:lumOff val="25000"/>
                  </a:srgbClr>
                </a:solidFill>
                <a:latin typeface="Arial" pitchFamily="34" charset="0"/>
                <a:ea typeface="ＭＳ Ｐゴシック" charset="0"/>
                <a:cs typeface="Arial" pitchFamily="34" charset="0"/>
              </a:rPr>
              <a:t>Utility outages</a:t>
            </a:r>
            <a:br>
              <a:rPr lang="en-US" sz="2100" b="1" dirty="0">
                <a:solidFill>
                  <a:srgbClr val="000000">
                    <a:lumMod val="75000"/>
                    <a:lumOff val="25000"/>
                  </a:srgbClr>
                </a:solidFill>
                <a:latin typeface="Arial" pitchFamily="34" charset="0"/>
                <a:ea typeface="ＭＳ Ｐゴシック" charset="0"/>
                <a:cs typeface="Arial" pitchFamily="34" charset="0"/>
              </a:rPr>
            </a:br>
            <a:r>
              <a:rPr lang="en-US" sz="2000" dirty="0">
                <a:solidFill>
                  <a:srgbClr val="000000">
                    <a:lumMod val="75000"/>
                    <a:lumOff val="25000"/>
                  </a:srgbClr>
                </a:solidFill>
                <a:latin typeface="Arial" pitchFamily="34" charset="0"/>
                <a:ea typeface="ＭＳ Ｐゴシック" charset="0"/>
                <a:cs typeface="Arial" pitchFamily="34" charset="0"/>
              </a:rPr>
              <a:t>Any expected outages to utilities will be coordinated prior to and affected homeowners will be notified in advance.  No outages scheduled in the immediate future.</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endParaRPr lang="en-US" sz="2100" b="1" u="sng" dirty="0">
              <a:solidFill>
                <a:srgbClr val="000000">
                  <a:lumMod val="75000"/>
                  <a:lumOff val="25000"/>
                </a:srgbClr>
              </a:solidFill>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lang="en-US" sz="2100" b="1" dirty="0">
                <a:solidFill>
                  <a:srgbClr val="000000">
                    <a:lumMod val="75000"/>
                    <a:lumOff val="25000"/>
                  </a:srgbClr>
                </a:solidFill>
                <a:latin typeface="Arial" pitchFamily="34" charset="0"/>
                <a:ea typeface="ＭＳ Ｐゴシック" charset="0"/>
                <a:cs typeface="Arial" pitchFamily="34" charset="0"/>
              </a:rPr>
              <a:t>Construction Vehicle Route</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lang="en-US" sz="2000" dirty="0">
                <a:solidFill>
                  <a:srgbClr val="000000">
                    <a:lumMod val="75000"/>
                    <a:lumOff val="25000"/>
                  </a:srgbClr>
                </a:solidFill>
                <a:latin typeface="Arial" pitchFamily="34" charset="0"/>
                <a:ea typeface="ＭＳ Ｐゴシック" charset="0"/>
                <a:cs typeface="Arial" pitchFamily="34" charset="0"/>
              </a:rPr>
              <a:t>Trucks and equipment will only utilize the access point at KY22 (main entrance) to enter/exit the site. Neighborhood roads will not be used for ingress/egress. </a:t>
            </a:r>
            <a:endParaRPr lang="en-US" sz="2100" dirty="0">
              <a:solidFill>
                <a:srgbClr val="000000">
                  <a:lumMod val="75000"/>
                  <a:lumOff val="25000"/>
                </a:srgbClr>
              </a:solidFill>
              <a:highlight>
                <a:srgbClr val="FFFF00"/>
              </a:highlight>
              <a:latin typeface="Arial" pitchFamily="34" charset="0"/>
              <a:ea typeface="ＭＳ Ｐゴシック" charset="0"/>
              <a:cs typeface="Arial" pitchFamily="34" charset="0"/>
            </a:endParaRPr>
          </a:p>
          <a:p>
            <a:pPr lvl="1" fontAlgn="base">
              <a:spcAft>
                <a:spcPct val="0"/>
              </a:spcAft>
              <a:defRPr/>
            </a:pPr>
            <a:endParaRPr lang="en-US" sz="2100" dirty="0">
              <a:solidFill>
                <a:srgbClr val="000000">
                  <a:lumMod val="75000"/>
                  <a:lumOff val="25000"/>
                </a:srgbClr>
              </a:solidFill>
              <a:highlight>
                <a:srgbClr val="FFFF00"/>
              </a:highlight>
              <a:latin typeface="Arial" pitchFamily="34" charset="0"/>
              <a:ea typeface="ＭＳ Ｐゴシック" charset="0"/>
              <a:cs typeface="Arial" pitchFamily="34" charset="0"/>
            </a:endParaRP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endParaRPr lang="en-US" sz="2100" dirty="0">
              <a:solidFill>
                <a:srgbClr val="000000">
                  <a:lumMod val="75000"/>
                  <a:lumOff val="25000"/>
                </a:srgbClr>
              </a:solidFill>
              <a:latin typeface="Arial" pitchFamily="34" charset="0"/>
              <a:cs typeface="Arial" pitchFamily="34" charset="0"/>
            </a:endParaRPr>
          </a:p>
        </p:txBody>
      </p:sp>
      <p:pic>
        <p:nvPicPr>
          <p:cNvPr id="11" name="Picture 10">
            <a:extLst>
              <a:ext uri="{FF2B5EF4-FFF2-40B4-BE49-F238E27FC236}">
                <a16:creationId xmlns:a16="http://schemas.microsoft.com/office/drawing/2014/main" id="{AD15983A-739E-4C13-8B37-5D51E73805A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0961" y="2683131"/>
            <a:ext cx="929823" cy="982360"/>
          </a:xfrm>
          <a:prstGeom prst="rect">
            <a:avLst/>
          </a:prstGeom>
        </p:spPr>
      </p:pic>
      <p:pic>
        <p:nvPicPr>
          <p:cNvPr id="13" name="Picture 12">
            <a:extLst>
              <a:ext uri="{FF2B5EF4-FFF2-40B4-BE49-F238E27FC236}">
                <a16:creationId xmlns:a16="http://schemas.microsoft.com/office/drawing/2014/main" id="{206E60E4-7709-48A6-A1B9-D6EAA9E0A1E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4676" y="1372379"/>
            <a:ext cx="1062394" cy="1062394"/>
          </a:xfrm>
          <a:prstGeom prst="rect">
            <a:avLst/>
          </a:prstGeom>
        </p:spPr>
      </p:pic>
      <p:pic>
        <p:nvPicPr>
          <p:cNvPr id="15" name="Picture 14">
            <a:extLst>
              <a:ext uri="{FF2B5EF4-FFF2-40B4-BE49-F238E27FC236}">
                <a16:creationId xmlns:a16="http://schemas.microsoft.com/office/drawing/2014/main" id="{16F10FDE-0A72-4325-B8EB-48B7E4731D7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4676" y="4090912"/>
            <a:ext cx="979791" cy="979791"/>
          </a:xfrm>
          <a:prstGeom prst="rect">
            <a:avLst/>
          </a:prstGeom>
        </p:spPr>
      </p:pic>
      <p:pic>
        <p:nvPicPr>
          <p:cNvPr id="17" name="Picture 16">
            <a:extLst>
              <a:ext uri="{FF2B5EF4-FFF2-40B4-BE49-F238E27FC236}">
                <a16:creationId xmlns:a16="http://schemas.microsoft.com/office/drawing/2014/main" id="{C46092E2-2ADC-4CDB-94AB-E3B42C0F63E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50961" y="5332836"/>
            <a:ext cx="1062394" cy="1062394"/>
          </a:xfrm>
          <a:prstGeom prst="rect">
            <a:avLst/>
          </a:prstGeom>
        </p:spPr>
      </p:pic>
    </p:spTree>
    <p:extLst>
      <p:ext uri="{BB962C8B-B14F-4D97-AF65-F5344CB8AC3E}">
        <p14:creationId xmlns:p14="http://schemas.microsoft.com/office/powerpoint/2010/main" val="20660026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Blasting</a:t>
            </a:r>
          </a:p>
        </p:txBody>
      </p:sp>
      <p:sp>
        <p:nvSpPr>
          <p:cNvPr id="10" name="TextBox 9">
            <a:extLst>
              <a:ext uri="{FF2B5EF4-FFF2-40B4-BE49-F238E27FC236}">
                <a16:creationId xmlns:a16="http://schemas.microsoft.com/office/drawing/2014/main" id="{6D2BDBC0-18DB-47B6-A298-6EA197ED162A}"/>
              </a:ext>
            </a:extLst>
          </p:cNvPr>
          <p:cNvSpPr txBox="1"/>
          <p:nvPr/>
        </p:nvSpPr>
        <p:spPr>
          <a:xfrm>
            <a:off x="520689" y="1258507"/>
            <a:ext cx="10738263" cy="4616648"/>
          </a:xfrm>
          <a:prstGeom prst="rect">
            <a:avLst/>
          </a:prstGeom>
          <a:noFill/>
        </p:spPr>
        <p:txBody>
          <a:bodyPr wrap="square">
            <a:spAutoFit/>
          </a:bodyPr>
          <a:lstStyle/>
          <a:p>
            <a:pPr lvl="0" fontAlgn="base">
              <a:spcAft>
                <a:spcPct val="0"/>
              </a:spcAft>
              <a:defRPr/>
            </a:pPr>
            <a:r>
              <a:rPr lang="en-US" sz="2100" b="1" u="sng" dirty="0">
                <a:solidFill>
                  <a:srgbClr val="000000">
                    <a:lumMod val="75000"/>
                    <a:lumOff val="25000"/>
                  </a:srgbClr>
                </a:solidFill>
                <a:latin typeface="Arial" pitchFamily="34" charset="0"/>
                <a:ea typeface="ＭＳ Ｐゴシック" charset="0"/>
                <a:cs typeface="Arial" pitchFamily="34" charset="0"/>
              </a:rPr>
              <a:t>Blasting </a:t>
            </a:r>
          </a:p>
          <a:p>
            <a:pPr marL="227013" lvl="1" indent="-227013" fontAlgn="base">
              <a:spcAft>
                <a:spcPct val="0"/>
              </a:spcAft>
              <a:buFont typeface="Arial" pitchFamily="34" charset="0"/>
              <a:buChar char="–"/>
              <a:defRPr/>
            </a:pPr>
            <a:r>
              <a:rPr lang="en-US" sz="2100" dirty="0">
                <a:solidFill>
                  <a:srgbClr val="000000">
                    <a:lumMod val="75000"/>
                    <a:lumOff val="25000"/>
                  </a:srgbClr>
                </a:solidFill>
                <a:latin typeface="Arial" pitchFamily="34" charset="0"/>
                <a:cs typeface="Arial" pitchFamily="34" charset="0"/>
              </a:rPr>
              <a:t>Necessary to excavate the solid rock </a:t>
            </a:r>
          </a:p>
          <a:p>
            <a:pPr marL="227013" lvl="1" indent="-227013" fontAlgn="base">
              <a:spcAft>
                <a:spcPct val="0"/>
              </a:spcAft>
              <a:buFont typeface="Arial" pitchFamily="34" charset="0"/>
              <a:buChar char="–"/>
              <a:defRPr/>
            </a:pPr>
            <a:r>
              <a:rPr lang="en-US" sz="2100" dirty="0">
                <a:solidFill>
                  <a:srgbClr val="000000">
                    <a:lumMod val="75000"/>
                    <a:lumOff val="25000"/>
                  </a:srgbClr>
                </a:solidFill>
                <a:latin typeface="Arial" pitchFamily="34" charset="0"/>
                <a:cs typeface="Arial" pitchFamily="34" charset="0"/>
              </a:rPr>
              <a:t>In-ground blasts (inherently less noisy/dusty)</a:t>
            </a:r>
          </a:p>
          <a:p>
            <a:pPr marL="227013" lvl="1" indent="-227013" fontAlgn="base">
              <a:spcAft>
                <a:spcPct val="0"/>
              </a:spcAft>
              <a:buFont typeface="Arial" pitchFamily="34" charset="0"/>
              <a:buChar char="–"/>
              <a:defRPr/>
            </a:pPr>
            <a:r>
              <a:rPr lang="en-US" sz="2100" dirty="0">
                <a:solidFill>
                  <a:srgbClr val="000000">
                    <a:lumMod val="75000"/>
                    <a:lumOff val="25000"/>
                  </a:srgbClr>
                </a:solidFill>
                <a:latin typeface="Arial" pitchFamily="34" charset="0"/>
                <a:cs typeface="Arial" pitchFamily="34" charset="0"/>
              </a:rPr>
              <a:t>Pre-inspection surveys offered within 500-ft radius </a:t>
            </a:r>
          </a:p>
          <a:p>
            <a:pPr marL="227013" lvl="1" indent="-227013" fontAlgn="base">
              <a:spcAft>
                <a:spcPct val="0"/>
              </a:spcAft>
              <a:buFont typeface="Arial" pitchFamily="34" charset="0"/>
              <a:buChar char="–"/>
              <a:defRPr/>
            </a:pPr>
            <a:r>
              <a:rPr lang="en-US" sz="2100" dirty="0">
                <a:solidFill>
                  <a:srgbClr val="000000">
                    <a:lumMod val="75000"/>
                    <a:lumOff val="25000"/>
                  </a:srgbClr>
                </a:solidFill>
                <a:latin typeface="Arial" pitchFamily="34" charset="0"/>
                <a:cs typeface="Arial" pitchFamily="34" charset="0"/>
              </a:rPr>
              <a:t>Blast/safety specialists on site</a:t>
            </a:r>
          </a:p>
          <a:p>
            <a:pPr marL="227013" lvl="1" indent="-227013" fontAlgn="base">
              <a:spcAft>
                <a:spcPct val="0"/>
              </a:spcAft>
              <a:buFont typeface="Arial" pitchFamily="34" charset="0"/>
              <a:buChar char="–"/>
              <a:defRPr/>
            </a:pPr>
            <a:r>
              <a:rPr lang="en-US" sz="2100" dirty="0">
                <a:solidFill>
                  <a:schemeClr val="bg1">
                    <a:lumMod val="50000"/>
                  </a:schemeClr>
                </a:solidFill>
                <a:latin typeface="Arial" pitchFamily="34" charset="0"/>
                <a:cs typeface="Arial" pitchFamily="34" charset="0"/>
              </a:rPr>
              <a:t>Warning signals (5 min, 1 min, &amp; All Clear)</a:t>
            </a:r>
          </a:p>
          <a:p>
            <a:pPr marL="227013" lvl="1" indent="-227013" fontAlgn="base">
              <a:spcAft>
                <a:spcPct val="0"/>
              </a:spcAft>
              <a:buFont typeface="Arial" pitchFamily="34" charset="0"/>
              <a:buChar char="–"/>
              <a:defRPr/>
            </a:pPr>
            <a:r>
              <a:rPr lang="en-US" sz="2100" dirty="0">
                <a:solidFill>
                  <a:schemeClr val="bg1">
                    <a:lumMod val="50000"/>
                  </a:schemeClr>
                </a:solidFill>
                <a:latin typeface="Arial" pitchFamily="34" charset="0"/>
                <a:cs typeface="Arial" pitchFamily="34" charset="0"/>
              </a:rPr>
              <a:t>Test blasts to be performed</a:t>
            </a:r>
          </a:p>
          <a:p>
            <a:pPr marL="227013" lvl="1" indent="-227013" fontAlgn="base">
              <a:spcAft>
                <a:spcPct val="0"/>
              </a:spcAft>
              <a:buFont typeface="Arial" pitchFamily="34" charset="0"/>
              <a:buChar char="–"/>
              <a:defRPr/>
            </a:pPr>
            <a:r>
              <a:rPr lang="en-US" sz="2100" dirty="0">
                <a:solidFill>
                  <a:srgbClr val="000000">
                    <a:lumMod val="75000"/>
                    <a:lumOff val="25000"/>
                  </a:srgbClr>
                </a:solidFill>
                <a:latin typeface="Arial" pitchFamily="34" charset="0"/>
                <a:cs typeface="Arial" pitchFamily="34" charset="0"/>
              </a:rPr>
              <a:t>Vibration sensors/monitors will be utilized</a:t>
            </a:r>
          </a:p>
          <a:p>
            <a:pPr marL="227013" lvl="1" indent="-227013" fontAlgn="base">
              <a:spcAft>
                <a:spcPct val="0"/>
              </a:spcAft>
              <a:buFont typeface="Arial" pitchFamily="34" charset="0"/>
              <a:buChar char="–"/>
              <a:defRPr/>
            </a:pPr>
            <a:endParaRPr lang="en-US" sz="2100" dirty="0">
              <a:solidFill>
                <a:srgbClr val="000000">
                  <a:lumMod val="75000"/>
                  <a:lumOff val="25000"/>
                </a:srgbClr>
              </a:solidFill>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1" i="0" u="sng"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Tentative Schedule</a:t>
            </a: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Starts JAN 2022 through APR 2022</a:t>
            </a: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Daily blasts from approx. </a:t>
            </a:r>
            <a:r>
              <a:rPr lang="en-US" sz="2100" dirty="0">
                <a:solidFill>
                  <a:srgbClr val="000000">
                    <a:lumMod val="75000"/>
                    <a:lumOff val="25000"/>
                  </a:srgbClr>
                </a:solidFill>
                <a:latin typeface="Arial" pitchFamily="34" charset="0"/>
                <a:cs typeface="Arial" pitchFamily="34" charset="0"/>
              </a:rPr>
              <a:t>2:00-4:00 p.m.</a:t>
            </a: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2100" dirty="0">
                <a:solidFill>
                  <a:srgbClr val="000000">
                    <a:lumMod val="75000"/>
                    <a:lumOff val="25000"/>
                  </a:srgbClr>
                </a:solidFill>
                <a:latin typeface="Arial" pitchFamily="34" charset="0"/>
                <a:cs typeface="Arial" pitchFamily="34" charset="0"/>
              </a:rPr>
              <a:t>B</a:t>
            </a:r>
            <a:r>
              <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last schedule </a:t>
            </a:r>
            <a:r>
              <a:rPr lang="en-US" sz="2100" dirty="0">
                <a:solidFill>
                  <a:srgbClr val="000000">
                    <a:lumMod val="75000"/>
                    <a:lumOff val="25000"/>
                  </a:srgbClr>
                </a:solidFill>
                <a:latin typeface="Arial" pitchFamily="34" charset="0"/>
                <a:cs typeface="Arial" pitchFamily="34" charset="0"/>
              </a:rPr>
              <a:t>will be made available</a:t>
            </a:r>
          </a:p>
          <a:p>
            <a:pPr marL="0" marR="0" lvl="1" algn="l" defTabSz="914400" rtl="0" eaLnBrk="1" fontAlgn="base" latinLnBrk="0" hangingPunct="1">
              <a:lnSpc>
                <a:spcPct val="100000"/>
              </a:lnSpc>
              <a:spcBef>
                <a:spcPts val="0"/>
              </a:spcBef>
              <a:spcAft>
                <a:spcPct val="0"/>
              </a:spcAft>
              <a:buClrTx/>
              <a:buSzTx/>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1873974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Blasting – Frequently Asked </a:t>
            </a:r>
            <a:r>
              <a:rPr lang="en-US" dirty="0" err="1"/>
              <a:t>QUestions</a:t>
            </a:r>
            <a:endParaRPr lang="en-US" dirty="0"/>
          </a:p>
        </p:txBody>
      </p:sp>
      <p:sp>
        <p:nvSpPr>
          <p:cNvPr id="10" name="TextBox 9">
            <a:extLst>
              <a:ext uri="{FF2B5EF4-FFF2-40B4-BE49-F238E27FC236}">
                <a16:creationId xmlns:a16="http://schemas.microsoft.com/office/drawing/2014/main" id="{6D2BDBC0-18DB-47B6-A298-6EA197ED162A}"/>
              </a:ext>
            </a:extLst>
          </p:cNvPr>
          <p:cNvSpPr txBox="1"/>
          <p:nvPr/>
        </p:nvSpPr>
        <p:spPr>
          <a:xfrm>
            <a:off x="520689" y="1258507"/>
            <a:ext cx="10738263" cy="3862596"/>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ct val="0"/>
              </a:spcAft>
              <a:buClrTx/>
              <a:buSzTx/>
              <a:tabLst/>
              <a:defRPr/>
            </a:pPr>
            <a:r>
              <a:rPr lang="en-US" sz="2100" b="1" u="sng" dirty="0">
                <a:solidFill>
                  <a:srgbClr val="000000">
                    <a:lumMod val="75000"/>
                    <a:lumOff val="25000"/>
                  </a:srgbClr>
                </a:solidFill>
                <a:latin typeface="Arial" pitchFamily="34" charset="0"/>
                <a:ea typeface="ＭＳ Ｐゴシック" charset="0"/>
                <a:cs typeface="Arial" pitchFamily="34" charset="0"/>
              </a:rPr>
              <a:t>Eligibility for a pre-blast inspection</a:t>
            </a:r>
          </a:p>
          <a:p>
            <a:pPr marL="800100" lvl="1" indent="-342900" fontAlgn="base">
              <a:spcAft>
                <a:spcPct val="0"/>
              </a:spcAft>
              <a:buFont typeface="Wingdings" panose="05000000000000000000" pitchFamily="2" charset="2"/>
              <a:buChar char="§"/>
              <a:defRPr/>
            </a:pPr>
            <a:r>
              <a:rPr lang="en-US" sz="2000" dirty="0">
                <a:solidFill>
                  <a:schemeClr val="bg1">
                    <a:lumMod val="50000"/>
                  </a:schemeClr>
                </a:solidFill>
              </a:rPr>
              <a:t>Residents and business owners within 500-foot radius of the blast site are eligible for a complimentary pre-blast inspection. </a:t>
            </a:r>
          </a:p>
          <a:p>
            <a:pPr lvl="1" fontAlgn="base">
              <a:spcAft>
                <a:spcPct val="0"/>
              </a:spcAft>
              <a:defRPr/>
            </a:pPr>
            <a:endParaRPr lang="en-US" sz="2000" dirty="0"/>
          </a:p>
          <a:p>
            <a:pPr lvl="1" fontAlgn="base">
              <a:spcAft>
                <a:spcPct val="0"/>
              </a:spcAft>
              <a:defRPr/>
            </a:pPr>
            <a:endParaRPr lang="en-US" sz="2000" dirty="0">
              <a:solidFill>
                <a:srgbClr val="000000">
                  <a:lumMod val="75000"/>
                  <a:lumOff val="25000"/>
                </a:srgbClr>
              </a:solidFill>
              <a:latin typeface="Arial" pitchFamily="34" charset="0"/>
              <a:ea typeface="ＭＳ Ｐゴシック" charset="0"/>
              <a:cs typeface="Arial" pitchFamily="34" charset="0"/>
            </a:endParaRPr>
          </a:p>
          <a:p>
            <a:pPr marR="0" lvl="0" algn="l" defTabSz="914400" rtl="0" eaLnBrk="1" fontAlgn="base" latinLnBrk="0" hangingPunct="1">
              <a:lnSpc>
                <a:spcPct val="100000"/>
              </a:lnSpc>
              <a:spcBef>
                <a:spcPts val="0"/>
              </a:spcBef>
              <a:spcAft>
                <a:spcPct val="0"/>
              </a:spcAft>
              <a:buClrTx/>
              <a:buSzTx/>
              <a:tabLst/>
              <a:defRPr/>
            </a:pPr>
            <a:r>
              <a:rPr lang="en-US" sz="2100" b="1" u="sng" dirty="0">
                <a:solidFill>
                  <a:srgbClr val="000000">
                    <a:lumMod val="75000"/>
                    <a:lumOff val="25000"/>
                  </a:srgbClr>
                </a:solidFill>
                <a:latin typeface="Arial" pitchFamily="34" charset="0"/>
                <a:ea typeface="ＭＳ Ｐゴシック" charset="0"/>
                <a:cs typeface="Arial" pitchFamily="34" charset="0"/>
              </a:rPr>
              <a:t>What process do we follow if we believe there has been damage?</a:t>
            </a:r>
          </a:p>
          <a:p>
            <a:pPr marL="800100"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For property owners who had a pre-blast survey performed that believe their property has been damaged as a result of blasting</a:t>
            </a:r>
            <a:r>
              <a:rPr lang="en-US" sz="2000" dirty="0">
                <a:solidFill>
                  <a:srgbClr val="000000">
                    <a:lumMod val="75000"/>
                    <a:lumOff val="25000"/>
                  </a:srgbClr>
                </a:solidFill>
                <a:latin typeface="Arial" pitchFamily="34" charset="0"/>
                <a:ea typeface="ＭＳ Ｐゴシック" charset="0"/>
                <a:cs typeface="Arial" pitchFamily="34" charset="0"/>
              </a:rPr>
              <a:t> please</a:t>
            </a: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 utilize the information provided </a:t>
            </a:r>
            <a:r>
              <a:rPr lang="en-US" sz="2000" dirty="0">
                <a:solidFill>
                  <a:srgbClr val="000000">
                    <a:lumMod val="75000"/>
                    <a:lumOff val="25000"/>
                  </a:srgbClr>
                </a:solidFill>
                <a:latin typeface="Arial" pitchFamily="34" charset="0"/>
                <a:ea typeface="ＭＳ Ｐゴシック" charset="0"/>
                <a:cs typeface="Arial" pitchFamily="34" charset="0"/>
              </a:rPr>
              <a:t>in</a:t>
            </a: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 the pre-blast survey and contact the field representative identified.</a:t>
            </a:r>
            <a:endParaRPr lang="en-US" sz="2100" b="1" u="sng" dirty="0">
              <a:solidFill>
                <a:srgbClr val="000000">
                  <a:lumMod val="75000"/>
                  <a:lumOff val="25000"/>
                </a:srgbClr>
              </a:solidFill>
              <a:latin typeface="Arial" pitchFamily="34" charset="0"/>
              <a:ea typeface="ＭＳ Ｐゴシック" charset="0"/>
              <a:cs typeface="Arial" pitchFamily="34" charset="0"/>
            </a:endParaRPr>
          </a:p>
          <a:p>
            <a:pPr marR="0" lvl="0" algn="l" defTabSz="914400" rtl="0" eaLnBrk="1" fontAlgn="base" latinLnBrk="0" hangingPunct="1">
              <a:lnSpc>
                <a:spcPct val="100000"/>
              </a:lnSpc>
              <a:spcBef>
                <a:spcPts val="0"/>
              </a:spcBef>
              <a:spcAft>
                <a:spcPct val="0"/>
              </a:spcAft>
              <a:buClrTx/>
              <a:buSzTx/>
              <a:tabLst/>
              <a:defRPr/>
            </a:pPr>
            <a:endParaRPr lang="en-US" sz="2100" b="1" u="sng" dirty="0">
              <a:solidFill>
                <a:srgbClr val="000000">
                  <a:lumMod val="75000"/>
                  <a:lumOff val="25000"/>
                </a:srgbClr>
              </a:solidFill>
              <a:highlight>
                <a:srgbClr val="FFFF00"/>
              </a:highlight>
              <a:latin typeface="Arial" pitchFamily="34" charset="0"/>
              <a:ea typeface="ＭＳ Ｐゴシック" charset="0"/>
              <a:cs typeface="Arial" pitchFamily="34" charset="0"/>
            </a:endParaRP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endParaRPr lang="en-US" sz="2100" dirty="0">
              <a:solidFill>
                <a:srgbClr val="000000">
                  <a:lumMod val="75000"/>
                  <a:lumOff val="25000"/>
                </a:srgbClr>
              </a:solidFill>
              <a:latin typeface="Arial" pitchFamily="34" charset="0"/>
              <a:cs typeface="Arial" pitchFamily="34" charset="0"/>
            </a:endParaRPr>
          </a:p>
          <a:p>
            <a:pPr marL="0" marR="0" lvl="1" algn="l" defTabSz="914400" rtl="0" eaLnBrk="1" fontAlgn="base" latinLnBrk="0" hangingPunct="1">
              <a:lnSpc>
                <a:spcPct val="100000"/>
              </a:lnSpc>
              <a:spcBef>
                <a:spcPts val="0"/>
              </a:spcBef>
              <a:spcAft>
                <a:spcPct val="0"/>
              </a:spcAft>
              <a:buClrTx/>
              <a:buSzTx/>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0390143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Frequently asked questions</a:t>
            </a:r>
          </a:p>
        </p:txBody>
      </p:sp>
      <p:sp>
        <p:nvSpPr>
          <p:cNvPr id="10" name="TextBox 9">
            <a:extLst>
              <a:ext uri="{FF2B5EF4-FFF2-40B4-BE49-F238E27FC236}">
                <a16:creationId xmlns:a16="http://schemas.microsoft.com/office/drawing/2014/main" id="{6D2BDBC0-18DB-47B6-A298-6EA197ED162A}"/>
              </a:ext>
            </a:extLst>
          </p:cNvPr>
          <p:cNvSpPr txBox="1"/>
          <p:nvPr/>
        </p:nvSpPr>
        <p:spPr>
          <a:xfrm>
            <a:off x="592246" y="1279250"/>
            <a:ext cx="11367654" cy="4431983"/>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ct val="0"/>
              </a:spcAft>
              <a:buClrTx/>
              <a:buSzTx/>
              <a:tabLst/>
              <a:defRPr/>
            </a:pPr>
            <a:r>
              <a:rPr lang="en-US" sz="2100" b="1" u="sng" dirty="0">
                <a:solidFill>
                  <a:srgbClr val="000000">
                    <a:lumMod val="75000"/>
                    <a:lumOff val="25000"/>
                  </a:srgbClr>
                </a:solidFill>
                <a:latin typeface="Arial" pitchFamily="34" charset="0"/>
                <a:ea typeface="ＭＳ Ｐゴシック" charset="0"/>
                <a:cs typeface="Arial" pitchFamily="34" charset="0"/>
              </a:rPr>
              <a:t>Site Fencing/Privacy</a:t>
            </a:r>
          </a:p>
          <a:p>
            <a:pPr marL="800100" lvl="1" indent="-342900" fontAlgn="base">
              <a:spcAft>
                <a:spcPct val="0"/>
              </a:spcAft>
              <a:buFont typeface="Wingdings" panose="05000000000000000000" pitchFamily="2" charset="2"/>
              <a:buChar char="§"/>
              <a:defRPr/>
            </a:pPr>
            <a:r>
              <a:rPr lang="en-US" sz="2000" dirty="0"/>
              <a:t>During construction = chain link fence along the perimeter of the construction site. </a:t>
            </a:r>
          </a:p>
          <a:p>
            <a:pPr marL="800100" lvl="1" indent="-342900" fontAlgn="base">
              <a:spcAft>
                <a:spcPct val="0"/>
              </a:spcAft>
              <a:buFont typeface="Wingdings" panose="05000000000000000000" pitchFamily="2" charset="2"/>
              <a:buChar char="§"/>
              <a:defRPr/>
            </a:pPr>
            <a:r>
              <a:rPr lang="en-US" sz="2000" dirty="0"/>
              <a:t>Permanent perimeter fence = a nine-foot-tall galvanized steel, square picket fence. </a:t>
            </a:r>
          </a:p>
          <a:p>
            <a:pPr marL="800100" lvl="1" indent="-342900" fontAlgn="base">
              <a:spcAft>
                <a:spcPct val="0"/>
              </a:spcAft>
              <a:buFont typeface="Wingdings" panose="05000000000000000000" pitchFamily="2" charset="2"/>
              <a:buChar char="§"/>
              <a:defRPr/>
            </a:pPr>
            <a:r>
              <a:rPr lang="en-US" sz="2000" dirty="0"/>
              <a:t>There is an extensive landscaping plan for the site, which includes numerous shade and ornamental trees that will be planted along the property boundary.</a:t>
            </a:r>
          </a:p>
          <a:p>
            <a:pPr marL="800100" lvl="1" indent="-342900" fontAlgn="base">
              <a:spcAft>
                <a:spcPct val="0"/>
              </a:spcAft>
              <a:buFont typeface="Wingdings" panose="05000000000000000000" pitchFamily="2" charset="2"/>
              <a:buChar char="§"/>
              <a:defRPr/>
            </a:pPr>
            <a:endParaRPr lang="en-US" sz="2000" dirty="0"/>
          </a:p>
          <a:p>
            <a:pPr marL="800100" lvl="1" indent="-342900" fontAlgn="base">
              <a:spcAft>
                <a:spcPct val="0"/>
              </a:spcAft>
              <a:buFont typeface="Wingdings" panose="05000000000000000000" pitchFamily="2" charset="2"/>
              <a:buChar char="§"/>
              <a:defRPr/>
            </a:pPr>
            <a:endParaRPr lang="en-US" sz="2000" dirty="0"/>
          </a:p>
          <a:p>
            <a:pPr marL="800100" lvl="1" indent="-342900" fontAlgn="base">
              <a:spcAft>
                <a:spcPct val="0"/>
              </a:spcAft>
              <a:buFont typeface="Wingdings" panose="05000000000000000000" pitchFamily="2" charset="2"/>
              <a:buChar char="§"/>
              <a:defRPr/>
            </a:pPr>
            <a:endParaRPr lang="en-US" sz="2000" dirty="0"/>
          </a:p>
          <a:p>
            <a:pPr marL="800100" lvl="1" indent="-342900" fontAlgn="base">
              <a:spcAft>
                <a:spcPct val="0"/>
              </a:spcAft>
              <a:buFont typeface="Wingdings" panose="05000000000000000000" pitchFamily="2" charset="2"/>
              <a:buChar char="§"/>
              <a:defRPr/>
            </a:pPr>
            <a:endParaRPr lang="en-US" sz="2000" dirty="0"/>
          </a:p>
          <a:p>
            <a:pPr marL="800100" lvl="1" indent="-342900" fontAlgn="base">
              <a:spcAft>
                <a:spcPct val="0"/>
              </a:spcAft>
              <a:buFont typeface="Wingdings" panose="05000000000000000000" pitchFamily="2" charset="2"/>
              <a:buChar char="§"/>
              <a:defRPr/>
            </a:pPr>
            <a:endParaRPr lang="en-US" sz="2000" dirty="0"/>
          </a:p>
          <a:p>
            <a:pPr lvl="1" fontAlgn="base">
              <a:spcAft>
                <a:spcPct val="0"/>
              </a:spcAft>
              <a:defRPr/>
            </a:pPr>
            <a:br>
              <a:rPr lang="en-US" sz="2000" dirty="0">
                <a:highlight>
                  <a:srgbClr val="FFFF00"/>
                </a:highlight>
              </a:rPr>
            </a:br>
            <a:endParaRPr lang="en-US" sz="2000" dirty="0">
              <a:highlight>
                <a:srgbClr val="FFFF00"/>
              </a:highlight>
            </a:endParaRPr>
          </a:p>
          <a:p>
            <a:pPr lvl="1" fontAlgn="base">
              <a:spcAft>
                <a:spcPct val="0"/>
              </a:spcAft>
              <a:defRPr/>
            </a:pPr>
            <a:endParaRPr lang="en-US" sz="2000" dirty="0"/>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1" i="0" u="sng"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pic>
        <p:nvPicPr>
          <p:cNvPr id="3" name="Picture 2">
            <a:extLst>
              <a:ext uri="{FF2B5EF4-FFF2-40B4-BE49-F238E27FC236}">
                <a16:creationId xmlns:a16="http://schemas.microsoft.com/office/drawing/2014/main" id="{E1993928-A351-4637-8396-738D72007121}"/>
              </a:ext>
            </a:extLst>
          </p:cNvPr>
          <p:cNvPicPr>
            <a:picLocks noChangeAspect="1"/>
          </p:cNvPicPr>
          <p:nvPr/>
        </p:nvPicPr>
        <p:blipFill rotWithShape="1">
          <a:blip r:embed="rId3"/>
          <a:srcRect r="31080" b="39659"/>
          <a:stretch/>
        </p:blipFill>
        <p:spPr>
          <a:xfrm>
            <a:off x="1673195" y="2913347"/>
            <a:ext cx="3556155" cy="3313124"/>
          </a:xfrm>
          <a:prstGeom prst="rect">
            <a:avLst/>
          </a:prstGeom>
        </p:spPr>
      </p:pic>
      <p:pic>
        <p:nvPicPr>
          <p:cNvPr id="5" name="Picture 4" descr="A close up of a metal fence&#10;&#10;Description automatically generated">
            <a:extLst>
              <a:ext uri="{FF2B5EF4-FFF2-40B4-BE49-F238E27FC236}">
                <a16:creationId xmlns:a16="http://schemas.microsoft.com/office/drawing/2014/main" id="{F5072BBE-DE29-4CA5-80E8-281307FB9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650" y="3116268"/>
            <a:ext cx="3139849" cy="3139849"/>
          </a:xfrm>
          <a:prstGeom prst="rect">
            <a:avLst/>
          </a:prstGeom>
        </p:spPr>
      </p:pic>
      <p:sp>
        <p:nvSpPr>
          <p:cNvPr id="9" name="TextBox 8">
            <a:extLst>
              <a:ext uri="{FF2B5EF4-FFF2-40B4-BE49-F238E27FC236}">
                <a16:creationId xmlns:a16="http://schemas.microsoft.com/office/drawing/2014/main" id="{272FF135-2B07-4DB8-9AAD-6487EBDB2D85}"/>
              </a:ext>
            </a:extLst>
          </p:cNvPr>
          <p:cNvSpPr txBox="1"/>
          <p:nvPr/>
        </p:nvSpPr>
        <p:spPr>
          <a:xfrm>
            <a:off x="9002618" y="6256117"/>
            <a:ext cx="2957282" cy="369332"/>
          </a:xfrm>
          <a:prstGeom prst="rect">
            <a:avLst/>
          </a:prstGeom>
          <a:noFill/>
        </p:spPr>
        <p:txBody>
          <a:bodyPr wrap="square" rtlCol="0">
            <a:spAutoFit/>
          </a:bodyPr>
          <a:lstStyle/>
          <a:p>
            <a:r>
              <a:rPr lang="en-US" dirty="0">
                <a:solidFill>
                  <a:schemeClr val="tx1">
                    <a:lumMod val="75000"/>
                    <a:lumOff val="25000"/>
                  </a:schemeClr>
                </a:solidFill>
              </a:rPr>
              <a:t>Example</a:t>
            </a:r>
          </a:p>
        </p:txBody>
      </p:sp>
      <p:sp>
        <p:nvSpPr>
          <p:cNvPr id="11" name="TextBox 10">
            <a:extLst>
              <a:ext uri="{FF2B5EF4-FFF2-40B4-BE49-F238E27FC236}">
                <a16:creationId xmlns:a16="http://schemas.microsoft.com/office/drawing/2014/main" id="{B93E464E-D778-4D57-AD46-312339198A89}"/>
              </a:ext>
            </a:extLst>
          </p:cNvPr>
          <p:cNvSpPr txBox="1"/>
          <p:nvPr/>
        </p:nvSpPr>
        <p:spPr>
          <a:xfrm>
            <a:off x="2271011" y="6235900"/>
            <a:ext cx="3556155" cy="369332"/>
          </a:xfrm>
          <a:prstGeom prst="rect">
            <a:avLst/>
          </a:prstGeom>
          <a:noFill/>
        </p:spPr>
        <p:txBody>
          <a:bodyPr wrap="square" rtlCol="0">
            <a:spAutoFit/>
          </a:bodyPr>
          <a:lstStyle/>
          <a:p>
            <a:r>
              <a:rPr lang="en-US" dirty="0">
                <a:solidFill>
                  <a:schemeClr val="tx1">
                    <a:lumMod val="75000"/>
                    <a:lumOff val="25000"/>
                  </a:schemeClr>
                </a:solidFill>
              </a:rPr>
              <a:t>Permanent Perimeter Fence</a:t>
            </a:r>
          </a:p>
        </p:txBody>
      </p:sp>
    </p:spTree>
    <p:extLst>
      <p:ext uri="{BB962C8B-B14F-4D97-AF65-F5344CB8AC3E}">
        <p14:creationId xmlns:p14="http://schemas.microsoft.com/office/powerpoint/2010/main" val="2772245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Frequently asked questions</a:t>
            </a:r>
          </a:p>
        </p:txBody>
      </p:sp>
      <p:sp>
        <p:nvSpPr>
          <p:cNvPr id="10" name="TextBox 9">
            <a:extLst>
              <a:ext uri="{FF2B5EF4-FFF2-40B4-BE49-F238E27FC236}">
                <a16:creationId xmlns:a16="http://schemas.microsoft.com/office/drawing/2014/main" id="{6D2BDBC0-18DB-47B6-A298-6EA197ED162A}"/>
              </a:ext>
            </a:extLst>
          </p:cNvPr>
          <p:cNvSpPr txBox="1"/>
          <p:nvPr/>
        </p:nvSpPr>
        <p:spPr>
          <a:xfrm>
            <a:off x="592246" y="1279250"/>
            <a:ext cx="11367654" cy="2893100"/>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ct val="0"/>
              </a:spcAft>
              <a:buClrTx/>
              <a:buSzTx/>
              <a:tabLst/>
              <a:defRPr/>
            </a:pPr>
            <a:r>
              <a:rPr lang="en-US" sz="2100" b="1" u="sng" dirty="0">
                <a:solidFill>
                  <a:srgbClr val="000000">
                    <a:lumMod val="75000"/>
                    <a:lumOff val="25000"/>
                  </a:srgbClr>
                </a:solidFill>
                <a:latin typeface="Arial" pitchFamily="34" charset="0"/>
                <a:ea typeface="ＭＳ Ｐゴシック" charset="0"/>
                <a:cs typeface="Arial" pitchFamily="34" charset="0"/>
              </a:rPr>
              <a:t>Ingress/Egress on </a:t>
            </a:r>
            <a:r>
              <a:rPr lang="en-US" sz="2100" b="1" u="sng" dirty="0" err="1">
                <a:solidFill>
                  <a:srgbClr val="000000">
                    <a:lumMod val="75000"/>
                    <a:lumOff val="25000"/>
                  </a:srgbClr>
                </a:solidFill>
                <a:latin typeface="Arial" pitchFamily="34" charset="0"/>
                <a:ea typeface="ＭＳ Ｐゴシック" charset="0"/>
                <a:cs typeface="Arial" pitchFamily="34" charset="0"/>
              </a:rPr>
              <a:t>Carlimar</a:t>
            </a:r>
            <a:r>
              <a:rPr lang="en-US" sz="2100" b="1" u="sng" dirty="0">
                <a:solidFill>
                  <a:srgbClr val="000000">
                    <a:lumMod val="75000"/>
                    <a:lumOff val="25000"/>
                  </a:srgbClr>
                </a:solidFill>
                <a:latin typeface="Arial" pitchFamily="34" charset="0"/>
                <a:ea typeface="ＭＳ Ｐゴシック" charset="0"/>
                <a:cs typeface="Arial" pitchFamily="34" charset="0"/>
              </a:rPr>
              <a:t> Lane</a:t>
            </a:r>
          </a:p>
          <a:p>
            <a:pPr marL="800100" lvl="1" indent="-342900" fontAlgn="base">
              <a:spcAft>
                <a:spcPct val="0"/>
              </a:spcAft>
              <a:buFont typeface="Wingdings" panose="05000000000000000000" pitchFamily="2" charset="2"/>
              <a:buChar char="§"/>
              <a:defRPr/>
            </a:pPr>
            <a:r>
              <a:rPr lang="en-US" sz="2000" dirty="0">
                <a:solidFill>
                  <a:srgbClr val="000000">
                    <a:lumMod val="75000"/>
                    <a:lumOff val="25000"/>
                  </a:srgbClr>
                </a:solidFill>
                <a:latin typeface="Arial" pitchFamily="34" charset="0"/>
                <a:ea typeface="ＭＳ Ｐゴシック" charset="0"/>
                <a:cs typeface="Arial" pitchFamily="34" charset="0"/>
              </a:rPr>
              <a:t>While the VA site does connect to </a:t>
            </a:r>
            <a:r>
              <a:rPr lang="en-US" sz="2000" dirty="0" err="1">
                <a:solidFill>
                  <a:srgbClr val="000000">
                    <a:lumMod val="75000"/>
                    <a:lumOff val="25000"/>
                  </a:srgbClr>
                </a:solidFill>
                <a:latin typeface="Arial" pitchFamily="34" charset="0"/>
                <a:ea typeface="ＭＳ Ｐゴシック" charset="0"/>
                <a:cs typeface="Arial" pitchFamily="34" charset="0"/>
              </a:rPr>
              <a:t>Carlimar</a:t>
            </a:r>
            <a:r>
              <a:rPr lang="en-US" sz="2000" dirty="0">
                <a:solidFill>
                  <a:srgbClr val="000000">
                    <a:lumMod val="75000"/>
                    <a:lumOff val="25000"/>
                  </a:srgbClr>
                </a:solidFill>
                <a:latin typeface="Arial" pitchFamily="34" charset="0"/>
                <a:ea typeface="ＭＳ Ｐゴシック" charset="0"/>
                <a:cs typeface="Arial" pitchFamily="34" charset="0"/>
              </a:rPr>
              <a:t> Lane, the access point will be gated and will only be used for emergency access both during construction and after construction completion.  The construction contractor is not to use this entrance for their work.</a:t>
            </a:r>
          </a:p>
          <a:p>
            <a:pPr marL="800100" lvl="1" indent="-342900" fontAlgn="base">
              <a:spcAft>
                <a:spcPct val="0"/>
              </a:spcAft>
              <a:buFont typeface="Wingdings" panose="05000000000000000000" pitchFamily="2" charset="2"/>
              <a:buChar char="§"/>
              <a:defRPr/>
            </a:pPr>
            <a:endParaRPr lang="en-US" sz="2000" dirty="0">
              <a:solidFill>
                <a:srgbClr val="000000">
                  <a:lumMod val="75000"/>
                  <a:lumOff val="25000"/>
                </a:srgbClr>
              </a:solidFill>
              <a:latin typeface="Arial" pitchFamily="34" charset="0"/>
              <a:ea typeface="ＭＳ Ｐゴシック" charset="0"/>
              <a:cs typeface="Arial" pitchFamily="34" charset="0"/>
            </a:endParaRPr>
          </a:p>
          <a:p>
            <a:pPr marL="800100" lvl="1" indent="-342900" fontAlgn="base">
              <a:spcAft>
                <a:spcPct val="0"/>
              </a:spcAft>
              <a:buFont typeface="Wingdings" panose="05000000000000000000" pitchFamily="2" charset="2"/>
              <a:buChar char="§"/>
              <a:defRPr/>
            </a:pPr>
            <a:endParaRPr lang="en-US" sz="2000" dirty="0">
              <a:solidFill>
                <a:srgbClr val="000000">
                  <a:lumMod val="75000"/>
                  <a:lumOff val="25000"/>
                </a:srgbClr>
              </a:solidFill>
              <a:latin typeface="Arial" pitchFamily="34" charset="0"/>
              <a:ea typeface="ＭＳ Ｐゴシック" charset="0"/>
              <a:cs typeface="Arial" pitchFamily="34" charset="0"/>
            </a:endParaRPr>
          </a:p>
          <a:p>
            <a:pPr marL="800100" lvl="1" indent="-342900" fontAlgn="base">
              <a:spcAft>
                <a:spcPct val="0"/>
              </a:spcAft>
              <a:buFont typeface="Wingdings" panose="05000000000000000000" pitchFamily="2" charset="2"/>
              <a:buChar char="§"/>
              <a:defRPr/>
            </a:pPr>
            <a:endParaRPr lang="en-US" sz="2000" dirty="0">
              <a:solidFill>
                <a:srgbClr val="000000">
                  <a:lumMod val="75000"/>
                  <a:lumOff val="25000"/>
                </a:srgbClr>
              </a:solidFill>
              <a:latin typeface="Arial" pitchFamily="34" charset="0"/>
              <a:ea typeface="ＭＳ Ｐゴシック" charset="0"/>
              <a:cs typeface="Arial" pitchFamily="34" charset="0"/>
            </a:endParaRPr>
          </a:p>
          <a:p>
            <a:pPr lvl="1" fontAlgn="base">
              <a:spcAft>
                <a:spcPct val="0"/>
              </a:spcAft>
              <a:defRPr/>
            </a:pPr>
            <a:endParaRPr lang="en-US" sz="2000" dirty="0">
              <a:solidFill>
                <a:srgbClr val="000000">
                  <a:lumMod val="75000"/>
                  <a:lumOff val="25000"/>
                </a:srgbClr>
              </a:solidFill>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1" i="0" u="sng"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pic>
        <p:nvPicPr>
          <p:cNvPr id="4" name="Picture 3" descr="A close up of a map&#10;&#10;Description automatically generated">
            <a:extLst>
              <a:ext uri="{FF2B5EF4-FFF2-40B4-BE49-F238E27FC236}">
                <a16:creationId xmlns:a16="http://schemas.microsoft.com/office/drawing/2014/main" id="{8FE620A1-9B58-40DF-9468-50DA940F3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864" y="2747990"/>
            <a:ext cx="3720193" cy="3534183"/>
          </a:xfrm>
          <a:prstGeom prst="rect">
            <a:avLst/>
          </a:prstGeom>
        </p:spPr>
      </p:pic>
      <p:pic>
        <p:nvPicPr>
          <p:cNvPr id="6" name="Picture 5" descr="A close up of a map&#10;&#10;Description automatically generated">
            <a:extLst>
              <a:ext uri="{FF2B5EF4-FFF2-40B4-BE49-F238E27FC236}">
                <a16:creationId xmlns:a16="http://schemas.microsoft.com/office/drawing/2014/main" id="{2EDB48DF-4133-4EF1-9A45-A8A1C89886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25342" y="2655447"/>
            <a:ext cx="2861591" cy="3734467"/>
          </a:xfrm>
          <a:prstGeom prst="rect">
            <a:avLst/>
          </a:prstGeom>
        </p:spPr>
      </p:pic>
      <p:sp>
        <p:nvSpPr>
          <p:cNvPr id="9" name="Content Placeholder 2">
            <a:extLst>
              <a:ext uri="{FF2B5EF4-FFF2-40B4-BE49-F238E27FC236}">
                <a16:creationId xmlns:a16="http://schemas.microsoft.com/office/drawing/2014/main" id="{9315FB33-EBF8-465A-A24C-B1F44217D8F4}"/>
              </a:ext>
            </a:extLst>
          </p:cNvPr>
          <p:cNvSpPr txBox="1">
            <a:spLocks/>
          </p:cNvSpPr>
          <p:nvPr/>
        </p:nvSpPr>
        <p:spPr bwMode="auto">
          <a:xfrm>
            <a:off x="6444343" y="6325525"/>
            <a:ext cx="3122010" cy="430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r"/>
            <a:r>
              <a:rPr lang="en-US" sz="1600" dirty="0">
                <a:solidFill>
                  <a:schemeClr val="tx1"/>
                </a:solidFill>
              </a:rPr>
              <a:t>Perimeter landscaping</a:t>
            </a:r>
          </a:p>
        </p:txBody>
      </p:sp>
      <p:sp>
        <p:nvSpPr>
          <p:cNvPr id="11" name="Content Placeholder 2">
            <a:extLst>
              <a:ext uri="{FF2B5EF4-FFF2-40B4-BE49-F238E27FC236}">
                <a16:creationId xmlns:a16="http://schemas.microsoft.com/office/drawing/2014/main" id="{FD943EEA-8D07-4618-8C0A-16E65F8A195D}"/>
              </a:ext>
            </a:extLst>
          </p:cNvPr>
          <p:cNvSpPr txBox="1">
            <a:spLocks/>
          </p:cNvSpPr>
          <p:nvPr/>
        </p:nvSpPr>
        <p:spPr bwMode="auto">
          <a:xfrm>
            <a:off x="2819400" y="6325525"/>
            <a:ext cx="2547258" cy="430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r"/>
            <a:r>
              <a:rPr lang="en-US" sz="1600" dirty="0">
                <a:solidFill>
                  <a:schemeClr val="tx1"/>
                </a:solidFill>
              </a:rPr>
              <a:t>Gated access</a:t>
            </a:r>
          </a:p>
        </p:txBody>
      </p:sp>
      <p:pic>
        <p:nvPicPr>
          <p:cNvPr id="1026" name="Picture 2" descr="Norway Spruce">
            <a:extLst>
              <a:ext uri="{FF2B5EF4-FFF2-40B4-BE49-F238E27FC236}">
                <a16:creationId xmlns:a16="http://schemas.microsoft.com/office/drawing/2014/main" id="{22D33204-5449-4CCE-81C5-C2031F5D112F}"/>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9686933" y="2655447"/>
            <a:ext cx="1179368" cy="1843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ja Green Giant">
            <a:extLst>
              <a:ext uri="{FF2B5EF4-FFF2-40B4-BE49-F238E27FC236}">
                <a16:creationId xmlns:a16="http://schemas.microsoft.com/office/drawing/2014/main" id="{82948519-4EFA-4C9F-B987-7BAA02BF401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86934" y="4601361"/>
            <a:ext cx="1843768" cy="184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67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33400" y="914400"/>
            <a:ext cx="11658600" cy="5600700"/>
          </a:xfrm>
          <a:prstGeom prst="rect">
            <a:avLst/>
          </a:prstGeom>
        </p:spPr>
        <p:txBody>
          <a:bodyPr/>
          <a:lstStyle/>
          <a:p>
            <a:pPr marL="0" lvl="1" indent="0" algn="ctr">
              <a:buNone/>
            </a:pPr>
            <a:endParaRPr lang="en-US" altLang="en-US" dirty="0"/>
          </a:p>
          <a:p>
            <a:pPr marL="0" lvl="1" indent="0">
              <a:buNone/>
            </a:pPr>
            <a:r>
              <a:rPr lang="en-US" altLang="en-US" sz="3600" b="1" dirty="0"/>
              <a:t>          </a:t>
            </a:r>
          </a:p>
          <a:p>
            <a:pPr marL="0" lvl="1" indent="0">
              <a:buNone/>
            </a:pPr>
            <a:r>
              <a:rPr lang="en-US" altLang="en-US" sz="3600" b="1" dirty="0"/>
              <a:t>	 For project updates:</a:t>
            </a:r>
          </a:p>
          <a:p>
            <a:pPr marL="0" lvl="1" indent="0">
              <a:buNone/>
            </a:pPr>
            <a:r>
              <a:rPr lang="en-US" altLang="en-US" sz="4400" dirty="0">
                <a:solidFill>
                  <a:srgbClr val="FF0000"/>
                </a:solidFill>
              </a:rPr>
              <a:t>	 </a:t>
            </a:r>
            <a:r>
              <a:rPr lang="en-US" altLang="en-US" sz="3600" dirty="0">
                <a:solidFill>
                  <a:schemeClr val="accent6"/>
                </a:solidFill>
              </a:rPr>
              <a:t>www.va.gov/louisville-health-care/programs/new-    </a:t>
            </a:r>
            <a:r>
              <a:rPr lang="en-US" altLang="en-US" sz="3600" dirty="0" err="1">
                <a:solidFill>
                  <a:schemeClr val="accent6"/>
                </a:solidFill>
              </a:rPr>
              <a:t>robley</a:t>
            </a:r>
            <a:r>
              <a:rPr lang="en-US" altLang="en-US" sz="3600" dirty="0">
                <a:solidFill>
                  <a:schemeClr val="accent6"/>
                </a:solidFill>
              </a:rPr>
              <a:t>-rex-</a:t>
            </a:r>
            <a:r>
              <a:rPr lang="en-US" altLang="en-US" sz="3600" dirty="0" err="1">
                <a:solidFill>
                  <a:schemeClr val="accent6"/>
                </a:solidFill>
              </a:rPr>
              <a:t>va</a:t>
            </a:r>
            <a:r>
              <a:rPr lang="en-US" altLang="en-US" sz="3600" dirty="0">
                <a:solidFill>
                  <a:schemeClr val="accent6"/>
                </a:solidFill>
              </a:rPr>
              <a:t>-medical-center/</a:t>
            </a:r>
            <a:endParaRPr lang="en-US" altLang="en-US" sz="3600" b="1" dirty="0">
              <a:solidFill>
                <a:schemeClr val="accent6"/>
              </a:solidFill>
            </a:endParaRPr>
          </a:p>
          <a:p>
            <a:pPr algn="ctr"/>
            <a:endParaRPr lang="en-US" altLang="en-US" sz="3600" b="1" dirty="0"/>
          </a:p>
          <a:p>
            <a:r>
              <a:rPr lang="en-US" altLang="en-US" sz="3600" b="1" dirty="0"/>
              <a:t>	 Submit construction-related questions here: </a:t>
            </a:r>
            <a:r>
              <a:rPr lang="en-US" altLang="en-US" sz="3600" dirty="0"/>
              <a:t>  	 </a:t>
            </a:r>
            <a:r>
              <a:rPr lang="en-US" sz="4400" u="sng" dirty="0">
                <a:solidFill>
                  <a:schemeClr val="accent6"/>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LOUVAMCconstruction@usace.army.mil</a:t>
            </a:r>
            <a:endParaRPr lang="en-US" sz="4400" u="sng" dirty="0">
              <a:solidFill>
                <a:schemeClr val="accent6"/>
              </a:solidFill>
              <a:latin typeface="+mn-lt"/>
              <a:ea typeface="Calibri" panose="020F0502020204030204" pitchFamily="34" charset="0"/>
            </a:endParaRPr>
          </a:p>
          <a:p>
            <a:r>
              <a:rPr kumimoji="0" lang="en-US" sz="2000" b="0" i="1"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               </a:t>
            </a:r>
          </a:p>
          <a:p>
            <a:r>
              <a:rPr kumimoji="0" lang="en-US" sz="2000" b="0" i="1"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	  -E-mail us to be added to an e-mail list for weekly construction updates. </a:t>
            </a:r>
          </a:p>
          <a:p>
            <a:r>
              <a:rPr lang="en-US" sz="2000" i="1" dirty="0">
                <a:solidFill>
                  <a:srgbClr val="000000">
                    <a:lumMod val="75000"/>
                    <a:lumOff val="25000"/>
                  </a:srgbClr>
                </a:solidFill>
              </a:rPr>
              <a:t>	  -Weekly construction u</a:t>
            </a:r>
            <a:r>
              <a:rPr kumimoji="0" lang="en-US" sz="2000" b="0" i="1" u="none" strike="noStrike" kern="1200" cap="none" spc="0" normalizeH="0" baseline="0" noProof="0" dirty="0" err="1">
                <a:ln>
                  <a:noFill/>
                </a:ln>
                <a:solidFill>
                  <a:srgbClr val="000000">
                    <a:lumMod val="75000"/>
                    <a:lumOff val="25000"/>
                  </a:srgbClr>
                </a:solidFill>
                <a:effectLst/>
                <a:uLnTx/>
                <a:uFillTx/>
                <a:latin typeface="Arial" pitchFamily="34" charset="0"/>
                <a:ea typeface="ＭＳ Ｐゴシック" charset="0"/>
                <a:cs typeface="Arial" pitchFamily="34" charset="0"/>
              </a:rPr>
              <a:t>pdates</a:t>
            </a:r>
            <a:r>
              <a:rPr kumimoji="0" lang="en-US" sz="2000" b="0" i="1"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 will also be posted on the VA webpage.</a:t>
            </a:r>
          </a:p>
          <a:p>
            <a:endParaRPr lang="en-US" altLang="en-US" sz="4400" dirty="0">
              <a:solidFill>
                <a:schemeClr val="accent6"/>
              </a:solidFill>
              <a:latin typeface="+mn-lt"/>
            </a:endParaRPr>
          </a:p>
          <a:p>
            <a:endParaRPr lang="en-US" altLang="en-US" dirty="0"/>
          </a:p>
        </p:txBody>
      </p:sp>
      <p:sp>
        <p:nvSpPr>
          <p:cNvPr id="5" name="Title 4">
            <a:extLst>
              <a:ext uri="{FF2B5EF4-FFF2-40B4-BE49-F238E27FC236}">
                <a16:creationId xmlns:a16="http://schemas.microsoft.com/office/drawing/2014/main" id="{7596EA1D-F018-46C4-9028-C596BCF3A68E}"/>
              </a:ext>
            </a:extLst>
          </p:cNvPr>
          <p:cNvSpPr>
            <a:spLocks noGrp="1"/>
          </p:cNvSpPr>
          <p:nvPr>
            <p:ph type="title"/>
          </p:nvPr>
        </p:nvSpPr>
        <p:spPr/>
        <p:txBody>
          <a:bodyPr/>
          <a:lstStyle/>
          <a:p>
            <a:r>
              <a:rPr lang="en-US" dirty="0"/>
              <a:t>Contact info</a:t>
            </a:r>
          </a:p>
        </p:txBody>
      </p:sp>
      <p:pic>
        <p:nvPicPr>
          <p:cNvPr id="4" name="Picture 3">
            <a:extLst>
              <a:ext uri="{FF2B5EF4-FFF2-40B4-BE49-F238E27FC236}">
                <a16:creationId xmlns:a16="http://schemas.microsoft.com/office/drawing/2014/main" id="{1E52589D-4937-45B8-8902-BAF18830AAB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47670" y="1728764"/>
            <a:ext cx="1323194" cy="1323194"/>
          </a:xfrm>
          <a:prstGeom prst="rect">
            <a:avLst/>
          </a:prstGeom>
        </p:spPr>
      </p:pic>
      <p:pic>
        <p:nvPicPr>
          <p:cNvPr id="7" name="Picture 6" descr="A close up of a sign&#10;&#10;Description automatically generated">
            <a:extLst>
              <a:ext uri="{FF2B5EF4-FFF2-40B4-BE49-F238E27FC236}">
                <a16:creationId xmlns:a16="http://schemas.microsoft.com/office/drawing/2014/main" id="{2EFEDA6C-C589-4CC2-ADC8-CD93778FFDE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06236" y="4167525"/>
            <a:ext cx="1297247" cy="1232007"/>
          </a:xfrm>
          <a:prstGeom prst="rect">
            <a:avLst/>
          </a:prstGeom>
        </p:spPr>
      </p:pic>
    </p:spTree>
    <p:extLst>
      <p:ext uri="{BB962C8B-B14F-4D97-AF65-F5344CB8AC3E}">
        <p14:creationId xmlns:p14="http://schemas.microsoft.com/office/powerpoint/2010/main" val="13472005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AGENDA</a:t>
            </a:r>
          </a:p>
        </p:txBody>
      </p:sp>
      <p:sp>
        <p:nvSpPr>
          <p:cNvPr id="3" name="Content Placeholder 2"/>
          <p:cNvSpPr>
            <a:spLocks noGrp="1"/>
          </p:cNvSpPr>
          <p:nvPr>
            <p:ph sz="quarter" idx="10"/>
          </p:nvPr>
        </p:nvSpPr>
        <p:spPr>
          <a:xfrm>
            <a:off x="533400" y="942975"/>
            <a:ext cx="11658600" cy="5600700"/>
          </a:xfrm>
          <a:prstGeom prst="rect">
            <a:avLst/>
          </a:prstGeom>
        </p:spPr>
        <p:txBody>
          <a:bodyPr/>
          <a:lstStyle/>
          <a:p>
            <a:endParaRPr lang="en-US" sz="3200" dirty="0"/>
          </a:p>
          <a:p>
            <a:pPr marL="342900" indent="-342900">
              <a:buFont typeface="Wingdings" panose="05000000000000000000" pitchFamily="2" charset="2"/>
              <a:buChar char="§"/>
            </a:pPr>
            <a:r>
              <a:rPr lang="en-US" sz="3200" dirty="0"/>
              <a:t>Project Overview</a:t>
            </a:r>
          </a:p>
          <a:p>
            <a:endParaRPr lang="en-US" sz="3200" dirty="0"/>
          </a:p>
          <a:p>
            <a:pPr marL="342900" indent="-342900">
              <a:buFont typeface="Wingdings" panose="05000000000000000000" pitchFamily="2" charset="2"/>
              <a:buChar char="§"/>
            </a:pPr>
            <a:r>
              <a:rPr lang="en-US" sz="3200" dirty="0"/>
              <a:t>Construction Schedule</a:t>
            </a:r>
          </a:p>
          <a:p>
            <a:endParaRPr lang="en-US" sz="3200" dirty="0"/>
          </a:p>
          <a:p>
            <a:pPr marL="342900" indent="-342900">
              <a:buFont typeface="Wingdings" panose="05000000000000000000" pitchFamily="2" charset="2"/>
              <a:buChar char="§"/>
            </a:pPr>
            <a:r>
              <a:rPr lang="en-US" sz="3200" dirty="0"/>
              <a:t>Construction Activities</a:t>
            </a:r>
          </a:p>
          <a:p>
            <a:endParaRPr lang="en-US" sz="3200" dirty="0"/>
          </a:p>
          <a:p>
            <a:pPr marL="342900" indent="-342900">
              <a:buFont typeface="Wingdings" panose="05000000000000000000" pitchFamily="2" charset="2"/>
              <a:buChar char="§"/>
            </a:pPr>
            <a:r>
              <a:rPr lang="en-US" sz="3200" dirty="0"/>
              <a:t>Frequently Asked Questions</a:t>
            </a:r>
          </a:p>
          <a:p>
            <a:endParaRPr lang="en-US" sz="3200" dirty="0"/>
          </a:p>
          <a:p>
            <a:pPr marL="342900" indent="-342900">
              <a:buFont typeface="Wingdings" panose="05000000000000000000" pitchFamily="2" charset="2"/>
              <a:buChar char="§"/>
            </a:pPr>
            <a:r>
              <a:rPr lang="en-US" sz="3200" dirty="0"/>
              <a:t>Contact Information</a:t>
            </a:r>
          </a:p>
        </p:txBody>
      </p:sp>
      <p:pic>
        <p:nvPicPr>
          <p:cNvPr id="4" name="Picture 3">
            <a:extLst>
              <a:ext uri="{FF2B5EF4-FFF2-40B4-BE49-F238E27FC236}">
                <a16:creationId xmlns:a16="http://schemas.microsoft.com/office/drawing/2014/main" id="{C516457C-19AF-47A3-B8B6-6997BCF973AB}"/>
              </a:ext>
            </a:extLst>
          </p:cNvPr>
          <p:cNvPicPr>
            <a:picLocks noChangeAspect="1"/>
          </p:cNvPicPr>
          <p:nvPr/>
        </p:nvPicPr>
        <p:blipFill>
          <a:blip r:embed="rId3"/>
          <a:stretch>
            <a:fillRect/>
          </a:stretch>
        </p:blipFill>
        <p:spPr>
          <a:xfrm>
            <a:off x="6492060" y="1447221"/>
            <a:ext cx="5131943" cy="3229021"/>
          </a:xfrm>
          <a:prstGeom prst="rect">
            <a:avLst/>
          </a:prstGeom>
        </p:spPr>
      </p:pic>
      <p:pic>
        <p:nvPicPr>
          <p:cNvPr id="5" name="Picture 4">
            <a:extLst>
              <a:ext uri="{FF2B5EF4-FFF2-40B4-BE49-F238E27FC236}">
                <a16:creationId xmlns:a16="http://schemas.microsoft.com/office/drawing/2014/main" id="{725AA1E0-89F8-422B-A300-0FE8678C8162}"/>
              </a:ext>
            </a:extLst>
          </p:cNvPr>
          <p:cNvPicPr>
            <a:picLocks noChangeAspect="1"/>
          </p:cNvPicPr>
          <p:nvPr/>
        </p:nvPicPr>
        <p:blipFill>
          <a:blip r:embed="rId4"/>
          <a:stretch>
            <a:fillRect/>
          </a:stretch>
        </p:blipFill>
        <p:spPr>
          <a:xfrm>
            <a:off x="9518804" y="4676242"/>
            <a:ext cx="2298391" cy="499915"/>
          </a:xfrm>
          <a:prstGeom prst="rect">
            <a:avLst/>
          </a:prstGeom>
        </p:spPr>
      </p:pic>
    </p:spTree>
    <p:extLst>
      <p:ext uri="{BB962C8B-B14F-4D97-AF65-F5344CB8AC3E}">
        <p14:creationId xmlns:p14="http://schemas.microsoft.com/office/powerpoint/2010/main" val="18052488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stakeholders </a:t>
            </a:r>
          </a:p>
        </p:txBody>
      </p:sp>
      <p:pic>
        <p:nvPicPr>
          <p:cNvPr id="4" name="Picture 3">
            <a:extLst>
              <a:ext uri="{FF2B5EF4-FFF2-40B4-BE49-F238E27FC236}">
                <a16:creationId xmlns:a16="http://schemas.microsoft.com/office/drawing/2014/main" id="{33F9CE87-B68C-4D33-907A-F21ED5231331}"/>
              </a:ext>
            </a:extLst>
          </p:cNvPr>
          <p:cNvPicPr>
            <a:picLocks noChangeAspect="1"/>
          </p:cNvPicPr>
          <p:nvPr/>
        </p:nvPicPr>
        <p:blipFill>
          <a:blip r:embed="rId3"/>
          <a:stretch>
            <a:fillRect/>
          </a:stretch>
        </p:blipFill>
        <p:spPr>
          <a:xfrm>
            <a:off x="485672" y="1603723"/>
            <a:ext cx="1985505" cy="1999488"/>
          </a:xfrm>
          <a:prstGeom prst="rect">
            <a:avLst/>
          </a:prstGeom>
        </p:spPr>
      </p:pic>
      <p:pic>
        <p:nvPicPr>
          <p:cNvPr id="5" name="Picture 4">
            <a:extLst>
              <a:ext uri="{FF2B5EF4-FFF2-40B4-BE49-F238E27FC236}">
                <a16:creationId xmlns:a16="http://schemas.microsoft.com/office/drawing/2014/main" id="{C7FF8044-074A-42F4-9D58-B5C9BE5B65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10349" y="1563340"/>
            <a:ext cx="2957282" cy="2200219"/>
          </a:xfrm>
          <a:prstGeom prst="rect">
            <a:avLst/>
          </a:prstGeom>
        </p:spPr>
      </p:pic>
      <p:pic>
        <p:nvPicPr>
          <p:cNvPr id="6" name="Picture 5">
            <a:extLst>
              <a:ext uri="{FF2B5EF4-FFF2-40B4-BE49-F238E27FC236}">
                <a16:creationId xmlns:a16="http://schemas.microsoft.com/office/drawing/2014/main" id="{1ECA0A0C-C6E9-4977-8D1F-A2691C76A2A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46671" y="4434573"/>
            <a:ext cx="3843048" cy="1141108"/>
          </a:xfrm>
          <a:prstGeom prst="rect">
            <a:avLst/>
          </a:prstGeom>
        </p:spPr>
      </p:pic>
      <p:sp>
        <p:nvSpPr>
          <p:cNvPr id="7" name="TextBox 6">
            <a:extLst>
              <a:ext uri="{FF2B5EF4-FFF2-40B4-BE49-F238E27FC236}">
                <a16:creationId xmlns:a16="http://schemas.microsoft.com/office/drawing/2014/main" id="{46F90582-8A49-44F4-B500-291CF2ADFFBE}"/>
              </a:ext>
            </a:extLst>
          </p:cNvPr>
          <p:cNvSpPr txBox="1"/>
          <p:nvPr/>
        </p:nvSpPr>
        <p:spPr>
          <a:xfrm>
            <a:off x="2471177" y="1962921"/>
            <a:ext cx="4575494" cy="1200329"/>
          </a:xfrm>
          <a:prstGeom prst="rect">
            <a:avLst/>
          </a:prstGeom>
          <a:noFill/>
        </p:spPr>
        <p:txBody>
          <a:bodyPr wrap="square" rtlCol="0">
            <a:spAutoFit/>
          </a:bodyPr>
          <a:lstStyle/>
          <a:p>
            <a:r>
              <a:rPr lang="en-US" b="1" dirty="0">
                <a:solidFill>
                  <a:schemeClr val="tx1">
                    <a:lumMod val="75000"/>
                    <a:lumOff val="25000"/>
                  </a:schemeClr>
                </a:solidFill>
              </a:rPr>
              <a:t>Department of Veterans Affairs</a:t>
            </a:r>
          </a:p>
          <a:p>
            <a:r>
              <a:rPr lang="en-US" dirty="0">
                <a:solidFill>
                  <a:schemeClr val="tx1">
                    <a:lumMod val="75000"/>
                    <a:lumOff val="25000"/>
                  </a:schemeClr>
                </a:solidFill>
              </a:rPr>
              <a:t>Construction and Facilities Management </a:t>
            </a:r>
          </a:p>
          <a:p>
            <a:r>
              <a:rPr lang="en-US" dirty="0">
                <a:solidFill>
                  <a:schemeClr val="tx1">
                    <a:lumMod val="75000"/>
                    <a:lumOff val="25000"/>
                  </a:schemeClr>
                </a:solidFill>
              </a:rPr>
              <a:t>VISN 9</a:t>
            </a:r>
          </a:p>
          <a:p>
            <a:r>
              <a:rPr lang="en-US" dirty="0" err="1">
                <a:solidFill>
                  <a:schemeClr val="tx1">
                    <a:lumMod val="75000"/>
                    <a:lumOff val="25000"/>
                  </a:schemeClr>
                </a:solidFill>
              </a:rPr>
              <a:t>Robley</a:t>
            </a:r>
            <a:r>
              <a:rPr lang="en-US" dirty="0">
                <a:solidFill>
                  <a:schemeClr val="tx1">
                    <a:lumMod val="75000"/>
                    <a:lumOff val="25000"/>
                  </a:schemeClr>
                </a:solidFill>
              </a:rPr>
              <a:t> Rex Medical Center</a:t>
            </a:r>
          </a:p>
        </p:txBody>
      </p:sp>
      <p:sp>
        <p:nvSpPr>
          <p:cNvPr id="8" name="TextBox 7">
            <a:extLst>
              <a:ext uri="{FF2B5EF4-FFF2-40B4-BE49-F238E27FC236}">
                <a16:creationId xmlns:a16="http://schemas.microsoft.com/office/drawing/2014/main" id="{01186C48-1D0D-413B-831A-AAF86FBAF459}"/>
              </a:ext>
            </a:extLst>
          </p:cNvPr>
          <p:cNvSpPr txBox="1"/>
          <p:nvPr/>
        </p:nvSpPr>
        <p:spPr>
          <a:xfrm>
            <a:off x="9867631" y="1733108"/>
            <a:ext cx="2628900" cy="1477328"/>
          </a:xfrm>
          <a:prstGeom prst="rect">
            <a:avLst/>
          </a:prstGeom>
          <a:noFill/>
        </p:spPr>
        <p:txBody>
          <a:bodyPr wrap="square" rtlCol="0">
            <a:spAutoFit/>
          </a:bodyPr>
          <a:lstStyle/>
          <a:p>
            <a:r>
              <a:rPr lang="en-US" b="1" dirty="0">
                <a:solidFill>
                  <a:schemeClr val="tx1">
                    <a:lumMod val="75000"/>
                    <a:lumOff val="25000"/>
                  </a:schemeClr>
                </a:solidFill>
              </a:rPr>
              <a:t>USACE</a:t>
            </a:r>
          </a:p>
          <a:p>
            <a:r>
              <a:rPr lang="en-US" dirty="0">
                <a:solidFill>
                  <a:schemeClr val="tx1">
                    <a:lumMod val="75000"/>
                    <a:lumOff val="25000"/>
                  </a:schemeClr>
                </a:solidFill>
              </a:rPr>
              <a:t>HQ PMO</a:t>
            </a:r>
          </a:p>
          <a:p>
            <a:r>
              <a:rPr lang="en-US" dirty="0">
                <a:solidFill>
                  <a:schemeClr val="tx1">
                    <a:lumMod val="75000"/>
                    <a:lumOff val="25000"/>
                  </a:schemeClr>
                </a:solidFill>
              </a:rPr>
              <a:t>LRD</a:t>
            </a:r>
          </a:p>
          <a:p>
            <a:r>
              <a:rPr lang="en-US" dirty="0">
                <a:solidFill>
                  <a:schemeClr val="tx1">
                    <a:lumMod val="75000"/>
                    <a:lumOff val="25000"/>
                  </a:schemeClr>
                </a:solidFill>
              </a:rPr>
              <a:t>Louisville District</a:t>
            </a:r>
          </a:p>
          <a:p>
            <a:r>
              <a:rPr lang="en-US" dirty="0">
                <a:solidFill>
                  <a:schemeClr val="tx1">
                    <a:lumMod val="75000"/>
                    <a:lumOff val="25000"/>
                  </a:schemeClr>
                </a:solidFill>
              </a:rPr>
              <a:t>MX</a:t>
            </a:r>
          </a:p>
        </p:txBody>
      </p:sp>
      <p:sp>
        <p:nvSpPr>
          <p:cNvPr id="9" name="TextBox 8">
            <a:extLst>
              <a:ext uri="{FF2B5EF4-FFF2-40B4-BE49-F238E27FC236}">
                <a16:creationId xmlns:a16="http://schemas.microsoft.com/office/drawing/2014/main" id="{EEFCCBB9-3BBA-40B4-894C-E68C9464EC55}"/>
              </a:ext>
            </a:extLst>
          </p:cNvPr>
          <p:cNvSpPr txBox="1"/>
          <p:nvPr/>
        </p:nvSpPr>
        <p:spPr>
          <a:xfrm>
            <a:off x="7039399" y="5762462"/>
            <a:ext cx="2957282" cy="369332"/>
          </a:xfrm>
          <a:prstGeom prst="rect">
            <a:avLst/>
          </a:prstGeom>
          <a:noFill/>
        </p:spPr>
        <p:txBody>
          <a:bodyPr wrap="square" rtlCol="0">
            <a:spAutoFit/>
          </a:bodyPr>
          <a:lstStyle/>
          <a:p>
            <a:r>
              <a:rPr lang="en-US" dirty="0">
                <a:solidFill>
                  <a:schemeClr val="tx1">
                    <a:lumMod val="75000"/>
                    <a:lumOff val="25000"/>
                  </a:schemeClr>
                </a:solidFill>
              </a:rPr>
              <a:t>Designer of Record / AE</a:t>
            </a:r>
          </a:p>
        </p:txBody>
      </p:sp>
      <p:sp>
        <p:nvSpPr>
          <p:cNvPr id="13" name="TextBox 12">
            <a:extLst>
              <a:ext uri="{FF2B5EF4-FFF2-40B4-BE49-F238E27FC236}">
                <a16:creationId xmlns:a16="http://schemas.microsoft.com/office/drawing/2014/main" id="{D7BEF615-FF58-4C88-9A78-ED33CF8B6AB8}"/>
              </a:ext>
            </a:extLst>
          </p:cNvPr>
          <p:cNvSpPr txBox="1"/>
          <p:nvPr/>
        </p:nvSpPr>
        <p:spPr>
          <a:xfrm>
            <a:off x="877613" y="5762462"/>
            <a:ext cx="2957282" cy="369332"/>
          </a:xfrm>
          <a:prstGeom prst="rect">
            <a:avLst/>
          </a:prstGeom>
          <a:noFill/>
        </p:spPr>
        <p:txBody>
          <a:bodyPr wrap="square" rtlCol="0">
            <a:spAutoFit/>
          </a:bodyPr>
          <a:lstStyle/>
          <a:p>
            <a:r>
              <a:rPr lang="en-US" dirty="0">
                <a:solidFill>
                  <a:schemeClr val="tx1">
                    <a:lumMod val="75000"/>
                    <a:lumOff val="25000"/>
                  </a:schemeClr>
                </a:solidFill>
              </a:rPr>
              <a:t>Construction Contractor</a:t>
            </a:r>
          </a:p>
        </p:txBody>
      </p:sp>
      <p:pic>
        <p:nvPicPr>
          <p:cNvPr id="15" name="Picture 14">
            <a:extLst>
              <a:ext uri="{FF2B5EF4-FFF2-40B4-BE49-F238E27FC236}">
                <a16:creationId xmlns:a16="http://schemas.microsoft.com/office/drawing/2014/main" id="{861E2AFC-D2B7-4F0D-AE4F-957B67F0A79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2660" y="4147755"/>
            <a:ext cx="4575495" cy="1629897"/>
          </a:xfrm>
          <a:prstGeom prst="rect">
            <a:avLst/>
          </a:prstGeom>
        </p:spPr>
      </p:pic>
    </p:spTree>
    <p:extLst>
      <p:ext uri="{BB962C8B-B14F-4D97-AF65-F5344CB8AC3E}">
        <p14:creationId xmlns:p14="http://schemas.microsoft.com/office/powerpoint/2010/main" val="9793577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0369C31-2164-4457-957D-88EDA1337384}"/>
              </a:ext>
            </a:extLst>
          </p:cNvPr>
          <p:cNvSpPr txBox="1">
            <a:spLocks/>
          </p:cNvSpPr>
          <p:nvPr/>
        </p:nvSpPr>
        <p:spPr bwMode="auto">
          <a:xfrm>
            <a:off x="497728" y="1028700"/>
            <a:ext cx="5067885" cy="1369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endParaRPr lang="en-US" altLang="en-US" dirty="0"/>
          </a:p>
          <a:p>
            <a:r>
              <a:rPr lang="en-US" b="1" dirty="0"/>
              <a:t>Scope</a:t>
            </a:r>
            <a:endParaRPr lang="en-US" altLang="en-US" b="1" dirty="0"/>
          </a:p>
          <a:p>
            <a:pPr lvl="1"/>
            <a:r>
              <a:rPr lang="en-US" dirty="0"/>
              <a:t>$840 million</a:t>
            </a:r>
          </a:p>
          <a:p>
            <a:pPr lvl="1"/>
            <a:r>
              <a:rPr lang="en-US" dirty="0"/>
              <a:t>972,000 square feet</a:t>
            </a:r>
          </a:p>
          <a:p>
            <a:pPr lvl="2"/>
            <a:r>
              <a:rPr lang="en-US" dirty="0"/>
              <a:t>(915k hospital, 42k central utility plant 18k laundry)</a:t>
            </a:r>
          </a:p>
          <a:p>
            <a:pPr lvl="1"/>
            <a:r>
              <a:rPr lang="en-US" dirty="0"/>
              <a:t>104 bed, full-service hospital</a:t>
            </a:r>
          </a:p>
          <a:p>
            <a:pPr lvl="1"/>
            <a:r>
              <a:rPr lang="en-US" dirty="0"/>
              <a:t>2 parking structures </a:t>
            </a:r>
          </a:p>
          <a:p>
            <a:pPr lvl="1"/>
            <a:r>
              <a:rPr lang="en-US" dirty="0"/>
              <a:t>Laundry facility </a:t>
            </a:r>
          </a:p>
          <a:p>
            <a:pPr lvl="1"/>
            <a:r>
              <a:rPr lang="en-US" dirty="0"/>
              <a:t>Central Utility Plant &amp; underground utility distribution</a:t>
            </a:r>
          </a:p>
          <a:p>
            <a:pPr lvl="1"/>
            <a:r>
              <a:rPr lang="en-US" dirty="0"/>
              <a:t>Roadways, sidewalks, perimeter fencing, landscaping and other site improvements</a:t>
            </a:r>
          </a:p>
          <a:p>
            <a:pPr lvl="1"/>
            <a:endParaRPr lang="en-US" dirty="0">
              <a:highlight>
                <a:srgbClr val="FFFF00"/>
              </a:highlight>
            </a:endParaRPr>
          </a:p>
        </p:txBody>
      </p:sp>
      <p:sp>
        <p:nvSpPr>
          <p:cNvPr id="2" name="Title 1"/>
          <p:cNvSpPr>
            <a:spLocks noGrp="1"/>
          </p:cNvSpPr>
          <p:nvPr>
            <p:ph type="title"/>
          </p:nvPr>
        </p:nvSpPr>
        <p:spPr>
          <a:xfrm>
            <a:off x="973910" y="214312"/>
            <a:ext cx="9831823" cy="814388"/>
          </a:xfrm>
        </p:spPr>
        <p:txBody>
          <a:bodyPr/>
          <a:lstStyle/>
          <a:p>
            <a:r>
              <a:rPr lang="en-US" dirty="0"/>
              <a:t>PROJECT OVERVIEW</a:t>
            </a:r>
          </a:p>
        </p:txBody>
      </p:sp>
      <p:pic>
        <p:nvPicPr>
          <p:cNvPr id="6" name="Picture 5" descr="A picture containing text, sky, outdoor, building&#10;&#10;Description automatically generated">
            <a:extLst>
              <a:ext uri="{FF2B5EF4-FFF2-40B4-BE49-F238E27FC236}">
                <a16:creationId xmlns:a16="http://schemas.microsoft.com/office/drawing/2014/main" id="{994C51C6-88BA-4DC2-86A2-D8F9181EB12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565613" y="1345918"/>
            <a:ext cx="6234244" cy="3733305"/>
          </a:xfrm>
          <a:prstGeom prst="rect">
            <a:avLst/>
          </a:prstGeom>
          <a:ln w="12700">
            <a:solidFill>
              <a:schemeClr val="accent1"/>
            </a:solidFill>
          </a:ln>
        </p:spPr>
      </p:pic>
      <p:sp>
        <p:nvSpPr>
          <p:cNvPr id="14" name="Content Placeholder 2">
            <a:extLst>
              <a:ext uri="{FF2B5EF4-FFF2-40B4-BE49-F238E27FC236}">
                <a16:creationId xmlns:a16="http://schemas.microsoft.com/office/drawing/2014/main" id="{BF0F0E52-3B14-4D0A-B94B-F5468CCDA7F9}"/>
              </a:ext>
            </a:extLst>
          </p:cNvPr>
          <p:cNvSpPr txBox="1">
            <a:spLocks/>
          </p:cNvSpPr>
          <p:nvPr/>
        </p:nvSpPr>
        <p:spPr bwMode="auto">
          <a:xfrm>
            <a:off x="6731972" y="5107341"/>
            <a:ext cx="5067885" cy="430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r"/>
            <a:r>
              <a:rPr lang="en-US" dirty="0">
                <a:solidFill>
                  <a:schemeClr val="tx1"/>
                </a:solidFill>
              </a:rPr>
              <a:t>View from East</a:t>
            </a:r>
          </a:p>
        </p:txBody>
      </p:sp>
    </p:spTree>
    <p:extLst>
      <p:ext uri="{BB962C8B-B14F-4D97-AF65-F5344CB8AC3E}">
        <p14:creationId xmlns:p14="http://schemas.microsoft.com/office/powerpoint/2010/main" val="23926430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973910" y="249037"/>
            <a:ext cx="9831823" cy="814388"/>
          </a:xfrm>
        </p:spPr>
        <p:txBody>
          <a:bodyPr/>
          <a:lstStyle/>
          <a:p>
            <a:r>
              <a:rPr lang="en-US" dirty="0"/>
              <a:t>Campus view</a:t>
            </a:r>
            <a:br>
              <a:rPr lang="en-US" dirty="0"/>
            </a:br>
            <a:r>
              <a:rPr lang="en-US" dirty="0"/>
              <a:t>(looking southwest)</a:t>
            </a:r>
          </a:p>
        </p:txBody>
      </p:sp>
      <p:pic>
        <p:nvPicPr>
          <p:cNvPr id="6" name="Picture 5">
            <a:extLst>
              <a:ext uri="{FF2B5EF4-FFF2-40B4-BE49-F238E27FC236}">
                <a16:creationId xmlns:a16="http://schemas.microsoft.com/office/drawing/2014/main" id="{349772A3-8F8B-4B7B-8370-6403719182B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6800" y="1271770"/>
            <a:ext cx="10058400" cy="5068440"/>
          </a:xfrm>
          <a:prstGeom prst="rect">
            <a:avLst/>
          </a:prstGeom>
        </p:spPr>
      </p:pic>
    </p:spTree>
    <p:extLst>
      <p:ext uri="{BB962C8B-B14F-4D97-AF65-F5344CB8AC3E}">
        <p14:creationId xmlns:p14="http://schemas.microsoft.com/office/powerpoint/2010/main" val="140735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overview</a:t>
            </a:r>
          </a:p>
        </p:txBody>
      </p:sp>
      <p:sp>
        <p:nvSpPr>
          <p:cNvPr id="18434" name="Text Placeholder 2"/>
          <p:cNvSpPr>
            <a:spLocks noGrp="1"/>
          </p:cNvSpPr>
          <p:nvPr>
            <p:ph type="body" sz="quarter" idx="12"/>
          </p:nvPr>
        </p:nvSpPr>
        <p:spPr>
          <a:xfrm>
            <a:off x="266700" y="3687764"/>
            <a:ext cx="11658600" cy="1285874"/>
          </a:xfrm>
        </p:spPr>
        <p:txBody>
          <a:bodyPr/>
          <a:lstStyle/>
          <a:p>
            <a:r>
              <a:rPr lang="en-US" dirty="0"/>
              <a:t>Timothy Hitchcock</a:t>
            </a:r>
          </a:p>
          <a:p>
            <a:r>
              <a:rPr lang="en-US" dirty="0"/>
              <a:t>Area Engineer</a:t>
            </a:r>
          </a:p>
          <a:p>
            <a:r>
              <a:rPr lang="en-US" dirty="0"/>
              <a:t>U.S. Army Corps of Engineers</a:t>
            </a:r>
            <a:br>
              <a:rPr lang="en-US" dirty="0"/>
            </a:br>
            <a:r>
              <a:rPr lang="en-US" dirty="0"/>
              <a:t>Louisville District</a:t>
            </a:r>
          </a:p>
        </p:txBody>
      </p:sp>
    </p:spTree>
    <p:extLst>
      <p:ext uri="{BB962C8B-B14F-4D97-AF65-F5344CB8AC3E}">
        <p14:creationId xmlns:p14="http://schemas.microsoft.com/office/powerpoint/2010/main" val="87684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8758" y="1707541"/>
            <a:ext cx="12376562" cy="3683855"/>
          </a:xfrm>
          <a:prstGeom prst="rect">
            <a:avLst/>
          </a:prstGeom>
        </p:spPr>
        <p:txBody>
          <a:bodyPr/>
          <a:lstStyle/>
          <a:p>
            <a:pPr algn="ctr"/>
            <a:r>
              <a:rPr lang="en-US" altLang="en-US" sz="5400" b="1" dirty="0">
                <a:solidFill>
                  <a:srgbClr val="00B050"/>
                </a:solidFill>
              </a:rPr>
              <a:t>Safety</a:t>
            </a:r>
          </a:p>
          <a:p>
            <a:pPr algn="ctr"/>
            <a:r>
              <a:rPr lang="en-US" altLang="en-US" sz="5400" b="1" dirty="0">
                <a:solidFill>
                  <a:srgbClr val="00B050"/>
                </a:solidFill>
              </a:rPr>
              <a:t>is</a:t>
            </a:r>
          </a:p>
          <a:p>
            <a:pPr algn="ctr"/>
            <a:r>
              <a:rPr lang="en-US" altLang="en-US" sz="5400" b="1" dirty="0">
                <a:solidFill>
                  <a:srgbClr val="00B050"/>
                </a:solidFill>
              </a:rPr>
              <a:t>Priority #1</a:t>
            </a:r>
          </a:p>
        </p:txBody>
      </p:sp>
    </p:spTree>
    <p:extLst>
      <p:ext uri="{BB962C8B-B14F-4D97-AF65-F5344CB8AC3E}">
        <p14:creationId xmlns:p14="http://schemas.microsoft.com/office/powerpoint/2010/main" val="34669718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973910" y="214312"/>
            <a:ext cx="9831823" cy="814388"/>
          </a:xfrm>
        </p:spPr>
        <p:txBody>
          <a:bodyPr/>
          <a:lstStyle/>
          <a:p>
            <a:r>
              <a:rPr lang="en-US" dirty="0"/>
              <a:t>Construction schedule</a:t>
            </a:r>
          </a:p>
        </p:txBody>
      </p:sp>
      <p:pic>
        <p:nvPicPr>
          <p:cNvPr id="5" name="Picture 4" descr="A screenshot of a cell phone&#10;&#10;Description automatically generated">
            <a:extLst>
              <a:ext uri="{FF2B5EF4-FFF2-40B4-BE49-F238E27FC236}">
                <a16:creationId xmlns:a16="http://schemas.microsoft.com/office/drawing/2014/main" id="{4FAE580F-E761-427F-83F7-B38E1F586EF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3910" y="1028700"/>
            <a:ext cx="6765410" cy="5138059"/>
          </a:xfrm>
          <a:prstGeom prst="rect">
            <a:avLst/>
          </a:prstGeom>
        </p:spPr>
      </p:pic>
    </p:spTree>
    <p:extLst>
      <p:ext uri="{BB962C8B-B14F-4D97-AF65-F5344CB8AC3E}">
        <p14:creationId xmlns:p14="http://schemas.microsoft.com/office/powerpoint/2010/main" val="317883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10" y="214312"/>
            <a:ext cx="9831823" cy="814388"/>
          </a:xfrm>
        </p:spPr>
        <p:txBody>
          <a:bodyPr/>
          <a:lstStyle/>
          <a:p>
            <a:r>
              <a:rPr lang="en-US" dirty="0"/>
              <a:t>Construction Activities</a:t>
            </a:r>
          </a:p>
        </p:txBody>
      </p:sp>
      <p:sp>
        <p:nvSpPr>
          <p:cNvPr id="10" name="TextBox 9">
            <a:extLst>
              <a:ext uri="{FF2B5EF4-FFF2-40B4-BE49-F238E27FC236}">
                <a16:creationId xmlns:a16="http://schemas.microsoft.com/office/drawing/2014/main" id="{6D2BDBC0-18DB-47B6-A298-6EA197ED162A}"/>
              </a:ext>
            </a:extLst>
          </p:cNvPr>
          <p:cNvSpPr txBox="1"/>
          <p:nvPr/>
        </p:nvSpPr>
        <p:spPr>
          <a:xfrm>
            <a:off x="1859383" y="1925476"/>
            <a:ext cx="9724107" cy="389337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1" i="0" u="sng"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lang="en-US" sz="3200" dirty="0">
                <a:solidFill>
                  <a:srgbClr val="000000">
                    <a:lumMod val="75000"/>
                    <a:lumOff val="25000"/>
                  </a:srgbClr>
                </a:solidFill>
                <a:latin typeface="Arial" pitchFamily="34" charset="0"/>
                <a:ea typeface="ＭＳ Ｐゴシック" charset="0"/>
                <a:cs typeface="Arial" pitchFamily="34" charset="0"/>
              </a:rPr>
              <a:t>Normal Construction Activities 7:00 a.m. to 5:00 p.m.</a:t>
            </a:r>
          </a:p>
          <a:p>
            <a:pPr fontAlgn="base">
              <a:spcAft>
                <a:spcPct val="0"/>
              </a:spcAft>
              <a:defRPr/>
            </a:pPr>
            <a:r>
              <a:rPr lang="en-US" i="1" dirty="0">
                <a:solidFill>
                  <a:schemeClr val="bg1">
                    <a:lumMod val="50000"/>
                  </a:schemeClr>
                </a:solidFill>
              </a:rPr>
              <a:t>Louisville Metro Noise Ordinance restricts construction activities to not extend past 9:00 p.m.</a:t>
            </a: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i="0"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lang="en-US" sz="2100" dirty="0">
              <a:solidFill>
                <a:srgbClr val="000000">
                  <a:lumMod val="75000"/>
                  <a:lumOff val="25000"/>
                </a:srgbClr>
              </a:solidFill>
              <a:highlight>
                <a:srgbClr val="FFFF00"/>
              </a:highlight>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lang="en-US" sz="2100" dirty="0">
              <a:solidFill>
                <a:srgbClr val="000000">
                  <a:lumMod val="75000"/>
                  <a:lumOff val="25000"/>
                </a:srgbClr>
              </a:solidFill>
              <a:highlight>
                <a:srgbClr val="FFFF00"/>
              </a:highlight>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lang="en-US" sz="3200" dirty="0">
                <a:solidFill>
                  <a:srgbClr val="000000">
                    <a:lumMod val="75000"/>
                    <a:lumOff val="25000"/>
                  </a:srgbClr>
                </a:solidFill>
                <a:latin typeface="Arial" pitchFamily="34" charset="0"/>
                <a:ea typeface="ＭＳ Ｐゴシック" charset="0"/>
                <a:cs typeface="Arial" pitchFamily="34" charset="0"/>
              </a:rPr>
              <a:t>Monday - Saturday</a:t>
            </a:r>
            <a:endParaRPr lang="en-US" sz="2100" dirty="0">
              <a:solidFill>
                <a:srgbClr val="000000">
                  <a:lumMod val="75000"/>
                  <a:lumOff val="25000"/>
                </a:srgbClr>
              </a:solidFill>
              <a:latin typeface="Arial" pitchFamily="34" charset="0"/>
              <a:ea typeface="ＭＳ Ｐゴシック" charset="0"/>
              <a:cs typeface="Arial" pitchFamily="34" charset="0"/>
            </a:endParaRPr>
          </a:p>
          <a:p>
            <a:pPr marL="0" lvl="1" fontAlgn="base">
              <a:spcAft>
                <a:spcPct val="0"/>
              </a:spcAft>
              <a:defRPr/>
            </a:pPr>
            <a:r>
              <a:rPr lang="en-US" i="1" dirty="0">
                <a:solidFill>
                  <a:schemeClr val="bg1">
                    <a:lumMod val="50000"/>
                  </a:schemeClr>
                </a:solidFill>
              </a:rPr>
              <a:t>Additional days/times will be coordinated/approved by USACE.  </a:t>
            </a:r>
          </a:p>
          <a:p>
            <a:pPr marL="0" marR="0" lvl="1" algn="l" defTabSz="914400" rtl="0" eaLnBrk="1" fontAlgn="base" latinLnBrk="0" hangingPunct="1">
              <a:lnSpc>
                <a:spcPct val="100000"/>
              </a:lnSpc>
              <a:spcBef>
                <a:spcPts val="0"/>
              </a:spcBef>
              <a:spcAft>
                <a:spcPct val="0"/>
              </a:spcAft>
              <a:buClrTx/>
              <a:buSzTx/>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endParaRPr lang="en-US" sz="2100" dirty="0">
              <a:solidFill>
                <a:srgbClr val="000000">
                  <a:lumMod val="75000"/>
                  <a:lumOff val="25000"/>
                </a:srgbClr>
              </a:solidFill>
              <a:latin typeface="Arial" pitchFamily="34" charset="0"/>
              <a:cs typeface="Arial" pitchFamily="34" charset="0"/>
            </a:endParaRP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p:txBody>
      </p:sp>
      <p:pic>
        <p:nvPicPr>
          <p:cNvPr id="4" name="Picture 3">
            <a:extLst>
              <a:ext uri="{FF2B5EF4-FFF2-40B4-BE49-F238E27FC236}">
                <a16:creationId xmlns:a16="http://schemas.microsoft.com/office/drawing/2014/main" id="{B157C286-8683-4110-AEB8-AD007AA8ED1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8510" y="1997425"/>
            <a:ext cx="1250873" cy="1149996"/>
          </a:xfrm>
          <a:prstGeom prst="rect">
            <a:avLst/>
          </a:prstGeom>
        </p:spPr>
      </p:pic>
      <p:pic>
        <p:nvPicPr>
          <p:cNvPr id="6" name="Picture 5" descr="A close up of a sign&#10;&#10;Description automatically generated">
            <a:extLst>
              <a:ext uri="{FF2B5EF4-FFF2-40B4-BE49-F238E27FC236}">
                <a16:creationId xmlns:a16="http://schemas.microsoft.com/office/drawing/2014/main" id="{1ECABEB6-2067-4742-9086-EC4977C97C3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28368" y="3835767"/>
            <a:ext cx="1411156" cy="1273628"/>
          </a:xfrm>
          <a:prstGeom prst="rect">
            <a:avLst/>
          </a:prstGeom>
        </p:spPr>
      </p:pic>
    </p:spTree>
    <p:extLst>
      <p:ext uri="{BB962C8B-B14F-4D97-AF65-F5344CB8AC3E}">
        <p14:creationId xmlns:p14="http://schemas.microsoft.com/office/powerpoint/2010/main" val="3477812411"/>
      </p:ext>
    </p:extLst>
  </p:cSld>
  <p:clrMapOvr>
    <a:masterClrMapping/>
  </p:clrMapOvr>
  <p:transition>
    <p:fade/>
  </p:transition>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94DD6335FB74FA95D5708E9003C46" ma:contentTypeVersion="3" ma:contentTypeDescription="Create a new document." ma:contentTypeScope="" ma:versionID="b29c6ea0647ea1d3b7c680325633ac6b">
  <xsd:schema xmlns:xsd="http://www.w3.org/2001/XMLSchema" xmlns:xs="http://www.w3.org/2001/XMLSchema" xmlns:p="http://schemas.microsoft.com/office/2006/metadata/properties" xmlns:ns2="e86c0487-b88b-44ab-bc5c-d94d479c6d81" targetNamespace="http://schemas.microsoft.com/office/2006/metadata/properties" ma:root="true" ma:fieldsID="b2a9f9dcf7a7ebef869bc36bff5edbf7" ns2:_="">
    <xsd:import namespace="e86c0487-b88b-44ab-bc5c-d94d479c6d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c0487-b88b-44ab-bc5c-d94d479c6d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79CCB6-86F6-4508-B6B4-CBA0C6B7B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c0487-b88b-44ab-bc5c-d94d479c6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e86c0487-b88b-44ab-bc5c-d94d479c6d81"/>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12965</TotalTime>
  <Words>703</Words>
  <Application>Microsoft Office PowerPoint</Application>
  <PresentationFormat>Widescreen</PresentationFormat>
  <Paragraphs>134</Paragraphs>
  <Slides>15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Wingdings</vt:lpstr>
      <vt:lpstr>Content Templates</vt:lpstr>
      <vt:lpstr>Chart Color Templates</vt:lpstr>
      <vt:lpstr>Construction of the New  Louisville VA Medical Center    COL Eric Crispino Commander Louisville District U.S. Army Corps of Engineers  </vt:lpstr>
      <vt:lpstr>AGENDA</vt:lpstr>
      <vt:lpstr>stakeholders </vt:lpstr>
      <vt:lpstr>PROJECT OVERVIEW</vt:lpstr>
      <vt:lpstr>Campus view (looking southwest)</vt:lpstr>
      <vt:lpstr>Construction overview</vt:lpstr>
      <vt:lpstr>PowerPoint Presentation</vt:lpstr>
      <vt:lpstr>Construction schedule</vt:lpstr>
      <vt:lpstr>Construction Activities</vt:lpstr>
      <vt:lpstr>Expectations during construction</vt:lpstr>
      <vt:lpstr>Blasting</vt:lpstr>
      <vt:lpstr>Blasting – Frequently Asked QUestions</vt:lpstr>
      <vt:lpstr>Frequently asked questions</vt:lpstr>
      <vt:lpstr>Frequently asked questions</vt:lpstr>
      <vt:lpstr>Contact info</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Newton, Katelyn C CIV USARMY CELRL (USA)</cp:lastModifiedBy>
  <cp:revision>601</cp:revision>
  <cp:lastPrinted>2021-12-08T17:50:04Z</cp:lastPrinted>
  <dcterms:created xsi:type="dcterms:W3CDTF">2017-02-20T05:10:01Z</dcterms:created>
  <dcterms:modified xsi:type="dcterms:W3CDTF">2021-12-08T20:14:54Z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0x01010065494DD6335FB74FA95D5708E9003C46</vt:lpwstr>
  </property>
</Properties>
</file>