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9"/>
  </p:notesMasterIdLst>
  <p:sldIdLst>
    <p:sldId id="256" r:id="rId4"/>
    <p:sldId id="398" r:id="rId5"/>
    <p:sldId id="262" r:id="rId6"/>
    <p:sldId id="522" r:id="rId7"/>
    <p:sldId id="322" r:id="rId8"/>
    <p:sldId id="484" r:id="rId9"/>
    <p:sldId id="521" r:id="rId10"/>
    <p:sldId id="429" r:id="rId11"/>
    <p:sldId id="487" r:id="rId12"/>
    <p:sldId id="486" r:id="rId13"/>
    <p:sldId id="488" r:id="rId14"/>
    <p:sldId id="489" r:id="rId15"/>
    <p:sldId id="499" r:id="rId16"/>
    <p:sldId id="506" r:id="rId17"/>
    <p:sldId id="510" r:id="rId18"/>
    <p:sldId id="490" r:id="rId19"/>
    <p:sldId id="491" r:id="rId20"/>
    <p:sldId id="474" r:id="rId21"/>
    <p:sldId id="439" r:id="rId22"/>
    <p:sldId id="457" r:id="rId23"/>
    <p:sldId id="258" r:id="rId24"/>
    <p:sldId id="436" r:id="rId25"/>
    <p:sldId id="498" r:id="rId26"/>
    <p:sldId id="437" r:id="rId27"/>
    <p:sldId id="438" r:id="rId28"/>
    <p:sldId id="509" r:id="rId29"/>
    <p:sldId id="495" r:id="rId30"/>
    <p:sldId id="505" r:id="rId31"/>
    <p:sldId id="502" r:id="rId32"/>
    <p:sldId id="455" r:id="rId33"/>
    <p:sldId id="446" r:id="rId34"/>
    <p:sldId id="448" r:id="rId35"/>
    <p:sldId id="451" r:id="rId36"/>
    <p:sldId id="462" r:id="rId37"/>
    <p:sldId id="511" r:id="rId38"/>
    <p:sldId id="523" r:id="rId39"/>
    <p:sldId id="507" r:id="rId40"/>
    <p:sldId id="515" r:id="rId41"/>
    <p:sldId id="519" r:id="rId42"/>
    <p:sldId id="520" r:id="rId43"/>
    <p:sldId id="518" r:id="rId44"/>
    <p:sldId id="464" r:id="rId45"/>
    <p:sldId id="504" r:id="rId46"/>
    <p:sldId id="524" r:id="rId47"/>
    <p:sldId id="467"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an, Diane (MSP)" initials="LD(" lastIdx="3" clrIdx="0">
    <p:extLst>
      <p:ext uri="{19B8F6BF-5375-455C-9EA6-DF929625EA0E}">
        <p15:presenceInfo xmlns:p15="http://schemas.microsoft.com/office/powerpoint/2012/main" userId="S::LabanD@mspadmi.gov::a9465bad-a301-42a4-8a0d-68b88c178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6E6E6"/>
    <a:srgbClr val="E5F3FF"/>
    <a:srgbClr val="002A4E"/>
    <a:srgbClr val="007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5" autoAdjust="0"/>
    <p:restoredTop sz="61577" autoAdjust="0"/>
  </p:normalViewPr>
  <p:slideViewPr>
    <p:cSldViewPr snapToGrid="0">
      <p:cViewPr varScale="1">
        <p:scale>
          <a:sx n="56" d="100"/>
          <a:sy n="56" d="100"/>
        </p:scale>
        <p:origin x="1428" y="60"/>
      </p:cViewPr>
      <p:guideLst/>
    </p:cSldViewPr>
  </p:slideViewPr>
  <p:outlineViewPr>
    <p:cViewPr>
      <p:scale>
        <a:sx n="33" d="100"/>
        <a:sy n="33" d="100"/>
      </p:scale>
      <p:origin x="0" y="-906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241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1906A-D996-4156-A308-3890E9B24506}"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n-US"/>
        </a:p>
      </dgm:t>
    </dgm:pt>
    <dgm:pt modelId="{3D0990CA-F9A6-423C-865D-356C2FD4B909}">
      <dgm:prSet phldrT="[Text]"/>
      <dgm:spPr/>
      <dgm:t>
        <a:bodyPr/>
        <a:lstStyle/>
        <a:p>
          <a:r>
            <a:rPr lang="en-US" dirty="0"/>
            <a:t>Locals</a:t>
          </a:r>
        </a:p>
        <a:p>
          <a:r>
            <a:rPr lang="en-US" dirty="0"/>
            <a:t>Submit</a:t>
          </a:r>
        </a:p>
      </dgm:t>
    </dgm:pt>
    <dgm:pt modelId="{FA43D0D6-7ED0-4F11-91FF-7B6FAB84A135}" type="parTrans" cxnId="{3A5EF167-CBBD-4036-883B-A25D9821B6FA}">
      <dgm:prSet/>
      <dgm:spPr/>
      <dgm:t>
        <a:bodyPr/>
        <a:lstStyle/>
        <a:p>
          <a:endParaRPr lang="en-US"/>
        </a:p>
      </dgm:t>
    </dgm:pt>
    <dgm:pt modelId="{6523802B-890D-4D1F-9105-E26ED1827134}" type="sibTrans" cxnId="{3A5EF167-CBBD-4036-883B-A25D9821B6FA}">
      <dgm:prSet/>
      <dgm:spPr/>
      <dgm:t>
        <a:bodyPr/>
        <a:lstStyle/>
        <a:p>
          <a:endParaRPr lang="en-US"/>
        </a:p>
      </dgm:t>
    </dgm:pt>
    <dgm:pt modelId="{318BF562-7469-453A-A785-033DFB2EB18F}">
      <dgm:prSet phldrT="[Text]"/>
      <dgm:spPr/>
      <dgm:t>
        <a:bodyPr/>
        <a:lstStyle/>
        <a:p>
          <a:r>
            <a:rPr lang="en-US" dirty="0"/>
            <a:t>State Validates</a:t>
          </a:r>
        </a:p>
      </dgm:t>
    </dgm:pt>
    <dgm:pt modelId="{3CFC2003-85AE-403E-B2F7-F2325E367698}" type="parTrans" cxnId="{719C64BC-C2F1-4D51-8C86-B8936CACF895}">
      <dgm:prSet/>
      <dgm:spPr/>
      <dgm:t>
        <a:bodyPr/>
        <a:lstStyle/>
        <a:p>
          <a:endParaRPr lang="en-US"/>
        </a:p>
      </dgm:t>
    </dgm:pt>
    <dgm:pt modelId="{CA7E8E63-7964-48F9-A9C9-8D0A65F1908C}" type="sibTrans" cxnId="{719C64BC-C2F1-4D51-8C86-B8936CACF895}">
      <dgm:prSet/>
      <dgm:spPr/>
      <dgm:t>
        <a:bodyPr/>
        <a:lstStyle/>
        <a:p>
          <a:endParaRPr lang="en-US"/>
        </a:p>
      </dgm:t>
    </dgm:pt>
    <dgm:pt modelId="{BE433A4D-70E7-47D4-933A-E2D6532D25D5}">
      <dgm:prSet phldrT="[Text]"/>
      <dgm:spPr/>
      <dgm:t>
        <a:bodyPr/>
        <a:lstStyle/>
        <a:p>
          <a:r>
            <a:rPr lang="en-US" dirty="0"/>
            <a:t>State Requests Joint PDA?</a:t>
          </a:r>
        </a:p>
      </dgm:t>
    </dgm:pt>
    <dgm:pt modelId="{5809800E-7358-4768-AD9E-F4BE8C325EA8}" type="parTrans" cxnId="{56DA4D3F-784F-4B00-9ED6-E1466B918537}">
      <dgm:prSet/>
      <dgm:spPr/>
      <dgm:t>
        <a:bodyPr/>
        <a:lstStyle/>
        <a:p>
          <a:endParaRPr lang="en-US"/>
        </a:p>
      </dgm:t>
    </dgm:pt>
    <dgm:pt modelId="{19149511-6DD8-4B03-9889-6751849FCAB1}" type="sibTrans" cxnId="{56DA4D3F-784F-4B00-9ED6-E1466B918537}">
      <dgm:prSet/>
      <dgm:spPr/>
      <dgm:t>
        <a:bodyPr/>
        <a:lstStyle/>
        <a:p>
          <a:endParaRPr lang="en-US"/>
        </a:p>
      </dgm:t>
    </dgm:pt>
    <dgm:pt modelId="{682E64E4-0AA0-4769-B77A-2A4E1805C2A9}" type="pres">
      <dgm:prSet presAssocID="{95F1906A-D996-4156-A308-3890E9B24506}" presName="rootnode" presStyleCnt="0">
        <dgm:presLayoutVars>
          <dgm:chMax/>
          <dgm:chPref/>
          <dgm:dir/>
          <dgm:animLvl val="lvl"/>
        </dgm:presLayoutVars>
      </dgm:prSet>
      <dgm:spPr/>
    </dgm:pt>
    <dgm:pt modelId="{3630ADE0-ACFF-4851-98F2-AF61EBD4EA4E}" type="pres">
      <dgm:prSet presAssocID="{3D0990CA-F9A6-423C-865D-356C2FD4B909}" presName="composite" presStyleCnt="0"/>
      <dgm:spPr/>
    </dgm:pt>
    <dgm:pt modelId="{04F7CA6D-963A-4931-8E9B-B16065F67C37}" type="pres">
      <dgm:prSet presAssocID="{3D0990CA-F9A6-423C-865D-356C2FD4B909}" presName="bentUpArrow1" presStyleLbl="alignImgPlace1" presStyleIdx="0" presStyleCnt="2" custLinFactNeighborX="-61311" custLinFactNeighborY="1310"/>
      <dgm:spPr/>
    </dgm:pt>
    <dgm:pt modelId="{5D382B08-3F12-415D-A3FC-67732C4152E5}" type="pres">
      <dgm:prSet presAssocID="{3D0990CA-F9A6-423C-865D-356C2FD4B909}" presName="ParentText" presStyleLbl="node1" presStyleIdx="0" presStyleCnt="3" custLinFactNeighborX="-41464" custLinFactNeighborY="1112">
        <dgm:presLayoutVars>
          <dgm:chMax val="1"/>
          <dgm:chPref val="1"/>
          <dgm:bulletEnabled val="1"/>
        </dgm:presLayoutVars>
      </dgm:prSet>
      <dgm:spPr/>
    </dgm:pt>
    <dgm:pt modelId="{9B390387-DE1A-44AF-98A9-68ED34C9BF84}" type="pres">
      <dgm:prSet presAssocID="{3D0990CA-F9A6-423C-865D-356C2FD4B909}" presName="ChildText" presStyleLbl="revTx" presStyleIdx="0" presStyleCnt="2" custLinFactNeighborX="-57010" custLinFactNeighborY="1376">
        <dgm:presLayoutVars>
          <dgm:chMax val="0"/>
          <dgm:chPref val="0"/>
          <dgm:bulletEnabled val="1"/>
        </dgm:presLayoutVars>
      </dgm:prSet>
      <dgm:spPr/>
    </dgm:pt>
    <dgm:pt modelId="{C0A63B35-12C1-4832-8409-BF36B356F7D7}" type="pres">
      <dgm:prSet presAssocID="{6523802B-890D-4D1F-9105-E26ED1827134}" presName="sibTrans" presStyleCnt="0"/>
      <dgm:spPr/>
    </dgm:pt>
    <dgm:pt modelId="{ACFAE5A0-65DE-42CC-A04D-203071F4F617}" type="pres">
      <dgm:prSet presAssocID="{318BF562-7469-453A-A785-033DFB2EB18F}" presName="composite" presStyleCnt="0"/>
      <dgm:spPr/>
    </dgm:pt>
    <dgm:pt modelId="{DEC33CDC-9FB9-4947-82BD-416097AD7B78}" type="pres">
      <dgm:prSet presAssocID="{318BF562-7469-453A-A785-033DFB2EB18F}" presName="bentUpArrow1" presStyleLbl="alignImgPlace1" presStyleIdx="1" presStyleCnt="2" custLinFactNeighborX="-61311" custLinFactNeighborY="1310"/>
      <dgm:spPr/>
    </dgm:pt>
    <dgm:pt modelId="{D5B6A0BB-92AF-4545-92C0-AC576CC2E943}" type="pres">
      <dgm:prSet presAssocID="{318BF562-7469-453A-A785-033DFB2EB18F}" presName="ParentText" presStyleLbl="node1" presStyleIdx="1" presStyleCnt="3" custLinFactNeighborX="-41464" custLinFactNeighborY="1112">
        <dgm:presLayoutVars>
          <dgm:chMax val="1"/>
          <dgm:chPref val="1"/>
          <dgm:bulletEnabled val="1"/>
        </dgm:presLayoutVars>
      </dgm:prSet>
      <dgm:spPr/>
    </dgm:pt>
    <dgm:pt modelId="{C57377C8-5687-4CA0-B405-82361FCFFA7C}" type="pres">
      <dgm:prSet presAssocID="{318BF562-7469-453A-A785-033DFB2EB18F}" presName="ChildText" presStyleLbl="revTx" presStyleIdx="1" presStyleCnt="2" custLinFactNeighborX="-57010" custLinFactNeighborY="1376">
        <dgm:presLayoutVars>
          <dgm:chMax val="0"/>
          <dgm:chPref val="0"/>
          <dgm:bulletEnabled val="1"/>
        </dgm:presLayoutVars>
      </dgm:prSet>
      <dgm:spPr/>
    </dgm:pt>
    <dgm:pt modelId="{EE90651A-D741-43F9-8C6F-C1CBF338E7FC}" type="pres">
      <dgm:prSet presAssocID="{CA7E8E63-7964-48F9-A9C9-8D0A65F1908C}" presName="sibTrans" presStyleCnt="0"/>
      <dgm:spPr/>
    </dgm:pt>
    <dgm:pt modelId="{CD79378E-0AB7-4E43-BA8F-61C9AA101432}" type="pres">
      <dgm:prSet presAssocID="{BE433A4D-70E7-47D4-933A-E2D6532D25D5}" presName="composite" presStyleCnt="0"/>
      <dgm:spPr/>
    </dgm:pt>
    <dgm:pt modelId="{726BC6CB-714F-4135-B20E-4819ACA816F0}" type="pres">
      <dgm:prSet presAssocID="{BE433A4D-70E7-47D4-933A-E2D6532D25D5}" presName="ParentText" presStyleLbl="node1" presStyleIdx="2" presStyleCnt="3" custLinFactNeighborX="-41464" custLinFactNeighborY="1112">
        <dgm:presLayoutVars>
          <dgm:chMax val="1"/>
          <dgm:chPref val="1"/>
          <dgm:bulletEnabled val="1"/>
        </dgm:presLayoutVars>
      </dgm:prSet>
      <dgm:spPr/>
    </dgm:pt>
  </dgm:ptLst>
  <dgm:cxnLst>
    <dgm:cxn modelId="{4ADF7C17-932D-4DD1-8F70-23CE0985B4B8}" type="presOf" srcId="{318BF562-7469-453A-A785-033DFB2EB18F}" destId="{D5B6A0BB-92AF-4545-92C0-AC576CC2E943}" srcOrd="0" destOrd="0" presId="urn:microsoft.com/office/officeart/2005/8/layout/StepDownProcess"/>
    <dgm:cxn modelId="{1CE10026-EFE4-4EE1-AC92-47C76DCE149C}" type="presOf" srcId="{3D0990CA-F9A6-423C-865D-356C2FD4B909}" destId="{5D382B08-3F12-415D-A3FC-67732C4152E5}" srcOrd="0" destOrd="0" presId="urn:microsoft.com/office/officeart/2005/8/layout/StepDownProcess"/>
    <dgm:cxn modelId="{34DA3033-07D0-4A24-9A57-CCD6FC6138FD}" type="presOf" srcId="{BE433A4D-70E7-47D4-933A-E2D6532D25D5}" destId="{726BC6CB-714F-4135-B20E-4819ACA816F0}" srcOrd="0" destOrd="0" presId="urn:microsoft.com/office/officeart/2005/8/layout/StepDownProcess"/>
    <dgm:cxn modelId="{56DA4D3F-784F-4B00-9ED6-E1466B918537}" srcId="{95F1906A-D996-4156-A308-3890E9B24506}" destId="{BE433A4D-70E7-47D4-933A-E2D6532D25D5}" srcOrd="2" destOrd="0" parTransId="{5809800E-7358-4768-AD9E-F4BE8C325EA8}" sibTransId="{19149511-6DD8-4B03-9889-6751849FCAB1}"/>
    <dgm:cxn modelId="{3A5EF167-CBBD-4036-883B-A25D9821B6FA}" srcId="{95F1906A-D996-4156-A308-3890E9B24506}" destId="{3D0990CA-F9A6-423C-865D-356C2FD4B909}" srcOrd="0" destOrd="0" parTransId="{FA43D0D6-7ED0-4F11-91FF-7B6FAB84A135}" sibTransId="{6523802B-890D-4D1F-9105-E26ED1827134}"/>
    <dgm:cxn modelId="{0E880050-0A0D-42E9-8612-AFA61F8DD8C8}" type="presOf" srcId="{95F1906A-D996-4156-A308-3890E9B24506}" destId="{682E64E4-0AA0-4769-B77A-2A4E1805C2A9}" srcOrd="0" destOrd="0" presId="urn:microsoft.com/office/officeart/2005/8/layout/StepDownProcess"/>
    <dgm:cxn modelId="{719C64BC-C2F1-4D51-8C86-B8936CACF895}" srcId="{95F1906A-D996-4156-A308-3890E9B24506}" destId="{318BF562-7469-453A-A785-033DFB2EB18F}" srcOrd="1" destOrd="0" parTransId="{3CFC2003-85AE-403E-B2F7-F2325E367698}" sibTransId="{CA7E8E63-7964-48F9-A9C9-8D0A65F1908C}"/>
    <dgm:cxn modelId="{27BCCE26-7094-4422-AF6E-08EF721952F2}" type="presParOf" srcId="{682E64E4-0AA0-4769-B77A-2A4E1805C2A9}" destId="{3630ADE0-ACFF-4851-98F2-AF61EBD4EA4E}" srcOrd="0" destOrd="0" presId="urn:microsoft.com/office/officeart/2005/8/layout/StepDownProcess"/>
    <dgm:cxn modelId="{758EAAF8-2186-443C-B3B5-441BE9972CB5}" type="presParOf" srcId="{3630ADE0-ACFF-4851-98F2-AF61EBD4EA4E}" destId="{04F7CA6D-963A-4931-8E9B-B16065F67C37}" srcOrd="0" destOrd="0" presId="urn:microsoft.com/office/officeart/2005/8/layout/StepDownProcess"/>
    <dgm:cxn modelId="{63B46E5A-4121-4D38-BFA1-AFC2D475F432}" type="presParOf" srcId="{3630ADE0-ACFF-4851-98F2-AF61EBD4EA4E}" destId="{5D382B08-3F12-415D-A3FC-67732C4152E5}" srcOrd="1" destOrd="0" presId="urn:microsoft.com/office/officeart/2005/8/layout/StepDownProcess"/>
    <dgm:cxn modelId="{8289E58B-FEB9-4F9D-8A60-14119EBE68BB}" type="presParOf" srcId="{3630ADE0-ACFF-4851-98F2-AF61EBD4EA4E}" destId="{9B390387-DE1A-44AF-98A9-68ED34C9BF84}" srcOrd="2" destOrd="0" presId="urn:microsoft.com/office/officeart/2005/8/layout/StepDownProcess"/>
    <dgm:cxn modelId="{F711FB98-9F6C-4CA6-9E26-82ED275766C2}" type="presParOf" srcId="{682E64E4-0AA0-4769-B77A-2A4E1805C2A9}" destId="{C0A63B35-12C1-4832-8409-BF36B356F7D7}" srcOrd="1" destOrd="0" presId="urn:microsoft.com/office/officeart/2005/8/layout/StepDownProcess"/>
    <dgm:cxn modelId="{21F86047-5EB2-4F41-93CC-85AC061B2DDE}" type="presParOf" srcId="{682E64E4-0AA0-4769-B77A-2A4E1805C2A9}" destId="{ACFAE5A0-65DE-42CC-A04D-203071F4F617}" srcOrd="2" destOrd="0" presId="urn:microsoft.com/office/officeart/2005/8/layout/StepDownProcess"/>
    <dgm:cxn modelId="{BB5D17FF-0FB4-4948-976C-114D8075FED0}" type="presParOf" srcId="{ACFAE5A0-65DE-42CC-A04D-203071F4F617}" destId="{DEC33CDC-9FB9-4947-82BD-416097AD7B78}" srcOrd="0" destOrd="0" presId="urn:microsoft.com/office/officeart/2005/8/layout/StepDownProcess"/>
    <dgm:cxn modelId="{3B163AB1-E979-42E2-8FC2-7470D3114619}" type="presParOf" srcId="{ACFAE5A0-65DE-42CC-A04D-203071F4F617}" destId="{D5B6A0BB-92AF-4545-92C0-AC576CC2E943}" srcOrd="1" destOrd="0" presId="urn:microsoft.com/office/officeart/2005/8/layout/StepDownProcess"/>
    <dgm:cxn modelId="{AB9B9EBC-AC37-4A2B-9F2E-B6A10E78FAED}" type="presParOf" srcId="{ACFAE5A0-65DE-42CC-A04D-203071F4F617}" destId="{C57377C8-5687-4CA0-B405-82361FCFFA7C}" srcOrd="2" destOrd="0" presId="urn:microsoft.com/office/officeart/2005/8/layout/StepDownProcess"/>
    <dgm:cxn modelId="{586C0622-D6D8-4D73-B889-AD8E218030AD}" type="presParOf" srcId="{682E64E4-0AA0-4769-B77A-2A4E1805C2A9}" destId="{EE90651A-D741-43F9-8C6F-C1CBF338E7FC}" srcOrd="3" destOrd="0" presId="urn:microsoft.com/office/officeart/2005/8/layout/StepDownProcess"/>
    <dgm:cxn modelId="{559A70AB-8330-4A9A-94B0-A3D89730EA2E}" type="presParOf" srcId="{682E64E4-0AA0-4769-B77A-2A4E1805C2A9}" destId="{CD79378E-0AB7-4E43-BA8F-61C9AA101432}" srcOrd="4" destOrd="0" presId="urn:microsoft.com/office/officeart/2005/8/layout/StepDownProcess"/>
    <dgm:cxn modelId="{987A23EF-9E72-4788-9B38-CDBC87413B80}" type="presParOf" srcId="{CD79378E-0AB7-4E43-BA8F-61C9AA101432}" destId="{726BC6CB-714F-4135-B20E-4819ACA816F0}"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7CA6D-963A-4931-8E9B-B16065F67C37}">
      <dsp:nvSpPr>
        <dsp:cNvPr id="0" name=""/>
        <dsp:cNvSpPr/>
      </dsp:nvSpPr>
      <dsp:spPr>
        <a:xfrm rot="5400000">
          <a:off x="3134107" y="1383121"/>
          <a:ext cx="1209241" cy="137667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82B08-3F12-415D-A3FC-67732C4152E5}">
      <dsp:nvSpPr>
        <dsp:cNvPr id="0" name=""/>
        <dsp:cNvSpPr/>
      </dsp:nvSpPr>
      <dsp:spPr>
        <a:xfrm>
          <a:off x="2813724" y="42656"/>
          <a:ext cx="2035651" cy="1424890"/>
        </a:xfrm>
        <a:prstGeom prst="roundRect">
          <a:avLst>
            <a:gd name="adj" fmla="val 166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Locals</a:t>
          </a:r>
        </a:p>
        <a:p>
          <a:pPr marL="0" lvl="0" indent="0" algn="ctr" defTabSz="1111250">
            <a:lnSpc>
              <a:spcPct val="90000"/>
            </a:lnSpc>
            <a:spcBef>
              <a:spcPct val="0"/>
            </a:spcBef>
            <a:spcAft>
              <a:spcPct val="35000"/>
            </a:spcAft>
            <a:buNone/>
          </a:pPr>
          <a:r>
            <a:rPr lang="en-US" sz="2500" kern="1200" dirty="0"/>
            <a:t>Submit</a:t>
          </a:r>
        </a:p>
      </dsp:txBody>
      <dsp:txXfrm>
        <a:off x="2883294" y="112226"/>
        <a:ext cx="1896511" cy="1285750"/>
      </dsp:txXfrm>
    </dsp:sp>
    <dsp:sp modelId="{9B390387-DE1A-44AF-98A9-68ED34C9BF84}">
      <dsp:nvSpPr>
        <dsp:cNvPr id="0" name=""/>
        <dsp:cNvSpPr/>
      </dsp:nvSpPr>
      <dsp:spPr>
        <a:xfrm>
          <a:off x="4849383" y="178554"/>
          <a:ext cx="1480538" cy="1151658"/>
        </a:xfrm>
        <a:prstGeom prst="rect">
          <a:avLst/>
        </a:prstGeom>
        <a:noFill/>
        <a:ln>
          <a:noFill/>
        </a:ln>
        <a:effectLst/>
      </dsp:spPr>
      <dsp:style>
        <a:lnRef idx="0">
          <a:scrgbClr r="0" g="0" b="0"/>
        </a:lnRef>
        <a:fillRef idx="0">
          <a:scrgbClr r="0" g="0" b="0"/>
        </a:fillRef>
        <a:effectRef idx="0">
          <a:scrgbClr r="0" g="0" b="0"/>
        </a:effectRef>
        <a:fontRef idx="minor"/>
      </dsp:style>
    </dsp:sp>
    <dsp:sp modelId="{DEC33CDC-9FB9-4947-82BD-416097AD7B78}">
      <dsp:nvSpPr>
        <dsp:cNvPr id="0" name=""/>
        <dsp:cNvSpPr/>
      </dsp:nvSpPr>
      <dsp:spPr>
        <a:xfrm rot="5400000">
          <a:off x="4821878" y="2983743"/>
          <a:ext cx="1209241" cy="1376679"/>
        </a:xfrm>
        <a:prstGeom prst="bentUpArrow">
          <a:avLst>
            <a:gd name="adj1" fmla="val 32840"/>
            <a:gd name="adj2" fmla="val 25000"/>
            <a:gd name="adj3" fmla="val 35780"/>
          </a:avLst>
        </a:prstGeom>
        <a:solidFill>
          <a:schemeClr val="accent1">
            <a:tint val="50000"/>
            <a:hueOff val="-12975"/>
            <a:satOff val="622"/>
            <a:lumOff val="-2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6A0BB-92AF-4545-92C0-AC576CC2E943}">
      <dsp:nvSpPr>
        <dsp:cNvPr id="0" name=""/>
        <dsp:cNvSpPr/>
      </dsp:nvSpPr>
      <dsp:spPr>
        <a:xfrm>
          <a:off x="4501496" y="1643278"/>
          <a:ext cx="2035651" cy="1424890"/>
        </a:xfrm>
        <a:prstGeom prst="roundRect">
          <a:avLst>
            <a:gd name="adj" fmla="val 1667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State Validates</a:t>
          </a:r>
        </a:p>
      </dsp:txBody>
      <dsp:txXfrm>
        <a:off x="4571066" y="1712848"/>
        <a:ext cx="1896511" cy="1285750"/>
      </dsp:txXfrm>
    </dsp:sp>
    <dsp:sp modelId="{C57377C8-5687-4CA0-B405-82361FCFFA7C}">
      <dsp:nvSpPr>
        <dsp:cNvPr id="0" name=""/>
        <dsp:cNvSpPr/>
      </dsp:nvSpPr>
      <dsp:spPr>
        <a:xfrm>
          <a:off x="6537155" y="1779176"/>
          <a:ext cx="1480538" cy="1151658"/>
        </a:xfrm>
        <a:prstGeom prst="rect">
          <a:avLst/>
        </a:prstGeom>
        <a:noFill/>
        <a:ln>
          <a:noFill/>
        </a:ln>
        <a:effectLst/>
      </dsp:spPr>
      <dsp:style>
        <a:lnRef idx="0">
          <a:scrgbClr r="0" g="0" b="0"/>
        </a:lnRef>
        <a:fillRef idx="0">
          <a:scrgbClr r="0" g="0" b="0"/>
        </a:fillRef>
        <a:effectRef idx="0">
          <a:scrgbClr r="0" g="0" b="0"/>
        </a:effectRef>
        <a:fontRef idx="minor"/>
      </dsp:style>
    </dsp:sp>
    <dsp:sp modelId="{726BC6CB-714F-4135-B20E-4819ACA816F0}">
      <dsp:nvSpPr>
        <dsp:cNvPr id="0" name=""/>
        <dsp:cNvSpPr/>
      </dsp:nvSpPr>
      <dsp:spPr>
        <a:xfrm>
          <a:off x="6189267" y="3243899"/>
          <a:ext cx="2035651" cy="1424890"/>
        </a:xfrm>
        <a:prstGeom prst="roundRect">
          <a:avLst>
            <a:gd name="adj" fmla="val 1667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State Requests Joint PDA?</a:t>
          </a:r>
        </a:p>
      </dsp:txBody>
      <dsp:txXfrm>
        <a:off x="6258837" y="3313469"/>
        <a:ext cx="1896511" cy="128575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1727"/>
          </a:xfrm>
          <a:prstGeom prst="rect">
            <a:avLst/>
          </a:prstGeom>
        </p:spPr>
        <p:txBody>
          <a:bodyPr vert="horz" lIns="96642" tIns="48322" rIns="96642" bIns="48322" rtlCol="0"/>
          <a:lstStyle>
            <a:lvl1pPr algn="l">
              <a:defRPr sz="1200"/>
            </a:lvl1pPr>
          </a:lstStyle>
          <a:p>
            <a:endParaRPr lang="en-US" dirty="0"/>
          </a:p>
        </p:txBody>
      </p:sp>
      <p:sp>
        <p:nvSpPr>
          <p:cNvPr id="3" name="Date Placeholder 2"/>
          <p:cNvSpPr>
            <a:spLocks noGrp="1"/>
          </p:cNvSpPr>
          <p:nvPr>
            <p:ph type="dt" idx="1"/>
          </p:nvPr>
        </p:nvSpPr>
        <p:spPr>
          <a:xfrm>
            <a:off x="4143590" y="0"/>
            <a:ext cx="3169920" cy="481727"/>
          </a:xfrm>
          <a:prstGeom prst="rect">
            <a:avLst/>
          </a:prstGeom>
        </p:spPr>
        <p:txBody>
          <a:bodyPr vert="horz" lIns="96642" tIns="48322" rIns="96642" bIns="48322" rtlCol="0"/>
          <a:lstStyle>
            <a:lvl1pPr algn="r">
              <a:defRPr sz="1200"/>
            </a:lvl1pPr>
          </a:lstStyle>
          <a:p>
            <a:fld id="{6E6FE165-B977-4574-8CFD-A94C71316F77}" type="datetimeFigureOut">
              <a:rPr lang="en-US" smtClean="0"/>
              <a:t>8/30/2023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2" tIns="48322" rIns="96642" bIns="48322"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42" tIns="48322" rIns="96642" bIns="483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6"/>
            <a:ext cx="3169920" cy="481726"/>
          </a:xfrm>
          <a:prstGeom prst="rect">
            <a:avLst/>
          </a:prstGeom>
        </p:spPr>
        <p:txBody>
          <a:bodyPr vert="horz" lIns="96642" tIns="48322" rIns="96642" bIns="483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6"/>
            <a:ext cx="3169920" cy="481726"/>
          </a:xfrm>
          <a:prstGeom prst="rect">
            <a:avLst/>
          </a:prstGeom>
        </p:spPr>
        <p:txBody>
          <a:bodyPr vert="horz" lIns="96642" tIns="48322" rIns="96642" bIns="48322" rtlCol="0" anchor="b"/>
          <a:lstStyle>
            <a:lvl1pPr algn="r">
              <a:defRPr sz="1200"/>
            </a:lvl1pPr>
          </a:lstStyle>
          <a:p>
            <a:fld id="{75122066-062B-4DCB-9441-5D28DADC12A2}" type="slidenum">
              <a:rPr lang="en-US" smtClean="0"/>
              <a:t>‹#›</a:t>
            </a:fld>
            <a:endParaRPr lang="en-US" dirty="0"/>
          </a:p>
        </p:txBody>
      </p:sp>
    </p:spTree>
    <p:extLst>
      <p:ext uri="{BB962C8B-B14F-4D97-AF65-F5344CB8AC3E}">
        <p14:creationId xmlns:p14="http://schemas.microsoft.com/office/powerpoint/2010/main" val="351556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 Public Assistance Grant Program – Cost Share 75/25</a:t>
            </a:r>
          </a:p>
        </p:txBody>
      </p:sp>
      <p:sp>
        <p:nvSpPr>
          <p:cNvPr id="4" name="Slide Number Placeholder 3"/>
          <p:cNvSpPr>
            <a:spLocks noGrp="1"/>
          </p:cNvSpPr>
          <p:nvPr>
            <p:ph type="sldNum" sz="quarter" idx="10"/>
          </p:nvPr>
        </p:nvSpPr>
        <p:spPr/>
        <p:txBody>
          <a:bodyPr/>
          <a:lstStyle/>
          <a:p>
            <a:fld id="{75122066-062B-4DCB-9441-5D28DADC12A2}" type="slidenum">
              <a:rPr lang="en-US" smtClean="0"/>
              <a:t>1</a:t>
            </a:fld>
            <a:endParaRPr lang="en-US" dirty="0"/>
          </a:p>
        </p:txBody>
      </p:sp>
    </p:spTree>
    <p:extLst>
      <p:ext uri="{BB962C8B-B14F-4D97-AF65-F5344CB8AC3E}">
        <p14:creationId xmlns:p14="http://schemas.microsoft.com/office/powerpoint/2010/main" val="346800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i="1" u="none" strike="noStrike" kern="1200" baseline="0" dirty="0">
                <a:solidFill>
                  <a:schemeClr val="tx1"/>
                </a:solidFill>
                <a:latin typeface="+mn-lt"/>
                <a:ea typeface="+mn-ea"/>
                <a:cs typeface="+mn-cs"/>
              </a:rPr>
              <a:t>*Measures to protect life, public health, and safety are generally the responsibility of state, local, tribal, and territorial (SLTT) governments; to be eligible for PA reimbursement, work must be the legal responsibility of an eligible applicant.</a:t>
            </a:r>
          </a:p>
          <a:p>
            <a:pPr defTabSz="931774">
              <a:defRPr/>
            </a:pPr>
            <a:endParaRPr lang="en-US" dirty="0"/>
          </a:p>
          <a:p>
            <a:pPr defTabSz="931774">
              <a:defRPr/>
            </a:pPr>
            <a:r>
              <a:rPr lang="en-US" dirty="0"/>
              <a:t>Applicants will have to provide proof to FEMA</a:t>
            </a:r>
          </a:p>
          <a:p>
            <a:pPr defTabSz="931774">
              <a:defRPr/>
            </a:pPr>
            <a:endParaRPr lang="en-US" dirty="0"/>
          </a:p>
          <a:p>
            <a:pPr defTabSz="931774">
              <a:defRPr/>
            </a:pPr>
            <a:r>
              <a:rPr lang="en-US" dirty="0"/>
              <a:t>Procurement and Contracting – </a:t>
            </a:r>
            <a:r>
              <a:rPr lang="en-US" b="1" dirty="0"/>
              <a:t>MUST </a:t>
            </a:r>
            <a:r>
              <a:rPr lang="en-US" b="0" dirty="0"/>
              <a:t>follow either your agency’s procurement rules OR the Federal rules in the CFR, whichever is more restrictive!!!</a:t>
            </a:r>
          </a:p>
          <a:p>
            <a:pPr defTabSz="931774">
              <a:defRPr/>
            </a:pPr>
            <a:endParaRPr lang="en-US" b="0"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3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FEMA breaks work up by category to facilitate the process of PA funding.</a:t>
            </a:r>
          </a:p>
          <a:p>
            <a:pPr marL="174708" indent="-174708">
              <a:buFont typeface="Arial" panose="020B0604020202020204" pitchFamily="34" charset="0"/>
              <a:buChar char="•"/>
            </a:pPr>
            <a:r>
              <a:rPr lang="en-US" dirty="0"/>
              <a:t>It is separated into two categories: Emergency Work, which addresses an immediate threat, and Permanent Work, which is for restoration 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49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01" indent="-171601">
              <a:buFont typeface="Arial" panose="020B0604020202020204" pitchFamily="34" charset="0"/>
              <a:buChar char="•"/>
            </a:pPr>
            <a:r>
              <a:rPr lang="en-US" dirty="0"/>
              <a:t>EGLE (formerly DEQ) requirements (i.e., Permits) must be followed</a:t>
            </a:r>
          </a:p>
          <a:p>
            <a:pPr marL="171601" indent="-171601" defTabSz="915201">
              <a:buFont typeface="Arial" panose="020B0604020202020204" pitchFamily="34" charset="0"/>
              <a:buChar char="•"/>
              <a:defRPr/>
            </a:pPr>
            <a:r>
              <a:rPr lang="en-US" dirty="0">
                <a:latin typeface="Arial"/>
                <a:cs typeface="Arial"/>
              </a:rPr>
              <a:t>Alternate procedure - straight time labor costs may be reimbursed</a:t>
            </a:r>
            <a:endParaRPr lang="en-US" dirty="0"/>
          </a:p>
          <a:p>
            <a:pPr marL="171601" indent="-171601">
              <a:buFont typeface="Arial" panose="020B0604020202020204" pitchFamily="34" charset="0"/>
              <a:buChar char="•"/>
            </a:pPr>
            <a:r>
              <a:rPr lang="en-US" dirty="0"/>
              <a:t>Legal responsibility issue (private property)</a:t>
            </a:r>
          </a:p>
          <a:p>
            <a:pPr marL="0" indent="0">
              <a:buFont typeface="Arial" panose="020B0604020202020204" pitchFamily="34" charset="0"/>
              <a:buNone/>
            </a:pPr>
            <a:endParaRPr lang="en-US" dirty="0"/>
          </a:p>
          <a:p>
            <a:r>
              <a:rPr lang="en-US" dirty="0"/>
              <a:t>FEMA has several tools on line to assist you with debris management:</a:t>
            </a:r>
          </a:p>
          <a:p>
            <a:pPr marL="174708" indent="-174708">
              <a:buFont typeface="Arial" panose="020B0604020202020204" pitchFamily="34" charset="0"/>
              <a:buChar char="•"/>
            </a:pPr>
            <a:r>
              <a:rPr lang="en-US" dirty="0"/>
              <a:t>FEMA Debris Removal Fact Sheet – Tips</a:t>
            </a:r>
          </a:p>
          <a:p>
            <a:pPr marL="174708" indent="-174708">
              <a:buFont typeface="Arial" panose="020B0604020202020204" pitchFamily="34" charset="0"/>
              <a:buChar char="•"/>
            </a:pPr>
            <a:r>
              <a:rPr lang="en-US" dirty="0"/>
              <a:t>FEMA Private Property Debris Removal Fact Sheet</a:t>
            </a:r>
          </a:p>
          <a:p>
            <a:pPr marL="174708" indent="-174708">
              <a:buFont typeface="Arial" panose="020B0604020202020204" pitchFamily="34" charset="0"/>
              <a:buChar char="•"/>
            </a:pPr>
            <a:r>
              <a:rPr lang="en-US" dirty="0"/>
              <a:t>FEMA Debris Management Handbook, which also includes, a DEBRIS MANAGEMENT PLAN TEMPLATE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46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1" dirty="0">
                <a:solidFill>
                  <a:schemeClr val="bg1"/>
                </a:solidFill>
              </a:rPr>
              <a:t>**See FEMA Public Assistance: Debris Removal Tips Fact Sheet</a:t>
            </a:r>
            <a:endParaRPr lang="en-US" sz="1200" b="1" dirty="0">
              <a:solidFill>
                <a:schemeClr val="bg1"/>
              </a:solidFill>
            </a:endParaRPr>
          </a:p>
          <a:p>
            <a:pPr marL="171450" lvl="0" indent="-171450">
              <a:buFont typeface="Arial" panose="020B0604020202020204" pitchFamily="34" charset="0"/>
              <a:buChar char="•"/>
            </a:pPr>
            <a:r>
              <a:rPr lang="en-US" sz="1200" dirty="0">
                <a:solidFill>
                  <a:schemeClr val="bg1"/>
                </a:solidFill>
              </a:rPr>
              <a:t>FEMA reimburses costs to remove incident-related debris from public property and public rights-of-way (ROW).</a:t>
            </a:r>
          </a:p>
          <a:p>
            <a:pPr marL="171450" lvl="0" indent="-171450">
              <a:buFont typeface="Arial" panose="020B0604020202020204" pitchFamily="34" charset="0"/>
              <a:buChar char="•"/>
            </a:pPr>
            <a:r>
              <a:rPr lang="en-US" sz="1200" dirty="0">
                <a:solidFill>
                  <a:schemeClr val="bg1"/>
                </a:solidFill>
              </a:rPr>
              <a:t>If residents are authorized (by press release, informational flier) to place incident-related debris on the ROW, costs to remove the debris may be reimbursable.</a:t>
            </a:r>
          </a:p>
          <a:p>
            <a:pPr marL="171450" lvl="0" indent="-171450">
              <a:buFont typeface="Arial" panose="020B0604020202020204" pitchFamily="34" charset="0"/>
              <a:buChar char="•"/>
            </a:pPr>
            <a:r>
              <a:rPr lang="en-US" sz="1200" dirty="0">
                <a:solidFill>
                  <a:schemeClr val="bg1"/>
                </a:solidFill>
              </a:rPr>
              <a:t>Include list of items required to track </a:t>
            </a:r>
            <a:r>
              <a:rPr lang="en-US" sz="1200" i="1" dirty="0">
                <a:solidFill>
                  <a:schemeClr val="bg1"/>
                </a:solidFill>
              </a:rPr>
              <a:t>(see FEMA PA Fact Sheet)</a:t>
            </a:r>
            <a:r>
              <a:rPr lang="en-US" sz="1200" dirty="0">
                <a:solidFill>
                  <a:schemeClr val="bg1"/>
                </a:solidFill>
              </a:rPr>
              <a:t>.</a:t>
            </a:r>
          </a:p>
          <a:p>
            <a:pPr marL="0" indent="0">
              <a:buNone/>
            </a:pPr>
            <a:r>
              <a:rPr lang="en-US" sz="1200" dirty="0">
                <a:solidFill>
                  <a:schemeClr val="bg1"/>
                </a:solidFill>
              </a:rPr>
              <a:t> </a:t>
            </a:r>
          </a:p>
          <a:p>
            <a:pPr marL="0" indent="0">
              <a:buNone/>
            </a:pPr>
            <a:r>
              <a:rPr lang="en-US" sz="1800" b="1" i="1" dirty="0">
                <a:solidFill>
                  <a:schemeClr val="bg1"/>
                </a:solidFill>
              </a:rPr>
              <a:t>**See FEMA Public Assistance: Private Property Debris Removal Fact Sheet </a:t>
            </a:r>
            <a:endParaRPr lang="en-US" sz="1800" b="1" dirty="0">
              <a:solidFill>
                <a:schemeClr val="bg1"/>
              </a:solidFill>
            </a:endParaRPr>
          </a:p>
          <a:p>
            <a:r>
              <a:rPr lang="en-US" sz="1800" b="1" dirty="0">
                <a:solidFill>
                  <a:schemeClr val="bg1"/>
                </a:solidFill>
              </a:rPr>
              <a:t>Private property debris removal considerations </a:t>
            </a:r>
            <a:r>
              <a:rPr lang="en-US" sz="1800" dirty="0">
                <a:solidFill>
                  <a:schemeClr val="bg1"/>
                </a:solidFill>
              </a:rPr>
              <a:t>(may not be eligible for PA; prove it is a public health hazard)</a:t>
            </a:r>
          </a:p>
          <a:p>
            <a:pPr marL="285750" indent="-285750">
              <a:buFont typeface="Arial" panose="020B0604020202020204" pitchFamily="34" charset="0"/>
              <a:buChar char="•"/>
            </a:pPr>
            <a:r>
              <a:rPr lang="en-US" sz="1800" dirty="0">
                <a:solidFill>
                  <a:schemeClr val="bg1"/>
                </a:solidFill>
              </a:rPr>
              <a:t>Generally, the responsibility of individual property owners.</a:t>
            </a:r>
          </a:p>
          <a:p>
            <a:pPr marL="285750" indent="-285750">
              <a:buFont typeface="Arial" panose="020B0604020202020204" pitchFamily="34" charset="0"/>
              <a:buChar char="•"/>
            </a:pPr>
            <a:r>
              <a:rPr lang="en-US" sz="1800" dirty="0">
                <a:solidFill>
                  <a:schemeClr val="bg1"/>
                </a:solidFill>
              </a:rPr>
              <a:t>Requires written request and FEMA approval.</a:t>
            </a:r>
          </a:p>
          <a:p>
            <a:pPr marL="285750" indent="-285750">
              <a:buFont typeface="Arial" panose="020B0604020202020204" pitchFamily="34" charset="0"/>
              <a:buChar char="•"/>
            </a:pPr>
            <a:r>
              <a:rPr lang="en-US" sz="1800" dirty="0">
                <a:solidFill>
                  <a:schemeClr val="bg1"/>
                </a:solidFill>
              </a:rPr>
              <a:t>Must demonstrate:</a:t>
            </a:r>
          </a:p>
          <a:p>
            <a:pPr marL="742950" lvl="1" indent="-285750">
              <a:buFont typeface="Arial" panose="020B0604020202020204" pitchFamily="34" charset="0"/>
              <a:buChar char="•"/>
            </a:pPr>
            <a:r>
              <a:rPr lang="en-US" sz="1800" dirty="0">
                <a:solidFill>
                  <a:schemeClr val="bg1"/>
                </a:solidFill>
                <a:latin typeface="Verdana" panose="020B0604030504040204" pitchFamily="34" charset="0"/>
                <a:ea typeface="Verdana" panose="020B0604030504040204" pitchFamily="34" charset="0"/>
              </a:rPr>
              <a:t>Applicant’s legal authority to maintain the ROW AND</a:t>
            </a:r>
          </a:p>
          <a:p>
            <a:pPr marL="742950" lvl="1" indent="-285750">
              <a:buFont typeface="Arial" panose="020B0604020202020204" pitchFamily="34" charset="0"/>
              <a:buChar char="•"/>
            </a:pPr>
            <a:r>
              <a:rPr lang="en-US" sz="1800" dirty="0">
                <a:solidFill>
                  <a:schemeClr val="bg1"/>
                </a:solidFill>
                <a:latin typeface="Verdana" panose="020B0604030504040204" pitchFamily="34" charset="0"/>
                <a:ea typeface="Verdana" panose="020B0604030504040204" pitchFamily="34" charset="0"/>
              </a:rPr>
              <a:t>provide an authorized determination that disaster- generated debris on private property is an immediate threat to life, public health, or safety, or economic recovery of the community at large.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56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70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81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Examples: sandbagging, pumping, barricades for road closures or public safety, fire and law enforcement services, search and rescue, EOC-related costs</a:t>
            </a:r>
          </a:p>
          <a:p>
            <a:pPr defTabSz="931774">
              <a:defRPr/>
            </a:pPr>
            <a:endParaRPr lang="en-US" dirty="0"/>
          </a:p>
          <a:p>
            <a:pPr defTabSz="931774">
              <a:defRPr/>
            </a:pPr>
            <a:r>
              <a:rPr lang="en-US" dirty="0"/>
              <a:t>Only category separating out straight time and overtime (budgeted and non-budgeted); permanent work of roads, buildings, other facilities,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93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required to restore a facility to its pre-disaster design (size and capacity) and function in accordance with applicable codes and standards.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70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latin typeface="+mn-lt"/>
              </a:rPr>
              <a:t>For Emergency Work (Categories A-B), only overtime labor is eligible for budgeted employees.  For unbudgeted employees performing Emergency Work, both straight time and overtime labor are eligible.</a:t>
            </a:r>
          </a:p>
          <a:p>
            <a:endParaRPr lang="en-US" sz="1200" b="0" u="none" dirty="0">
              <a:latin typeface="+mn-lt"/>
            </a:endParaRPr>
          </a:p>
          <a:p>
            <a:r>
              <a:rPr lang="en-US" sz="1200" b="0" u="none" dirty="0">
                <a:latin typeface="+mn-lt"/>
              </a:rPr>
              <a:t>For permanent work (Categories C-G), both straight-time and overtime labor are eligible for budgeted and unbudgeted employees.</a:t>
            </a:r>
          </a:p>
        </p:txBody>
      </p:sp>
      <p:sp>
        <p:nvSpPr>
          <p:cNvPr id="4" name="Slide Number Placeholder 3"/>
          <p:cNvSpPr>
            <a:spLocks noGrp="1"/>
          </p:cNvSpPr>
          <p:nvPr>
            <p:ph type="sldNum" sz="quarter" idx="10"/>
          </p:nvPr>
        </p:nvSpPr>
        <p:spPr/>
        <p:txBody>
          <a:bodyPr/>
          <a:lstStyle/>
          <a:p>
            <a:fld id="{75122066-062B-4DCB-9441-5D28DADC12A2}" type="slidenum">
              <a:rPr lang="en-US" smtClean="0"/>
              <a:t>18</a:t>
            </a:fld>
            <a:endParaRPr lang="en-US" dirty="0"/>
          </a:p>
        </p:txBody>
      </p:sp>
    </p:spTree>
    <p:extLst>
      <p:ext uri="{BB962C8B-B14F-4D97-AF65-F5344CB8AC3E}">
        <p14:creationId xmlns:p14="http://schemas.microsoft.com/office/powerpoint/2010/main" val="144606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7"/>
              </a:spcAft>
            </a:pPr>
            <a:r>
              <a:rPr lang="en-US" sz="1200" b="1" dirty="0">
                <a:latin typeface="+mn-lt"/>
                <a:cs typeface="Times"/>
              </a:rPr>
              <a:t>To be eligible, Costs must be:</a:t>
            </a:r>
            <a:endParaRPr lang="en-US" sz="1200" dirty="0">
              <a:latin typeface="+mn-lt"/>
              <a:cs typeface="Times"/>
            </a:endParaRPr>
          </a:p>
          <a:p>
            <a:pPr marL="179143" indent="-179143">
              <a:spcAft>
                <a:spcPts val="207"/>
              </a:spcAft>
              <a:buFont typeface="Arial,Sans-Serif"/>
              <a:buChar char="•"/>
            </a:pPr>
            <a:r>
              <a:rPr lang="en-US" sz="1200" dirty="0">
                <a:latin typeface="+mn-lt"/>
                <a:cs typeface="Times"/>
              </a:rPr>
              <a:t>Directly tied to the performance of eligible work;</a:t>
            </a:r>
          </a:p>
          <a:p>
            <a:pPr marL="179143" indent="-179143">
              <a:spcAft>
                <a:spcPts val="207"/>
              </a:spcAft>
              <a:buFont typeface="Arial,Sans-Serif"/>
              <a:buChar char="•"/>
            </a:pPr>
            <a:r>
              <a:rPr lang="en-US" sz="1200" dirty="0">
                <a:latin typeface="+mn-lt"/>
              </a:rPr>
              <a:t>Adequately documented;</a:t>
            </a:r>
          </a:p>
          <a:p>
            <a:pPr marL="179143" indent="-179143">
              <a:spcAft>
                <a:spcPts val="207"/>
              </a:spcAft>
              <a:buFont typeface="Arial,Sans-Serif"/>
              <a:buChar char="•"/>
            </a:pPr>
            <a:r>
              <a:rPr lang="en-US" sz="1200" dirty="0">
                <a:latin typeface="+mn-lt"/>
                <a:cs typeface="Times"/>
              </a:rPr>
              <a:t>Reduced by credits, such as insurance proceeds or salvage value; </a:t>
            </a:r>
          </a:p>
          <a:p>
            <a:pPr marL="179143" indent="-179143">
              <a:spcAft>
                <a:spcPts val="207"/>
              </a:spcAft>
              <a:buFont typeface="Arial,Sans-Serif"/>
              <a:buChar char="•"/>
            </a:pPr>
            <a:r>
              <a:rPr lang="en-US" sz="1200" dirty="0">
                <a:latin typeface="+mn-lt"/>
                <a:cs typeface="Times"/>
              </a:rPr>
              <a:t>Authorized and not prohibited under Federal, State, Tribal, or local government laws or regulations;  </a:t>
            </a:r>
          </a:p>
          <a:p>
            <a:pPr marL="179143" indent="-179143">
              <a:spcAft>
                <a:spcPts val="207"/>
              </a:spcAft>
              <a:buFont typeface="Arial,Sans-Serif"/>
              <a:buChar char="•"/>
            </a:pPr>
            <a:r>
              <a:rPr lang="en-US" sz="1200" dirty="0">
                <a:latin typeface="+mn-lt"/>
                <a:cs typeface="Times"/>
              </a:rPr>
              <a:t>Consistent with the Applicant’s internal policies, regulations, and procedures that apply uniformly to both Federal awards and other activities of the Applicant; and</a:t>
            </a:r>
          </a:p>
          <a:p>
            <a:pPr marL="179143" indent="-179143">
              <a:spcAft>
                <a:spcPts val="207"/>
              </a:spcAft>
              <a:buFont typeface="Arial,Sans-Serif"/>
              <a:buChar char="•"/>
            </a:pPr>
            <a:r>
              <a:rPr lang="en-US" sz="1200" dirty="0">
                <a:latin typeface="+mn-lt"/>
              </a:rPr>
              <a:t>Necessary and reasonable to accomplish the work properly and efficiently.</a:t>
            </a:r>
          </a:p>
          <a:p>
            <a:pPr marL="179143" indent="-179143">
              <a:spcAft>
                <a:spcPts val="207"/>
              </a:spcAft>
              <a:buFont typeface="Arial,Sans-Serif"/>
              <a:buChar char="•"/>
            </a:pPr>
            <a:endParaRPr lang="en-US" sz="1200" dirty="0">
              <a:latin typeface="+mn-lt"/>
              <a:cs typeface="Times"/>
            </a:endParaRPr>
          </a:p>
          <a:p>
            <a:pPr marL="179143" indent="-179143">
              <a:spcAft>
                <a:spcPts val="207"/>
              </a:spcAft>
              <a:buFont typeface="Arial,Sans-Serif"/>
              <a:buChar char="•"/>
            </a:pPr>
            <a:endParaRPr lang="en-US" sz="1200" dirty="0">
              <a:latin typeface="+mn-lt"/>
              <a:cs typeface="Times"/>
            </a:endParaRPr>
          </a:p>
          <a:p>
            <a:endParaRPr lang="en-US" altLang="en-US" sz="1200" dirty="0">
              <a:latin typeface="+mn-lt"/>
              <a:cs typeface="Times"/>
            </a:endParaRPr>
          </a:p>
          <a:p>
            <a:endParaRPr lang="en-US" sz="1200" dirty="0">
              <a:solidFill>
                <a:prstClr val="black"/>
              </a:solidFill>
              <a:latin typeface="+mn-lt"/>
              <a:cs typeface="Arial"/>
            </a:endParaRPr>
          </a:p>
        </p:txBody>
      </p:sp>
      <p:sp>
        <p:nvSpPr>
          <p:cNvPr id="4" name="Slide Number Placeholder 3"/>
          <p:cNvSpPr>
            <a:spLocks noGrp="1"/>
          </p:cNvSpPr>
          <p:nvPr>
            <p:ph type="sldNum" sz="quarter" idx="10"/>
          </p:nvPr>
        </p:nvSpPr>
        <p:spPr/>
        <p:txBody>
          <a:bodyPr/>
          <a:lstStyle/>
          <a:p>
            <a:fld id="{75122066-062B-4DCB-9441-5D28DADC12A2}" type="slidenum">
              <a:rPr lang="en-US" smtClean="0"/>
              <a:t>19</a:t>
            </a:fld>
            <a:endParaRPr lang="en-US" dirty="0"/>
          </a:p>
        </p:txBody>
      </p:sp>
    </p:spTree>
    <p:extLst>
      <p:ext uri="{BB962C8B-B14F-4D97-AF65-F5344CB8AC3E}">
        <p14:creationId xmlns:p14="http://schemas.microsoft.com/office/powerpoint/2010/main" val="20555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56" indent="-175856">
              <a:buFont typeface="Arial" panose="020B0604020202020204" pitchFamily="34" charset="0"/>
              <a:buChar char="•"/>
            </a:pPr>
            <a:r>
              <a:rPr lang="en-US" dirty="0"/>
              <a:t>FEMA makes the final decision on eligibility and funding</a:t>
            </a:r>
          </a:p>
        </p:txBody>
      </p:sp>
      <p:sp>
        <p:nvSpPr>
          <p:cNvPr id="4" name="Slide Number Placeholder 3"/>
          <p:cNvSpPr>
            <a:spLocks noGrp="1"/>
          </p:cNvSpPr>
          <p:nvPr>
            <p:ph type="sldNum" sz="quarter" idx="10"/>
          </p:nvPr>
        </p:nvSpPr>
        <p:spPr/>
        <p:txBody>
          <a:bodyPr/>
          <a:lstStyle/>
          <a:p>
            <a:fld id="{75122066-062B-4DCB-9441-5D28DADC12A2}" type="slidenum">
              <a:rPr lang="en-US" smtClean="0"/>
              <a:t>2</a:t>
            </a:fld>
            <a:endParaRPr lang="en-US" dirty="0"/>
          </a:p>
        </p:txBody>
      </p:sp>
    </p:spTree>
    <p:extLst>
      <p:ext uri="{BB962C8B-B14F-4D97-AF65-F5344CB8AC3E}">
        <p14:creationId xmlns:p14="http://schemas.microsoft.com/office/powerpoint/2010/main" val="684156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5">
              <a:defRPr/>
            </a:pPr>
            <a:endParaRPr lang="en-US" dirty="0"/>
          </a:p>
        </p:txBody>
      </p:sp>
      <p:sp>
        <p:nvSpPr>
          <p:cNvPr id="4" name="Slide Number Placeholder 3"/>
          <p:cNvSpPr>
            <a:spLocks noGrp="1"/>
          </p:cNvSpPr>
          <p:nvPr>
            <p:ph type="sldNum" sz="quarter" idx="10"/>
          </p:nvPr>
        </p:nvSpPr>
        <p:spPr/>
        <p:txBody>
          <a:bodyPr/>
          <a:lstStyle/>
          <a:p>
            <a:pPr defTabSz="948404">
              <a:defRPr/>
            </a:pPr>
            <a:fld id="{75122066-062B-4DCB-9441-5D28DADC12A2}" type="slidenum">
              <a:rPr lang="en-US">
                <a:solidFill>
                  <a:prstClr val="black"/>
                </a:solidFill>
                <a:latin typeface="Calibri" panose="020F0502020204030204"/>
              </a:rPr>
              <a:pPr defTabSz="948404">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5931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B958D-B60E-4AAA-AFAD-220ECEE788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718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emergency managers – identify potential applicants to collect damages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B958D-B60E-4AAA-AFAD-220ECEE788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55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4250" lvl="0" indent="-296711">
              <a:buFont typeface="Arial" pitchFamily="34" charset="0"/>
              <a:buChar char="•"/>
            </a:pPr>
            <a:r>
              <a:rPr lang="en-US" dirty="0">
                <a:solidFill>
                  <a:prstClr val="black"/>
                </a:solidFill>
                <a:latin typeface="Arial"/>
                <a:cs typeface="Arial"/>
              </a:rPr>
              <a:t>Mark damage locations on a map and provide lat/long GIS coordinates</a:t>
            </a:r>
          </a:p>
          <a:p>
            <a:pPr marL="314250" lvl="0" indent="-296711">
              <a:buFont typeface="Arial" pitchFamily="34" charset="0"/>
              <a:buChar char="•"/>
            </a:pPr>
            <a:r>
              <a:rPr lang="en-US" dirty="0">
                <a:solidFill>
                  <a:prstClr val="black"/>
                </a:solidFill>
                <a:latin typeface="Arial"/>
                <a:cs typeface="Arial"/>
              </a:rPr>
              <a:t>Take photographs of the damage</a:t>
            </a:r>
          </a:p>
          <a:p>
            <a:pPr marL="314250" lvl="0" indent="-296711">
              <a:buFont typeface="Arial" pitchFamily="34" charset="0"/>
              <a:buChar char="•"/>
            </a:pPr>
            <a:r>
              <a:rPr lang="en-US" dirty="0">
                <a:solidFill>
                  <a:prstClr val="black"/>
                </a:solidFill>
                <a:latin typeface="Arial"/>
                <a:cs typeface="Arial"/>
              </a:rPr>
              <a:t>Estimate costs for work to be completed by location and category of work</a:t>
            </a:r>
          </a:p>
          <a:p>
            <a:pPr marL="314250" lvl="0" indent="-296711">
              <a:buFont typeface="Arial" pitchFamily="34" charset="0"/>
              <a:buChar char="•"/>
            </a:pPr>
            <a:r>
              <a:rPr lang="en-US" dirty="0">
                <a:solidFill>
                  <a:prstClr val="black"/>
                </a:solidFill>
                <a:latin typeface="Arial"/>
                <a:cs typeface="Arial"/>
              </a:rPr>
              <a:t>Obtain bills, invoices, and receipts for eligible work completed</a:t>
            </a:r>
          </a:p>
          <a:p>
            <a:pPr marL="314250" lvl="0" indent="-296711">
              <a:buFont typeface="Arial" pitchFamily="34" charset="0"/>
              <a:buChar char="•"/>
            </a:pPr>
            <a:r>
              <a:rPr lang="en-US" dirty="0">
                <a:solidFill>
                  <a:prstClr val="black"/>
                </a:solidFill>
                <a:latin typeface="Arial"/>
                <a:cs typeface="Arial"/>
              </a:rPr>
              <a:t>Review insurance policies and deduct any anticipated insurance proceeds from costs</a:t>
            </a:r>
          </a:p>
          <a:p>
            <a:pPr marL="314250" lvl="0" indent="-296711">
              <a:buFont typeface="Arial" pitchFamily="34" charset="0"/>
              <a:buChar char="•"/>
            </a:pPr>
            <a:r>
              <a:rPr lang="en-US" dirty="0">
                <a:solidFill>
                  <a:prstClr val="black"/>
                </a:solidFill>
                <a:latin typeface="Arial"/>
                <a:cs typeface="Arial"/>
              </a:rPr>
              <a:t>Review contracting procurement policies to ensure they meet federal requirements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03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B958D-B60E-4AAA-AFAD-220ECEE788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151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assessment contributes to determining the magnitude of a disaster and the potential for seeking a Presidential/Federal declaration for assistance.</a:t>
            </a:r>
          </a:p>
          <a:p>
            <a:r>
              <a:rPr lang="en-US" b="1" dirty="0"/>
              <a:t>Severity</a:t>
            </a:r>
            <a:r>
              <a:rPr lang="en-US" dirty="0"/>
              <a:t> is the measure of the seriousness of the effects of an incident, and it address factors such as:</a:t>
            </a:r>
          </a:p>
          <a:p>
            <a:pPr marL="171450" indent="-171450">
              <a:buFont typeface="Arial" panose="020B0604020202020204" pitchFamily="34" charset="0"/>
              <a:buChar char="•"/>
            </a:pPr>
            <a:r>
              <a:rPr lang="en-US" dirty="0"/>
              <a:t>Number of people affected</a:t>
            </a:r>
          </a:p>
          <a:p>
            <a:pPr marL="171450" indent="-171450">
              <a:buFont typeface="Arial" panose="020B0604020202020204" pitchFamily="34" charset="0"/>
              <a:buChar char="•"/>
            </a:pPr>
            <a:r>
              <a:rPr lang="en-US" dirty="0"/>
              <a:t>Amount of lost capital</a:t>
            </a:r>
          </a:p>
          <a:p>
            <a:pPr marL="171450" indent="-171450">
              <a:buFont typeface="Arial" panose="020B0604020202020204" pitchFamily="34" charset="0"/>
              <a:buChar char="•"/>
            </a:pPr>
            <a:r>
              <a:rPr lang="en-US" dirty="0"/>
              <a:t>Number of uninhabitable buildings/homes</a:t>
            </a:r>
          </a:p>
          <a:p>
            <a:pPr marL="171450" indent="-171450">
              <a:buFont typeface="Arial" panose="020B0604020202020204" pitchFamily="34" charset="0"/>
              <a:buChar char="•"/>
            </a:pPr>
            <a:r>
              <a:rPr lang="en-US" dirty="0"/>
              <a:t>Impact to critical infrastructure and key resources</a:t>
            </a:r>
          </a:p>
          <a:p>
            <a:r>
              <a:rPr lang="en-US" b="1" dirty="0"/>
              <a:t>Magnitude</a:t>
            </a:r>
            <a:r>
              <a:rPr lang="en-US" dirty="0"/>
              <a:t> is the measure of the strength of a disaster</a:t>
            </a:r>
          </a:p>
          <a:p>
            <a:r>
              <a:rPr lang="en-US" dirty="0"/>
              <a:t>Damage assessment involves more than simply collecting data and entering it into MI CIMS – it paints a picture to allow:</a:t>
            </a:r>
          </a:p>
          <a:p>
            <a:pPr marL="171450" indent="-171450">
              <a:buFont typeface="Arial" panose="020B0604020202020204" pitchFamily="34" charset="0"/>
              <a:buChar char="•"/>
            </a:pPr>
            <a:r>
              <a:rPr lang="en-US" dirty="0"/>
              <a:t>More rapid recovery for survivors and communities (it provides information to be used when formulating the recovery plan)</a:t>
            </a:r>
          </a:p>
          <a:p>
            <a:pPr marL="171450" indent="-171450">
              <a:buFont typeface="Arial" panose="020B0604020202020204" pitchFamily="34" charset="0"/>
              <a:buChar char="•"/>
            </a:pPr>
            <a:r>
              <a:rPr lang="en-US" dirty="0"/>
              <a:t>More information on the front end </a:t>
            </a:r>
            <a:r>
              <a:rPr lang="en-US" dirty="0">
                <a:sym typeface="Wingdings" panose="05000000000000000000" pitchFamily="2" charset="2"/>
              </a:rPr>
              <a:t> more successful outcome  establish priorities</a:t>
            </a:r>
          </a:p>
          <a:p>
            <a:pPr marL="171450" indent="-171450">
              <a:buFont typeface="Arial" panose="020B0604020202020204" pitchFamily="34" charset="0"/>
              <a:buChar char="•"/>
            </a:pPr>
            <a:r>
              <a:rPr lang="en-US" dirty="0">
                <a:sym typeface="Wingdings" panose="05000000000000000000" pitchFamily="2" charset="2"/>
              </a:rPr>
              <a:t>Helps to improve the Joint PDA process if FEMA assistance is requested </a:t>
            </a:r>
          </a:p>
          <a:p>
            <a:endParaRPr lang="en-US" dirty="0"/>
          </a:p>
          <a:p>
            <a:r>
              <a:rPr lang="en-US" b="1" dirty="0"/>
              <a:t>THE PRIMARY OBJECTIVE OF A JOINT PDA IS TO DETERMINE WHETHER THE VALIDATED IMPACTS OF A DISASTER WARRANT A PRESIDENTIAL DISASTER DECLARATION REQUEST.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B958D-B60E-4AAA-AFAD-220ECEE788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111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paints a picture of the damages and impacts sustained as the result of a disaster.</a:t>
            </a:r>
          </a:p>
        </p:txBody>
      </p:sp>
      <p:sp>
        <p:nvSpPr>
          <p:cNvPr id="4" name="Slide Number Placeholder 3"/>
          <p:cNvSpPr>
            <a:spLocks noGrp="1"/>
          </p:cNvSpPr>
          <p:nvPr>
            <p:ph type="sldNum" sz="quarter" idx="5"/>
          </p:nvPr>
        </p:nvSpPr>
        <p:spPr/>
        <p:txBody>
          <a:bodyPr/>
          <a:lstStyle/>
          <a:p>
            <a:fld id="{56EEA98E-ACBB-46DE-AF27-6F9E14032D76}" type="slidenum">
              <a:rPr lang="en-US" smtClean="0"/>
              <a:t>26</a:t>
            </a:fld>
            <a:endParaRPr lang="en-US" dirty="0"/>
          </a:p>
        </p:txBody>
      </p:sp>
    </p:spTree>
    <p:extLst>
      <p:ext uri="{BB962C8B-B14F-4D97-AF65-F5344CB8AC3E}">
        <p14:creationId xmlns:p14="http://schemas.microsoft.com/office/powerpoint/2010/main" val="93431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assessed to determine need (44 CFR 206.48):</a:t>
            </a:r>
          </a:p>
          <a:p>
            <a:endParaRPr lang="en-US" dirty="0"/>
          </a:p>
          <a:p>
            <a:pPr marL="237369" indent="-237369">
              <a:buAutoNum type="arabicPeriod"/>
            </a:pPr>
            <a:r>
              <a:rPr lang="en-US" dirty="0"/>
              <a:t>Estimated cost of assistance </a:t>
            </a:r>
          </a:p>
          <a:p>
            <a:pPr marL="237369" indent="-237369">
              <a:buAutoNum type="arabicPeriod"/>
            </a:pPr>
            <a:r>
              <a:rPr lang="en-US" dirty="0"/>
              <a:t>Localized impacts</a:t>
            </a:r>
          </a:p>
          <a:p>
            <a:pPr marL="474739" lvl="1"/>
            <a:r>
              <a:rPr lang="en-US" dirty="0"/>
              <a:t>*Capturing the impact that lost or damaged infrastructure had on the jurisdiction is essential.</a:t>
            </a:r>
          </a:p>
          <a:p>
            <a:pPr marL="474739" lvl="1"/>
            <a:r>
              <a:rPr lang="en-US" dirty="0"/>
              <a:t>*At times extraordinary concentrations of damages that might warrant Federal Assistance even if the per capita indicator is not met, which is why documenting impacts is so important</a:t>
            </a:r>
          </a:p>
          <a:p>
            <a:pPr marL="237369" indent="-237369">
              <a:buAutoNum type="arabicPeriod"/>
            </a:pPr>
            <a:r>
              <a:rPr lang="en-US" dirty="0"/>
              <a:t>Insurance coverage in force</a:t>
            </a:r>
          </a:p>
          <a:p>
            <a:pPr marL="237369" indent="-237369">
              <a:buAutoNum type="arabicPeriod"/>
            </a:pPr>
            <a:r>
              <a:rPr lang="en-US" dirty="0"/>
              <a:t>Hazard Mitigation</a:t>
            </a:r>
          </a:p>
          <a:p>
            <a:pPr marL="474739" lvl="1"/>
            <a:r>
              <a:rPr lang="en-US" dirty="0"/>
              <a:t>*FEMA considers the extent to which in-place hazard mitigation projects contributed to the reduction of disaster damage</a:t>
            </a:r>
          </a:p>
          <a:p>
            <a:pPr marL="474739" lvl="1"/>
            <a:r>
              <a:rPr lang="en-US" dirty="0"/>
              <a:t>*EXAMPLE an existing building code or HM likely reduced the cost of repairs</a:t>
            </a:r>
          </a:p>
          <a:p>
            <a:pPr marL="237369" indent="-237369">
              <a:buAutoNum type="arabicPeriod"/>
            </a:pPr>
            <a:r>
              <a:rPr lang="en-US" dirty="0"/>
              <a:t>Recent multiple disasters</a:t>
            </a:r>
          </a:p>
          <a:p>
            <a:pPr marL="474739" lvl="1"/>
            <a:r>
              <a:rPr lang="en-US" dirty="0"/>
              <a:t>*FEMA considers other emergencies or disasters made by the Governor or President</a:t>
            </a:r>
          </a:p>
          <a:p>
            <a:pPr marL="237369" indent="-237369">
              <a:buAutoNum type="arabicPeriod"/>
            </a:pPr>
            <a:r>
              <a:rPr lang="en-US" dirty="0"/>
              <a:t>Available assistance from other agencies</a:t>
            </a:r>
          </a:p>
          <a:p>
            <a:pPr marL="237369" indent="-237369">
              <a:buAutoNum type="arabicPeriod"/>
            </a:pPr>
            <a:endParaRPr lang="en-US" dirty="0"/>
          </a:p>
          <a:p>
            <a:r>
              <a:rPr lang="en-US" dirty="0"/>
              <a:t>Documentation is REQUIRED to validate costs!!!!!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87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Step 1 – Identify Potential Applicants and Damaged Facilities (including eligible critical infrastructure PNPs such as hospitals, nursing home facilities, schools, etc.)</a:t>
            </a:r>
          </a:p>
          <a:p>
            <a:pPr defTabSz="949478">
              <a:defRPr/>
            </a:pPr>
            <a:endParaRPr lang="en-US" dirty="0"/>
          </a:p>
          <a:p>
            <a:pPr defTabSz="949478">
              <a:defRPr/>
            </a:pPr>
            <a:r>
              <a:rPr lang="en-US" dirty="0"/>
              <a:t>Step 2 – Document Damage, Work, and Cost</a:t>
            </a:r>
          </a:p>
          <a:p>
            <a:pPr defTabSz="949478">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896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more comprehensive the documentation provided, the more beneficial the results of the PDA.</a:t>
            </a:r>
          </a:p>
          <a:p>
            <a:pPr lvl="0"/>
            <a:endParaRPr lang="en-US" dirty="0"/>
          </a:p>
          <a:p>
            <a:pPr lvl="0"/>
            <a:r>
              <a:rPr lang="en-US" dirty="0"/>
              <a:t>Local and tribal representatives should be prepared to provide all disaster documentation as described below:</a:t>
            </a:r>
          </a:p>
          <a:p>
            <a:r>
              <a:rPr lang="en-US" dirty="0"/>
              <a:t> </a:t>
            </a:r>
          </a:p>
          <a:p>
            <a:pPr marL="171450" lvl="0" indent="-171450">
              <a:buFont typeface="Arial" panose="020B0604020202020204" pitchFamily="34" charset="0"/>
              <a:buChar char="•"/>
            </a:pPr>
            <a:r>
              <a:rPr lang="en-US" dirty="0"/>
              <a:t>For work completed, documentation for actual costs incurred is ideal.</a:t>
            </a:r>
          </a:p>
          <a:p>
            <a:pPr marL="171450" lvl="0" indent="-171450">
              <a:buFont typeface="Arial" panose="020B0604020202020204" pitchFamily="34" charset="0"/>
              <a:buChar char="•"/>
            </a:pPr>
            <a:r>
              <a:rPr lang="en-US" dirty="0"/>
              <a:t>For force account costs (labor, equipment, or supplies), be prepared to provide all documentation from the jurisdiction’s internal systems that establish the basis for the costs claimed.</a:t>
            </a:r>
          </a:p>
          <a:p>
            <a:pPr marL="171450" lvl="0" indent="-171450">
              <a:buFont typeface="Arial" panose="020B0604020202020204" pitchFamily="34" charset="0"/>
              <a:buChar char="•"/>
            </a:pPr>
            <a:r>
              <a:rPr lang="en-US" dirty="0"/>
              <a:t>For debris costs incurred, be prepared to provide actual cost documentation.  For any remaining debris costs anticipated, be prepared to provide an estimate of costs based on some reasonable estimating methodology.</a:t>
            </a:r>
          </a:p>
          <a:p>
            <a:pPr marL="171450" lvl="0" indent="-171450">
              <a:buFont typeface="Arial" panose="020B0604020202020204" pitchFamily="34" charset="0"/>
              <a:buChar char="•"/>
            </a:pPr>
            <a:r>
              <a:rPr lang="en-US" dirty="0"/>
              <a:t>For all public damages claimed, applicable insurance policy coverage must be provided.  Each jurisdiction should have their risk management contact available to answer questions concerning the jurisdiction’s insurance coverage.  They should also have a complete copy of the jurisdiction’s insurance policy available for review.</a:t>
            </a:r>
          </a:p>
          <a:p>
            <a:pPr marL="171450" indent="-171450">
              <a:buFont typeface="Arial" panose="020B0604020202020204" pitchFamily="34" charset="0"/>
              <a:buChar char="•"/>
            </a:pPr>
            <a:r>
              <a:rPr lang="en-US" dirty="0"/>
              <a:t>Any videos, still photos and diagrams, especially for Emergency Work should be provided for each site or facility, if available.</a:t>
            </a:r>
          </a:p>
          <a:p>
            <a:pPr marL="171450" indent="-171450">
              <a:buFont typeface="Arial" panose="020B0604020202020204" pitchFamily="34" charset="0"/>
              <a:buChar char="•"/>
            </a:pPr>
            <a:r>
              <a:rPr lang="en-US" dirty="0"/>
              <a:t>For all costs based on estimates, provide the estimating methodology or cost basis used.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9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Governor requests and the President DECLARES a major disaster declaration.</a:t>
            </a:r>
          </a:p>
          <a:p>
            <a:endParaRPr lang="en-US" dirty="0"/>
          </a:p>
          <a:p>
            <a:r>
              <a:rPr lang="en-US" dirty="0"/>
              <a:t>1. Initial Damage Assessment by locals</a:t>
            </a:r>
          </a:p>
          <a:p>
            <a:r>
              <a:rPr lang="en-US" dirty="0"/>
              <a:t>2. State validates the information to see if the estimates meet the thresholds</a:t>
            </a:r>
          </a:p>
          <a:p>
            <a:r>
              <a:rPr lang="en-US" dirty="0"/>
              <a:t>3. Request to FEMA for a Joint Preliminary Damage Assessment</a:t>
            </a:r>
          </a:p>
          <a:p>
            <a:r>
              <a:rPr lang="en-US" dirty="0"/>
              <a:t>4. Joint PDA for FEMA to review and validate damage information that meets eligibility requirements</a:t>
            </a:r>
          </a:p>
          <a:p>
            <a:r>
              <a:rPr lang="en-US" dirty="0"/>
              <a:t>5. Governor request to the President</a:t>
            </a:r>
          </a:p>
          <a:p>
            <a:r>
              <a:rPr lang="en-US" dirty="0"/>
              <a:t>6. Presidential disaster declaration</a:t>
            </a:r>
          </a:p>
          <a:p>
            <a:r>
              <a:rPr lang="en-US" dirty="0"/>
              <a:t>7. FEMA Public Assistance Grant Program opens</a:t>
            </a:r>
          </a:p>
        </p:txBody>
      </p:sp>
      <p:sp>
        <p:nvSpPr>
          <p:cNvPr id="4" name="Slide Number Placeholder 3"/>
          <p:cNvSpPr>
            <a:spLocks noGrp="1"/>
          </p:cNvSpPr>
          <p:nvPr>
            <p:ph type="sldNum" sz="quarter" idx="10"/>
          </p:nvPr>
        </p:nvSpPr>
        <p:spPr/>
        <p:txBody>
          <a:bodyPr/>
          <a:lstStyle/>
          <a:p>
            <a:fld id="{75122066-062B-4DCB-9441-5D28DADC12A2}" type="slidenum">
              <a:rPr lang="en-US" smtClean="0"/>
              <a:t>3</a:t>
            </a:fld>
            <a:endParaRPr lang="en-US" dirty="0"/>
          </a:p>
        </p:txBody>
      </p:sp>
    </p:spTree>
    <p:extLst>
      <p:ext uri="{BB962C8B-B14F-4D97-AF65-F5344CB8AC3E}">
        <p14:creationId xmlns:p14="http://schemas.microsoft.com/office/powerpoint/2010/main" val="315613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30</a:t>
            </a:fld>
            <a:endParaRPr lang="en-US" dirty="0"/>
          </a:p>
        </p:txBody>
      </p:sp>
    </p:spTree>
    <p:extLst>
      <p:ext uri="{BB962C8B-B14F-4D97-AF65-F5344CB8AC3E}">
        <p14:creationId xmlns:p14="http://schemas.microsoft.com/office/powerpoint/2010/main" val="2871922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Emergency:</a:t>
            </a:r>
            <a:r>
              <a:rPr lang="en-US" sz="1200" dirty="0"/>
              <a:t> an unexpected and unusually dangerous situation that calls for immediate action or an urgent need for assistance or relief. E.g. threat to life, public health or safety, improved property, and/or some other form of dangerous situation.</a:t>
            </a:r>
          </a:p>
          <a:p>
            <a:endParaRPr lang="en-US" sz="1200" dirty="0"/>
          </a:p>
          <a:p>
            <a:pPr marL="177789" indent="-177789">
              <a:buFont typeface="Arial" panose="020B0604020202020204" pitchFamily="34" charset="0"/>
              <a:buChar char="•"/>
            </a:pPr>
            <a:r>
              <a:rPr lang="en-US" sz="1200" dirty="0"/>
              <a:t>Example:  A severed power line remains live and is dangling near an apartment building.  If not addressed immediately, this live wire poses a risk of igniting the building on fire or causing bodily harm.  The emergency would not extend to repair and restoration of the city’s power lines beyond resolution of this limited dangerous situation.</a:t>
            </a:r>
          </a:p>
          <a:p>
            <a:pPr marL="651889" lvl="1" indent="-177789">
              <a:buFont typeface="Arial" panose="020B0604020202020204" pitchFamily="34" charset="0"/>
              <a:buChar char="•"/>
            </a:pPr>
            <a:endParaRPr lang="en-US" sz="1200" dirty="0"/>
          </a:p>
          <a:p>
            <a:r>
              <a:rPr lang="en-US" sz="1200" b="1" dirty="0"/>
              <a:t>Exigency: </a:t>
            </a:r>
            <a:r>
              <a:rPr lang="en-US" sz="1200" dirty="0"/>
              <a:t>something that is necessary in a particular situation that requires or demands immediate aid or action.</a:t>
            </a:r>
          </a:p>
          <a:p>
            <a:endParaRPr lang="en-US" sz="1200" dirty="0"/>
          </a:p>
          <a:p>
            <a:pPr marL="177789" indent="-177789">
              <a:buFont typeface="Arial" panose="020B0604020202020204" pitchFamily="34" charset="0"/>
              <a:buChar char="•"/>
            </a:pPr>
            <a:r>
              <a:rPr lang="en-US" sz="1200" dirty="0"/>
              <a:t>Example: Augusta, GA using a noncompetitive procurement in advance of The Masters Golf Tournament to remove debris blocking the roadways.  If not removed immediately, the debris threatened to force cancellation of this major economic activity for the region.  The exigency only existed up until the day that the tournament started.  Full and open competition was required for procurements after the commencement of the tournament. </a:t>
            </a:r>
          </a:p>
          <a:p>
            <a:r>
              <a:rPr lang="en-US" sz="1200" b="1" dirty="0"/>
              <a:t> </a:t>
            </a:r>
            <a:endParaRPr lang="en-US" sz="1200" dirty="0"/>
          </a:p>
          <a:p>
            <a:pPr defTabSz="937900">
              <a:defRPr/>
            </a:pPr>
            <a:r>
              <a:rPr lang="en-US" sz="1200" dirty="0">
                <a:latin typeface="+mn-lt"/>
              </a:rPr>
              <a:t>For more information please see the </a:t>
            </a:r>
            <a:r>
              <a:rPr lang="en-US" sz="1200" i="1" dirty="0">
                <a:latin typeface="+mn-lt"/>
              </a:rPr>
              <a:t>Fact Sheet: Procurement Under Grants Conducted Under Exigent or Emergency Circumstances</a:t>
            </a:r>
          </a:p>
          <a:p>
            <a:endParaRPr lang="en-US" sz="1200" dirty="0">
              <a:solidFill>
                <a:prstClr val="black"/>
              </a:solidFill>
              <a:latin typeface="+mn-lt"/>
              <a:cs typeface="Arial"/>
            </a:endParaRPr>
          </a:p>
          <a:p>
            <a:r>
              <a:rPr lang="en-US" sz="1200" dirty="0">
                <a:solidFill>
                  <a:prstClr val="black"/>
                </a:solidFill>
                <a:latin typeface="+mn-lt"/>
                <a:cs typeface="Arial"/>
              </a:rPr>
              <a:t>Procurement Disaster Assistance Team (PDAT) web site has many resources regarding procurement including:</a:t>
            </a:r>
          </a:p>
          <a:p>
            <a:pPr marL="293094" indent="-293094">
              <a:buFont typeface="Arial" panose="020B0604020202020204" pitchFamily="34" charset="0"/>
              <a:buChar char="•"/>
            </a:pPr>
            <a:r>
              <a:rPr lang="en-US" sz="1200" dirty="0">
                <a:solidFill>
                  <a:prstClr val="black"/>
                </a:solidFill>
                <a:latin typeface="+mn-lt"/>
                <a:cs typeface="Arial"/>
              </a:rPr>
              <a:t>36-minute video tutorial to help you understand how to properly contract during emergency and exigent circumstances</a:t>
            </a:r>
          </a:p>
          <a:p>
            <a:pPr marL="293094" indent="-293094">
              <a:buFont typeface="Arial" panose="020B0604020202020204" pitchFamily="34" charset="0"/>
              <a:buChar char="•"/>
            </a:pPr>
            <a:r>
              <a:rPr lang="en-US" sz="1200" dirty="0">
                <a:solidFill>
                  <a:prstClr val="black"/>
                </a:solidFill>
                <a:latin typeface="+mn-lt"/>
                <a:cs typeface="Arial"/>
              </a:rPr>
              <a:t>Fact Sheets regarding Procurement</a:t>
            </a:r>
          </a:p>
          <a:p>
            <a:pPr marL="293094" indent="-293094">
              <a:buFont typeface="Arial" panose="020B0604020202020204" pitchFamily="34" charset="0"/>
              <a:buChar char="•"/>
            </a:pPr>
            <a:r>
              <a:rPr lang="en-US" sz="1200" dirty="0">
                <a:solidFill>
                  <a:prstClr val="black"/>
                </a:solidFill>
                <a:latin typeface="+mn-lt"/>
                <a:cs typeface="Arial"/>
              </a:rPr>
              <a:t>Key points on how to avoid the top 10 Procurement Under Grants Mistakes</a:t>
            </a:r>
          </a:p>
        </p:txBody>
      </p:sp>
      <p:sp>
        <p:nvSpPr>
          <p:cNvPr id="4" name="Slide Number Placeholder 3"/>
          <p:cNvSpPr>
            <a:spLocks noGrp="1"/>
          </p:cNvSpPr>
          <p:nvPr>
            <p:ph type="sldNum" sz="quarter" idx="10"/>
          </p:nvPr>
        </p:nvSpPr>
        <p:spPr/>
        <p:txBody>
          <a:bodyPr/>
          <a:lstStyle/>
          <a:p>
            <a:fld id="{75122066-062B-4DCB-9441-5D28DADC12A2}" type="slidenum">
              <a:rPr lang="en-US" smtClean="0"/>
              <a:t>31</a:t>
            </a:fld>
            <a:endParaRPr lang="en-US" dirty="0"/>
          </a:p>
        </p:txBody>
      </p:sp>
    </p:spTree>
    <p:extLst>
      <p:ext uri="{BB962C8B-B14F-4D97-AF65-F5344CB8AC3E}">
        <p14:creationId xmlns:p14="http://schemas.microsoft.com/office/powerpoint/2010/main" val="220729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dirty="0"/>
              <a:t>During the immediate exigent or emergency period, there may be a limited time period eligible for sole-source procurement.</a:t>
            </a:r>
          </a:p>
          <a:p>
            <a:r>
              <a:rPr lang="en-US" sz="1200" b="1" dirty="0"/>
              <a:t> </a:t>
            </a:r>
            <a:endParaRPr lang="en-US" sz="1200" dirty="0"/>
          </a:p>
          <a:p>
            <a:pPr marL="177789" indent="-177789">
              <a:buFont typeface="Arial" panose="020B0604020202020204" pitchFamily="34" charset="0"/>
              <a:buChar char="•"/>
            </a:pPr>
            <a:r>
              <a:rPr lang="en-US" sz="1200" dirty="0"/>
              <a:t>The use of an exception to full and open competition is limited and only permissible during the period of actual exigency or emergency. Once this period ends, the non-state applicant must transition to a procurement compliant with the requirements of full and open competition.</a:t>
            </a:r>
          </a:p>
          <a:p>
            <a:r>
              <a:rPr lang="en-US" sz="1200" b="1" dirty="0"/>
              <a:t> </a:t>
            </a:r>
            <a:endParaRPr lang="en-US" sz="1200" dirty="0">
              <a:solidFill>
                <a:srgbClr val="002060"/>
              </a:solidFill>
              <a:latin typeface="Verdana" panose="020B0604030504040204" pitchFamily="34" charset="0"/>
              <a:ea typeface="Verdana" panose="020B0604030504040204" pitchFamily="34" charset="0"/>
            </a:endParaRPr>
          </a:p>
          <a:p>
            <a:r>
              <a:rPr lang="en-US" sz="1200" dirty="0">
                <a:latin typeface="+mn-lt"/>
              </a:rPr>
              <a:t>Important Considerations:</a:t>
            </a:r>
          </a:p>
          <a:p>
            <a:endParaRPr lang="en-US" sz="1200" dirty="0">
              <a:latin typeface="+mn-lt"/>
            </a:endParaRPr>
          </a:p>
          <a:p>
            <a:pPr marL="177826" indent="-177826">
              <a:buFont typeface="Arial" panose="020B0604020202020204" pitchFamily="34" charset="0"/>
              <a:buChar char="•"/>
            </a:pPr>
            <a:r>
              <a:rPr lang="en-US" sz="1200" dirty="0">
                <a:latin typeface="+mn-lt"/>
              </a:rPr>
              <a:t>The applicant needs to document the justification for using an emergency or exigency exception. The justification must be fact-based. Even if procurement by a noncompetitive proposal was necessary initially due to an exigency or emergency, that exception is not indefinite. Once that exigency or emergency ends, the applicant should transition to a competitively awarded contract when competition becomes feasible.</a:t>
            </a:r>
          </a:p>
          <a:p>
            <a:r>
              <a:rPr lang="en-US" sz="1200" dirty="0">
                <a:latin typeface="+mn-lt"/>
              </a:rPr>
              <a:t> </a:t>
            </a:r>
          </a:p>
          <a:p>
            <a:pPr marL="177826" indent="-177826">
              <a:buFont typeface="Arial" panose="020B0604020202020204" pitchFamily="34" charset="0"/>
              <a:buChar char="•"/>
            </a:pPr>
            <a:r>
              <a:rPr lang="en-US" sz="1200" dirty="0">
                <a:latin typeface="+mn-lt"/>
              </a:rPr>
              <a:t>In some cases a state, local, or tribal law allows for the waiver of procurement requirements when an emergency is declared; however, those laws only allow for the waiver of the applicable state, local, or tribal procurement rules. An applicant must still abide by the Federal procurement standards under 2 C.F.R. sections 200.317 through 326.</a:t>
            </a:r>
          </a:p>
          <a:p>
            <a:r>
              <a:rPr lang="en-US" sz="1200" dirty="0">
                <a:latin typeface="+mn-lt"/>
              </a:rPr>
              <a:t> </a:t>
            </a:r>
          </a:p>
          <a:p>
            <a:r>
              <a:rPr lang="en-US" sz="1200" b="1" dirty="0">
                <a:latin typeface="+mn-lt"/>
              </a:rPr>
              <a:t>When does the exigency or emergency exception apply and for how long? </a:t>
            </a:r>
            <a:endParaRPr lang="en-US" sz="1200" dirty="0">
              <a:latin typeface="+mn-lt"/>
            </a:endParaRPr>
          </a:p>
          <a:p>
            <a:r>
              <a:rPr lang="en-US" sz="1200" dirty="0">
                <a:latin typeface="+mn-lt"/>
              </a:rPr>
              <a:t>Use of the public exigency or emergency exception </a:t>
            </a:r>
            <a:r>
              <a:rPr lang="en-US" sz="1200" i="1" dirty="0">
                <a:latin typeface="+mn-lt"/>
              </a:rPr>
              <a:t>is only permissible during the actual exigent or emergency circumstances</a:t>
            </a:r>
            <a:r>
              <a:rPr lang="en-US" sz="1200" dirty="0">
                <a:latin typeface="+mn-lt"/>
              </a:rPr>
              <a:t>. Exigency or emergency circumstances will vary for each incident, making it difficult to determine in advance or assign a particular time frame when noncompetitive procurements may be warranted. Exigent or emergency circumstances may exist for two days, two weeks, two months, or even longer in some cases. Non-state entities must ensure that work performed under the noncompetitively procured contracts is specifically related to the exigent or emergency circumstance in effect at the time of procurement. Importantly, because the exception to competitive procurement is available only while the exigent or emergency circumstances exist, non-state entities should, upon awarding a noncompetitive contract, immediately begin the process of competitively procuring similar goods and services in order to transition to the competitively procured contracts as soon as the exigent or emergency circumstances cease to exist. </a:t>
            </a:r>
          </a:p>
          <a:p>
            <a:endParaRPr lang="en-US" sz="1200" dirty="0">
              <a:latin typeface="+mn-lt"/>
            </a:endParaRPr>
          </a:p>
          <a:p>
            <a:r>
              <a:rPr lang="en-US" sz="1200" dirty="0">
                <a:latin typeface="+mn-lt"/>
              </a:rPr>
              <a:t>FEMA may review a non-state entity’s justification that exigent or emergency circumstances warrant an exception to competitive procurement. If the agency determines that exigent or emergency circumstances did not exist or did not preclude a non-state entity from adhering to competitive procurement requirements, FEMA may disallow all or part of the non-state entity’s cost related to the contract or take other actions permitted by statute and regulation. (</a:t>
            </a:r>
            <a:r>
              <a:rPr lang="en-US" sz="1200" i="1" dirty="0">
                <a:latin typeface="+mn-lt"/>
              </a:rPr>
              <a:t>See </a:t>
            </a:r>
            <a:r>
              <a:rPr lang="en-US" sz="1200" dirty="0">
                <a:latin typeface="+mn-lt"/>
              </a:rPr>
              <a:t>2 C.F.R. § 200.338). </a:t>
            </a:r>
          </a:p>
          <a:p>
            <a:endParaRPr lang="en-US" sz="1200" dirty="0">
              <a:latin typeface="+mn-lt"/>
            </a:endParaRPr>
          </a:p>
          <a:p>
            <a:r>
              <a:rPr lang="en-US" sz="1200" b="1" dirty="0">
                <a:latin typeface="+mn-lt"/>
              </a:rPr>
              <a:t>What documentation is required to support the use of the exigency or emergency exception? </a:t>
            </a:r>
            <a:endParaRPr lang="en-US" sz="1200" dirty="0">
              <a:latin typeface="+mn-lt"/>
            </a:endParaRPr>
          </a:p>
          <a:p>
            <a:r>
              <a:rPr lang="en-US" sz="1200" dirty="0">
                <a:latin typeface="+mn-lt"/>
              </a:rPr>
              <a:t>While FEMA approval is not required for a non-state entity to use noncompetitive procurement proposals under the emergency or exigency exception, non-state entities must document and provide justification for the use of the exigent or emergency exception. A list of elements that non-state entities may wish to include as part of their written justifications can be found at the end of this Fact Sheet. The justification must be included in the non-state entity’s records for each FEMA award, subaward, or project </a:t>
            </a:r>
          </a:p>
          <a:p>
            <a:endParaRPr lang="en-US" sz="1200" dirty="0">
              <a:latin typeface="+mn-lt"/>
            </a:endParaRPr>
          </a:p>
          <a:p>
            <a:r>
              <a:rPr lang="en-US" sz="1200" b="1" dirty="0">
                <a:latin typeface="+mn-lt"/>
              </a:rPr>
              <a:t>Non-state entities must comply with the following requirements even when exigent or emergency circumstances exist: </a:t>
            </a:r>
          </a:p>
          <a:p>
            <a:r>
              <a:rPr lang="en-US" sz="1200" dirty="0">
                <a:latin typeface="+mn-lt"/>
              </a:rPr>
              <a:t>• The non-state entity must complete a cost or price analysis to determine that the cost or price of the contract is fair and reasonable if the contract exceeds or is expected to exceed the Federal simplified acquisition threshold (2 C.F.R. § 200.323(a) and (b)). </a:t>
            </a:r>
          </a:p>
          <a:p>
            <a:r>
              <a:rPr lang="en-US" sz="1200" dirty="0">
                <a:latin typeface="+mn-lt"/>
              </a:rPr>
              <a:t>• Contracts exceeding the Federal simplified acquisition threshold must include the Federal bonding requirements if the contract is for construction or facility improvement (2 C.F.R. § 200.325). </a:t>
            </a:r>
          </a:p>
          <a:p>
            <a:endParaRPr lang="en-US" sz="1200" dirty="0">
              <a:latin typeface="+mn-lt"/>
            </a:endParaRPr>
          </a:p>
          <a:p>
            <a:pPr defTabSz="948404">
              <a:defRPr/>
            </a:pPr>
            <a:endParaRPr lang="en-US" sz="1200" dirty="0">
              <a:latin typeface="+mn-lt"/>
            </a:endParaRPr>
          </a:p>
          <a:p>
            <a:pPr lvl="0"/>
            <a:endParaRPr lang="en-US" sz="1200" dirty="0">
              <a:latin typeface="+mn-lt"/>
            </a:endParaRPr>
          </a:p>
          <a:p>
            <a:pPr marL="285750" indent="-285750" defTabSz="457200">
              <a:buClr>
                <a:prstClr val="black">
                  <a:lumMod val="75000"/>
                </a:prstClr>
              </a:buClr>
              <a:buFont typeface="Arial" panose="020B0604020202020204" pitchFamily="34" charset="0"/>
              <a:buChar char="•"/>
            </a:pPr>
            <a:endParaRPr lang="en-US" sz="1200" dirty="0">
              <a:solidFill>
                <a:srgbClr val="002060"/>
              </a:solidFill>
              <a:latin typeface="Verdana" panose="020B0604030504040204" pitchFamily="34" charset="0"/>
              <a:ea typeface="Verdana" panose="020B0604030504040204" pitchFamily="34" charset="0"/>
            </a:endParaRPr>
          </a:p>
          <a:p>
            <a:pPr marL="214313" indent="-214313" defTabSz="457200">
              <a:buClr>
                <a:prstClr val="black">
                  <a:lumMod val="75000"/>
                </a:prstClr>
              </a:buClr>
              <a:buFont typeface="Arial" panose="020B0604020202020204" pitchFamily="34" charset="0"/>
              <a:buChar char="•"/>
            </a:pP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pPr defTabSz="474203">
              <a:defRPr/>
            </a:pPr>
            <a:fld id="{5BAC6CA1-9A02-4A43-9BAD-CB87BB17473D}" type="slidenum">
              <a:rPr lang="en-US">
                <a:solidFill>
                  <a:prstClr val="black"/>
                </a:solidFill>
                <a:latin typeface="Calibri" panose="020F0502020204030204"/>
              </a:rPr>
              <a:pPr defTabSz="474203">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15382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Non-state entities must comply with the following requirements even when exigent or emergency circumstances exist: </a:t>
            </a:r>
          </a:p>
          <a:p>
            <a:r>
              <a:rPr lang="en-US" sz="1200" dirty="0">
                <a:latin typeface="+mn-lt"/>
              </a:rPr>
              <a:t>• Contracts must include the required contract clauses (2 C.F.R. § 200.326 &amp; Appendix II) (also applicable to states). </a:t>
            </a:r>
          </a:p>
          <a:p>
            <a:pPr defTabSz="948404">
              <a:defRPr/>
            </a:pPr>
            <a:r>
              <a:rPr lang="en-US" sz="1200" dirty="0">
                <a:latin typeface="+mn-lt"/>
              </a:rPr>
              <a:t>• Use of time and materials contracts must comply with 2 C.F.R. § 200.318(j). </a:t>
            </a:r>
          </a:p>
          <a:p>
            <a:r>
              <a:rPr lang="en-US" sz="1200" dirty="0">
                <a:latin typeface="+mn-lt"/>
              </a:rPr>
              <a:t>• The use of cost-plus-percentage-of-cost contracting is prohibited (2 C.F.R. § 200.323(c)).</a:t>
            </a:r>
          </a:p>
          <a:p>
            <a:pPr marL="175856" indent="-175856">
              <a:buFont typeface="Arial" panose="020B0604020202020204" pitchFamily="34" charset="0"/>
              <a:buChar char="•"/>
            </a:pPr>
            <a:r>
              <a:rPr lang="en-US" sz="1200" dirty="0">
                <a:latin typeface="+mn-lt"/>
              </a:rPr>
              <a:t>Contracts must be awarded to a responsible contractor (2 C.F.R. § 200.318(h)). </a:t>
            </a:r>
          </a:p>
          <a:p>
            <a:r>
              <a:rPr lang="en-US" sz="1200" dirty="0">
                <a:latin typeface="+mn-lt"/>
              </a:rPr>
              <a:t>• The non-state entity must follow documentation, oversight, and conflict of interest requirements among other general procurement requirements in 2 C.F.R. § 200.318. If a conflict of interest is unavoidable due to the exigent/emergency circumstances, the non-state entity must explain that in the procurement documentation. </a:t>
            </a:r>
          </a:p>
          <a:p>
            <a:pPr defTabSz="948404">
              <a:defRPr/>
            </a:pPr>
            <a:endParaRPr lang="en-US" sz="1200" dirty="0">
              <a:latin typeface="+mn-lt"/>
            </a:endParaRPr>
          </a:p>
          <a:p>
            <a:pPr lvl="0"/>
            <a:endParaRPr lang="en-US" sz="1200" dirty="0">
              <a:latin typeface="+mn-lt"/>
            </a:endParaRPr>
          </a:p>
        </p:txBody>
      </p:sp>
      <p:sp>
        <p:nvSpPr>
          <p:cNvPr id="4" name="Slide Number Placeholder 3"/>
          <p:cNvSpPr>
            <a:spLocks noGrp="1"/>
          </p:cNvSpPr>
          <p:nvPr>
            <p:ph type="sldNum" sz="quarter" idx="10"/>
          </p:nvPr>
        </p:nvSpPr>
        <p:spPr/>
        <p:txBody>
          <a:bodyPr/>
          <a:lstStyle/>
          <a:p>
            <a:pPr defTabSz="474203">
              <a:defRPr/>
            </a:pPr>
            <a:fld id="{5BAC6CA1-9A02-4A43-9BAD-CB87BB17473D}" type="slidenum">
              <a:rPr lang="en-US">
                <a:solidFill>
                  <a:prstClr val="black"/>
                </a:solidFill>
                <a:latin typeface="Calibri" panose="020F0502020204030204"/>
              </a:rPr>
              <a:pPr defTabSz="474203">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857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34</a:t>
            </a:fld>
            <a:endParaRPr lang="en-US" dirty="0"/>
          </a:p>
        </p:txBody>
      </p:sp>
    </p:spTree>
    <p:extLst>
      <p:ext uri="{BB962C8B-B14F-4D97-AF65-F5344CB8AC3E}">
        <p14:creationId xmlns:p14="http://schemas.microsoft.com/office/powerpoint/2010/main" val="2931590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Locals submit prioritized list of damages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441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75122066-062B-4DCB-9441-5D28DADC12A2}" type="slidenum">
              <a:rPr lang="en-US" smtClean="0"/>
              <a:t>36</a:t>
            </a:fld>
            <a:endParaRPr lang="en-US" dirty="0"/>
          </a:p>
        </p:txBody>
      </p:sp>
    </p:spTree>
    <p:extLst>
      <p:ext uri="{BB962C8B-B14F-4D97-AF65-F5344CB8AC3E}">
        <p14:creationId xmlns:p14="http://schemas.microsoft.com/office/powerpoint/2010/main" val="2210257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prstClr val="black"/>
                </a:solidFill>
                <a:latin typeface="Arial"/>
                <a:cs typeface="Arial"/>
              </a:rPr>
              <a:t>No lump sum amounts (cannot determine how amounts was arrived at)</a:t>
            </a:r>
          </a:p>
        </p:txBody>
      </p:sp>
      <p:sp>
        <p:nvSpPr>
          <p:cNvPr id="4" name="Slide Number Placeholder 3"/>
          <p:cNvSpPr>
            <a:spLocks noGrp="1"/>
          </p:cNvSpPr>
          <p:nvPr>
            <p:ph type="sldNum" sz="quarter" idx="10"/>
          </p:nvPr>
        </p:nvSpPr>
        <p:spPr/>
        <p:txBody>
          <a:bodyPr/>
          <a:lstStyle/>
          <a:p>
            <a:fld id="{75122066-062B-4DCB-9441-5D28DADC12A2}" type="slidenum">
              <a:rPr lang="en-US" smtClean="0"/>
              <a:t>37</a:t>
            </a:fld>
            <a:endParaRPr lang="en-US" dirty="0"/>
          </a:p>
        </p:txBody>
      </p:sp>
    </p:spTree>
    <p:extLst>
      <p:ext uri="{BB962C8B-B14F-4D97-AF65-F5344CB8AC3E}">
        <p14:creationId xmlns:p14="http://schemas.microsoft.com/office/powerpoint/2010/main" val="2429497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prstClr val="black"/>
                </a:solidFill>
                <a:latin typeface="Arial"/>
                <a:cs typeface="Arial"/>
              </a:rPr>
              <a:t>The first five fields at the top are the basic contact information of the applicant.</a:t>
            </a:r>
          </a:p>
          <a:p>
            <a:endParaRPr lang="en-US" sz="1600" dirty="0">
              <a:solidFill>
                <a:prstClr val="black"/>
              </a:solidFill>
              <a:latin typeface="Arial"/>
              <a:cs typeface="Arial"/>
            </a:endParaRPr>
          </a:p>
          <a:p>
            <a:r>
              <a:rPr lang="en-US" sz="1600" dirty="0">
                <a:solidFill>
                  <a:prstClr val="black"/>
                </a:solidFill>
                <a:latin typeface="Arial"/>
                <a:cs typeface="Arial"/>
              </a:rPr>
              <a:t>The Category field is a drop-down list of the FEMA PA work categories.</a:t>
            </a:r>
          </a:p>
          <a:p>
            <a:endParaRPr lang="en-US" sz="1600" dirty="0">
              <a:solidFill>
                <a:prstClr val="black"/>
              </a:solidFill>
              <a:latin typeface="Arial"/>
              <a:cs typeface="Arial"/>
            </a:endParaRPr>
          </a:p>
          <a:p>
            <a:r>
              <a:rPr lang="en-US" sz="1600" dirty="0">
                <a:solidFill>
                  <a:prstClr val="black"/>
                </a:solidFill>
                <a:latin typeface="Arial"/>
                <a:cs typeface="Arial"/>
              </a:rPr>
              <a:t>Then you will add the name of damage/facility as well as the primary address.</a:t>
            </a:r>
          </a:p>
          <a:p>
            <a:r>
              <a:rPr lang="en-US" sz="1600" dirty="0">
                <a:solidFill>
                  <a:prstClr val="black"/>
                </a:solidFill>
                <a:latin typeface="Arial"/>
                <a:cs typeface="Arial"/>
              </a:rPr>
              <a:t> </a:t>
            </a:r>
          </a:p>
        </p:txBody>
      </p:sp>
      <p:sp>
        <p:nvSpPr>
          <p:cNvPr id="4" name="Slide Number Placeholder 3"/>
          <p:cNvSpPr>
            <a:spLocks noGrp="1"/>
          </p:cNvSpPr>
          <p:nvPr>
            <p:ph type="sldNum" sz="quarter" idx="10"/>
          </p:nvPr>
        </p:nvSpPr>
        <p:spPr/>
        <p:txBody>
          <a:bodyPr/>
          <a:lstStyle/>
          <a:p>
            <a:fld id="{75122066-062B-4DCB-9441-5D28DADC12A2}" type="slidenum">
              <a:rPr lang="en-US" smtClean="0"/>
              <a:t>38</a:t>
            </a:fld>
            <a:endParaRPr lang="en-US" dirty="0"/>
          </a:p>
        </p:txBody>
      </p:sp>
    </p:spTree>
    <p:extLst>
      <p:ext uri="{BB962C8B-B14F-4D97-AF65-F5344CB8AC3E}">
        <p14:creationId xmlns:p14="http://schemas.microsoft.com/office/powerpoint/2010/main" val="2655981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prstClr val="black"/>
                </a:solidFill>
                <a:latin typeface="Arial"/>
                <a:cs typeface="Arial"/>
              </a:rPr>
              <a:t>Address 2</a:t>
            </a:r>
          </a:p>
          <a:p>
            <a:r>
              <a:rPr lang="en-US" sz="1600" dirty="0">
                <a:solidFill>
                  <a:prstClr val="black"/>
                </a:solidFill>
                <a:latin typeface="Arial"/>
                <a:cs typeface="Arial"/>
              </a:rPr>
              <a:t>City, State, Zip</a:t>
            </a:r>
          </a:p>
          <a:p>
            <a:r>
              <a:rPr lang="en-US" sz="1600" dirty="0">
                <a:solidFill>
                  <a:prstClr val="black"/>
                </a:solidFill>
                <a:latin typeface="Arial"/>
                <a:cs typeface="Arial"/>
              </a:rPr>
              <a:t>Latitude/Longitude – FEMA may look up site on Google Earth to see the condition before the incident occurred</a:t>
            </a:r>
          </a:p>
          <a:p>
            <a:endParaRPr lang="en-US" sz="1600" dirty="0">
              <a:solidFill>
                <a:prstClr val="black"/>
              </a:solidFill>
              <a:latin typeface="Arial"/>
              <a:cs typeface="Arial"/>
            </a:endParaRPr>
          </a:p>
          <a:p>
            <a:r>
              <a:rPr lang="en-US" sz="1600" dirty="0">
                <a:solidFill>
                  <a:prstClr val="black"/>
                </a:solidFill>
                <a:latin typeface="Arial"/>
                <a:cs typeface="Arial"/>
              </a:rPr>
              <a:t>Provide a detailed description of the damage to that facility or site; be sure to include damage </a:t>
            </a:r>
            <a:r>
              <a:rPr lang="en-US" sz="1600" b="0" i="0" u="none" strike="noStrike" kern="1200" baseline="0" dirty="0">
                <a:solidFill>
                  <a:schemeClr val="tx1"/>
                </a:solidFill>
                <a:latin typeface="+mn-lt"/>
                <a:ea typeface="+mn-ea"/>
                <a:cs typeface="+mn-cs"/>
              </a:rPr>
              <a:t>dimensions, materials, and the size or capacity of damaged facility elements if applicable.</a:t>
            </a:r>
          </a:p>
          <a:p>
            <a:endParaRPr lang="en-US" sz="1600" b="0" i="0" u="none" strike="noStrike" kern="1200" baseline="0" dirty="0">
              <a:solidFill>
                <a:schemeClr val="tx1"/>
              </a:solidFill>
              <a:latin typeface="+mn-lt"/>
              <a:ea typeface="+mn-ea"/>
              <a:cs typeface="+mn-cs"/>
            </a:endParaRPr>
          </a:p>
          <a:p>
            <a:endParaRPr lang="en-US" sz="16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75122066-062B-4DCB-9441-5D28DADC12A2}" type="slidenum">
              <a:rPr lang="en-US" smtClean="0"/>
              <a:t>39</a:t>
            </a:fld>
            <a:endParaRPr lang="en-US" dirty="0"/>
          </a:p>
        </p:txBody>
      </p:sp>
    </p:spTree>
    <p:extLst>
      <p:ext uri="{BB962C8B-B14F-4D97-AF65-F5344CB8AC3E}">
        <p14:creationId xmlns:p14="http://schemas.microsoft.com/office/powerpoint/2010/main" val="324912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04">
              <a:defRPr/>
            </a:pPr>
            <a:r>
              <a:rPr lang="en-US" dirty="0">
                <a:solidFill>
                  <a:srgbClr val="002060"/>
                </a:solidFill>
              </a:rPr>
              <a:t>The program provides funding for emergency assistance to save lives and protect property and assists with funding for permanently restoring community infrastructure affected by a federally declared incident</a:t>
            </a:r>
            <a:r>
              <a:rPr lang="en-US" dirty="0">
                <a:solidFill>
                  <a:schemeClr val="bg2"/>
                </a:solidFill>
              </a:rPr>
              <a:t>.</a:t>
            </a:r>
          </a:p>
          <a:p>
            <a:pPr defTabSz="948404">
              <a:defRPr/>
            </a:pPr>
            <a:endParaRPr lang="en-US" b="1" dirty="0">
              <a:solidFill>
                <a:schemeClr val="bg2"/>
              </a:solidFill>
            </a:endParaRPr>
          </a:p>
          <a:p>
            <a:pPr defTabSz="948404">
              <a:defRPr/>
            </a:pPr>
            <a:r>
              <a:rPr lang="en-US" b="0" dirty="0">
                <a:solidFill>
                  <a:schemeClr val="bg2"/>
                </a:solidFill>
              </a:rPr>
              <a:t>The PA program also encourages protection of damaged facilities from future incidents by providing assistance for hazard mitigation measures.</a:t>
            </a:r>
          </a:p>
          <a:p>
            <a:endParaRPr lang="en-US" dirty="0"/>
          </a:p>
        </p:txBody>
      </p:sp>
      <p:sp>
        <p:nvSpPr>
          <p:cNvPr id="4" name="Slide Number Placeholder 3"/>
          <p:cNvSpPr>
            <a:spLocks noGrp="1"/>
          </p:cNvSpPr>
          <p:nvPr>
            <p:ph type="sldNum" sz="quarter" idx="5"/>
          </p:nvPr>
        </p:nvSpPr>
        <p:spPr/>
        <p:txBody>
          <a:bodyPr/>
          <a:lstStyle/>
          <a:p>
            <a:fld id="{56EEA98E-ACBB-46DE-AF27-6F9E14032D76}" type="slidenum">
              <a:rPr lang="en-US" smtClean="0"/>
              <a:t>4</a:t>
            </a:fld>
            <a:endParaRPr lang="en-US" dirty="0"/>
          </a:p>
        </p:txBody>
      </p:sp>
    </p:spTree>
    <p:extLst>
      <p:ext uri="{BB962C8B-B14F-4D97-AF65-F5344CB8AC3E}">
        <p14:creationId xmlns:p14="http://schemas.microsoft.com/office/powerpoint/2010/main" val="51803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dirty="0">
                <a:solidFill>
                  <a:schemeClr val="tx1"/>
                </a:solidFill>
                <a:effectLst/>
                <a:latin typeface="+mn-lt"/>
                <a:ea typeface="+mn-ea"/>
                <a:cs typeface="+mn-cs"/>
              </a:rPr>
              <a:t>Labor Types: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Mutual Aid</a:t>
            </a:r>
            <a:r>
              <a:rPr lang="en-US" sz="1600" dirty="0"/>
              <a:t> - </a:t>
            </a:r>
            <a:r>
              <a:rPr lang="en-US" sz="1200" b="0" i="0" u="none" strike="noStrike" kern="1200" dirty="0">
                <a:solidFill>
                  <a:schemeClr val="tx1"/>
                </a:solidFill>
                <a:effectLst/>
                <a:latin typeface="+mn-lt"/>
                <a:ea typeface="+mn-ea"/>
                <a:cs typeface="+mn-cs"/>
              </a:rPr>
              <a:t>MAA</a:t>
            </a:r>
            <a:r>
              <a:rPr lang="en-US" sz="160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Mission Assigned</a:t>
            </a:r>
            <a:r>
              <a:rPr lang="en-US" sz="1600" dirty="0"/>
              <a:t> - </a:t>
            </a:r>
            <a:r>
              <a:rPr lang="en-US" sz="1200" b="0" i="0" u="none" strike="noStrike" kern="1200" dirty="0">
                <a:solidFill>
                  <a:schemeClr val="tx1"/>
                </a:solidFill>
                <a:effectLst/>
                <a:latin typeface="+mn-lt"/>
                <a:ea typeface="+mn-ea"/>
                <a:cs typeface="+mn-cs"/>
              </a:rPr>
              <a:t>MA</a:t>
            </a:r>
            <a:r>
              <a:rPr lang="en-US" sz="160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Memorandum of Understanding - MOU</a:t>
            </a:r>
            <a:r>
              <a:rPr lang="en-US" sz="160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Force Account - </a:t>
            </a:r>
            <a:r>
              <a:rPr lang="en-US" sz="1600" dirty="0"/>
              <a:t> </a:t>
            </a:r>
            <a:r>
              <a:rPr lang="en-US" sz="1200" b="0" i="0" u="none" strike="noStrike" kern="1200" dirty="0">
                <a:solidFill>
                  <a:schemeClr val="tx1"/>
                </a:solidFill>
                <a:effectLst/>
                <a:latin typeface="+mn-lt"/>
                <a:ea typeface="+mn-ea"/>
                <a:cs typeface="+mn-cs"/>
              </a:rPr>
              <a:t>FA</a:t>
            </a:r>
            <a:r>
              <a:rPr lang="en-US" sz="160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Contract</a:t>
            </a:r>
            <a:r>
              <a:rPr lang="en-US" sz="1600" dirty="0"/>
              <a:t> - </a:t>
            </a:r>
            <a:r>
              <a:rPr lang="en-US" sz="1200" b="0" i="0" u="none" strike="noStrike" kern="1200" dirty="0">
                <a:solidFill>
                  <a:schemeClr val="tx1"/>
                </a:solidFill>
                <a:effectLst/>
                <a:latin typeface="+mn-lt"/>
                <a:ea typeface="+mn-ea"/>
                <a:cs typeface="+mn-cs"/>
              </a:rPr>
              <a:t>C</a:t>
            </a:r>
            <a:r>
              <a:rPr lang="en-US" sz="160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Force Account &amp; Contract</a:t>
            </a:r>
            <a:r>
              <a:rPr lang="en-US" sz="1600" dirty="0"/>
              <a:t> - </a:t>
            </a:r>
            <a:r>
              <a:rPr lang="en-US" sz="1200" b="0" i="0" u="none" strike="noStrike" kern="1200" dirty="0">
                <a:solidFill>
                  <a:schemeClr val="tx1"/>
                </a:solidFill>
                <a:effectLst/>
                <a:latin typeface="+mn-lt"/>
                <a:ea typeface="+mn-ea"/>
                <a:cs typeface="+mn-cs"/>
              </a:rPr>
              <a:t>FA/C</a:t>
            </a:r>
            <a:r>
              <a:rPr lang="en-US" sz="1600"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Donated Resource</a:t>
            </a:r>
            <a:r>
              <a:rPr lang="en-US" sz="1600" dirty="0"/>
              <a:t> - </a:t>
            </a:r>
            <a:r>
              <a:rPr lang="en-US" sz="1200" b="0" i="0" u="none" strike="noStrike" kern="1200" dirty="0">
                <a:solidFill>
                  <a:schemeClr val="tx1"/>
                </a:solidFill>
                <a:effectLst/>
                <a:latin typeface="+mn-lt"/>
                <a:ea typeface="+mn-ea"/>
                <a:cs typeface="+mn-cs"/>
              </a:rPr>
              <a:t>DR</a:t>
            </a:r>
            <a:r>
              <a:rPr lang="en-US" sz="1600" dirty="0"/>
              <a:t> </a:t>
            </a:r>
            <a:endParaRPr lang="en-US" sz="16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75122066-062B-4DCB-9441-5D28DADC12A2}" type="slidenum">
              <a:rPr lang="en-US" smtClean="0"/>
              <a:t>40</a:t>
            </a:fld>
            <a:endParaRPr lang="en-US" dirty="0"/>
          </a:p>
        </p:txBody>
      </p:sp>
    </p:spTree>
    <p:extLst>
      <p:ext uri="{BB962C8B-B14F-4D97-AF65-F5344CB8AC3E}">
        <p14:creationId xmlns:p14="http://schemas.microsoft.com/office/powerpoint/2010/main" val="12062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75122066-062B-4DCB-9441-5D28DADC12A2}" type="slidenum">
              <a:rPr lang="en-US" smtClean="0"/>
              <a:t>41</a:t>
            </a:fld>
            <a:endParaRPr lang="en-US" dirty="0"/>
          </a:p>
        </p:txBody>
      </p:sp>
    </p:spTree>
    <p:extLst>
      <p:ext uri="{BB962C8B-B14F-4D97-AF65-F5344CB8AC3E}">
        <p14:creationId xmlns:p14="http://schemas.microsoft.com/office/powerpoint/2010/main" val="1044381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42</a:t>
            </a:fld>
            <a:endParaRPr lang="en-US" dirty="0"/>
          </a:p>
        </p:txBody>
      </p:sp>
    </p:spTree>
    <p:extLst>
      <p:ext uri="{BB962C8B-B14F-4D97-AF65-F5344CB8AC3E}">
        <p14:creationId xmlns:p14="http://schemas.microsoft.com/office/powerpoint/2010/main" val="4280992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43</a:t>
            </a:fld>
            <a:endParaRPr lang="en-US" dirty="0"/>
          </a:p>
        </p:txBody>
      </p:sp>
    </p:spTree>
    <p:extLst>
      <p:ext uri="{BB962C8B-B14F-4D97-AF65-F5344CB8AC3E}">
        <p14:creationId xmlns:p14="http://schemas.microsoft.com/office/powerpoint/2010/main" val="412520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44</a:t>
            </a:fld>
            <a:endParaRPr lang="en-US" dirty="0"/>
          </a:p>
        </p:txBody>
      </p:sp>
    </p:spTree>
    <p:extLst>
      <p:ext uri="{BB962C8B-B14F-4D97-AF65-F5344CB8AC3E}">
        <p14:creationId xmlns:p14="http://schemas.microsoft.com/office/powerpoint/2010/main" val="2875003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pPr defTabSz="948404">
              <a:defRPr/>
            </a:pPr>
            <a:fld id="{75122066-062B-4DCB-9441-5D28DADC12A2}" type="slidenum">
              <a:rPr lang="en-US">
                <a:solidFill>
                  <a:prstClr val="black"/>
                </a:solidFill>
                <a:latin typeface="Calibri" panose="020F0502020204030204"/>
              </a:rPr>
              <a:pPr defTabSz="948404">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0779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5">
              <a:defRPr/>
            </a:pPr>
            <a:endParaRPr lang="en-US" b="1" dirty="0"/>
          </a:p>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5</a:t>
            </a:fld>
            <a:endParaRPr lang="en-US" dirty="0"/>
          </a:p>
        </p:txBody>
      </p:sp>
    </p:spTree>
    <p:extLst>
      <p:ext uri="{BB962C8B-B14F-4D97-AF65-F5344CB8AC3E}">
        <p14:creationId xmlns:p14="http://schemas.microsoft.com/office/powerpoint/2010/main" val="271694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Updated by FEMA each fiscal year.</a:t>
            </a:r>
          </a:p>
          <a:p>
            <a:pPr marL="174708" indent="-174708">
              <a:buFont typeface="Arial" panose="020B0604020202020204" pitchFamily="34" charset="0"/>
              <a:buChar char="•"/>
            </a:pPr>
            <a:r>
              <a:rPr lang="en-US" dirty="0"/>
              <a:t>Used to determine if the disaster is of a size and magnitude to warrant Federal assistance a total estimated program cost is developed and compared to the indicators.</a:t>
            </a:r>
          </a:p>
          <a:p>
            <a:pPr marL="174708" indent="-174708">
              <a:buFont typeface="Arial" panose="020B0604020202020204" pitchFamily="34" charset="0"/>
              <a:buChar char="•"/>
            </a:pPr>
            <a:r>
              <a:rPr lang="en-US" dirty="0"/>
              <a:t>After local “initial damage assessment” the state, MSP/EMHSD PA staff validates local documentation to determine if a joint PDA is warranted.</a:t>
            </a:r>
          </a:p>
          <a:p>
            <a:pPr marL="178027" indent="-178027">
              <a:buFont typeface="Arial" panose="020B0604020202020204" pitchFamily="34" charset="0"/>
              <a:buChar char="•"/>
            </a:pPr>
            <a:r>
              <a:rPr lang="en-US" dirty="0"/>
              <a:t>Each county also has to meet or exceed it’s countywide indicator in FEMA validated damage to be eligible for the program</a:t>
            </a:r>
          </a:p>
          <a:p>
            <a:pPr marL="178027" indent="-178027">
              <a:buFont typeface="Arial" panose="020B0604020202020204" pitchFamily="34" charset="0"/>
              <a:buChar char="•"/>
            </a:pPr>
            <a:r>
              <a:rPr lang="en-US" dirty="0"/>
              <a:t>Other factors include economic impacts to critical infrastructure and the number of disasters within a period of time</a:t>
            </a:r>
          </a:p>
          <a:p>
            <a:pPr marL="178027" indent="-178027">
              <a:buFont typeface="Arial" panose="020B0604020202020204" pitchFamily="34" charset="0"/>
              <a:buChar char="•"/>
            </a:pPr>
            <a:r>
              <a:rPr lang="en-US" dirty="0"/>
              <a:t>Historically, these indicators are primarily what are used when FEMA makes a recommendation to the President</a:t>
            </a:r>
          </a:p>
          <a:p>
            <a:pPr marL="178027" indent="-178027">
              <a:buFont typeface="Arial" panose="020B0604020202020204" pitchFamily="34" charset="0"/>
              <a:buChar char="•"/>
            </a:pPr>
            <a:r>
              <a:rPr lang="en-US" dirty="0"/>
              <a:t>During the PDA’s w/FEMA, FEMA continues to validate eligible costs until the statewide and countywide indicators are met</a:t>
            </a:r>
          </a:p>
          <a:p>
            <a:endParaRPr lang="en-US" dirty="0"/>
          </a:p>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6</a:t>
            </a:fld>
            <a:endParaRPr lang="en-US" dirty="0"/>
          </a:p>
        </p:txBody>
      </p:sp>
    </p:spTree>
    <p:extLst>
      <p:ext uri="{BB962C8B-B14F-4D97-AF65-F5344CB8AC3E}">
        <p14:creationId xmlns:p14="http://schemas.microsoft.com/office/powerpoint/2010/main" val="308438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Decennial Census – 10,077,331</a:t>
            </a:r>
          </a:p>
        </p:txBody>
      </p:sp>
      <p:sp>
        <p:nvSpPr>
          <p:cNvPr id="4" name="Slide Number Placeholder 3"/>
          <p:cNvSpPr>
            <a:spLocks noGrp="1"/>
          </p:cNvSpPr>
          <p:nvPr>
            <p:ph type="sldNum" sz="quarter" idx="10"/>
          </p:nvPr>
        </p:nvSpPr>
        <p:spPr/>
        <p:txBody>
          <a:bodyPr/>
          <a:lstStyle/>
          <a:p>
            <a:fld id="{75122066-062B-4DCB-9441-5D28DADC12A2}" type="slidenum">
              <a:rPr lang="en-US" smtClean="0"/>
              <a:t>7</a:t>
            </a:fld>
            <a:endParaRPr lang="en-US" dirty="0"/>
          </a:p>
        </p:txBody>
      </p:sp>
    </p:spTree>
    <p:extLst>
      <p:ext uri="{BB962C8B-B14F-4D97-AF65-F5344CB8AC3E}">
        <p14:creationId xmlns:p14="http://schemas.microsoft.com/office/powerpoint/2010/main" val="177455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service PNPs including:</a:t>
            </a:r>
            <a:endParaRPr lang="en-US" altLang="en-US" dirty="0"/>
          </a:p>
          <a:p>
            <a:pPr marL="742950" marR="0" lvl="1" indent="-285750" algn="l"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Fire/Emergency Rescue</a:t>
            </a:r>
          </a:p>
          <a:p>
            <a:pPr marL="742950" marR="0" lvl="1" indent="-285750" algn="l"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Medical Treatment</a:t>
            </a:r>
          </a:p>
          <a:p>
            <a:pPr marL="742950" marR="0" lvl="1" indent="-285750" algn="l"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Power, Water, and Sewer Utilities</a:t>
            </a:r>
          </a:p>
          <a:p>
            <a:pPr marL="742950" marR="0" lvl="1" indent="-285750" algn="l"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Communications Systems</a:t>
            </a:r>
          </a:p>
          <a:p>
            <a:pPr marL="742950" marR="0" lvl="1" indent="-285750" algn="l" defTabSz="914400" rtl="0" eaLnBrk="1" fontAlgn="auto" latinLnBrk="0" hangingPunct="1">
              <a:lnSpc>
                <a:spcPct val="90000"/>
              </a:lnSpc>
              <a:spcBef>
                <a:spcPts val="5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Educational Institutions</a:t>
            </a:r>
          </a:p>
          <a:p>
            <a:pPr marL="0" marR="0" lvl="0" indent="0" algn="l" defTabSz="914400" rtl="0" eaLnBrk="1" fontAlgn="auto" latinLnBrk="0" hangingPunct="1">
              <a:lnSpc>
                <a:spcPct val="90000"/>
              </a:lnSpc>
              <a:spcBef>
                <a:spcPts val="5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Social service PNPs including:</a:t>
            </a:r>
          </a:p>
          <a:p>
            <a:pPr marL="742950" lvl="1" indent="-285750">
              <a:buFont typeface="Arial" pitchFamily="34" charset="0"/>
              <a:buChar char="•"/>
            </a:pPr>
            <a:r>
              <a:rPr lang="en-US" sz="1200" dirty="0">
                <a:solidFill>
                  <a:schemeClr val="bg1"/>
                </a:solidFill>
                <a:latin typeface="Arial"/>
                <a:cs typeface="Arial"/>
              </a:rPr>
              <a:t>Community Centers</a:t>
            </a:r>
          </a:p>
          <a:p>
            <a:pPr marL="742950" lvl="1" indent="-285750">
              <a:buFont typeface="Arial" pitchFamily="34" charset="0"/>
              <a:buChar char="•"/>
            </a:pPr>
            <a:r>
              <a:rPr lang="en-US" sz="1200" dirty="0">
                <a:solidFill>
                  <a:schemeClr val="bg1"/>
                </a:solidFill>
                <a:latin typeface="Arial"/>
                <a:cs typeface="Arial"/>
              </a:rPr>
              <a:t>Houses of Worship</a:t>
            </a:r>
          </a:p>
          <a:p>
            <a:pPr marL="742950" lvl="1" indent="-285750">
              <a:buFont typeface="Arial" pitchFamily="34" charset="0"/>
              <a:buChar char="•"/>
            </a:pPr>
            <a:r>
              <a:rPr lang="en-US" sz="1200" dirty="0">
                <a:solidFill>
                  <a:schemeClr val="bg1"/>
                </a:solidFill>
                <a:latin typeface="Arial"/>
                <a:cs typeface="Arial"/>
              </a:rPr>
              <a:t>Homeless Shelters</a:t>
            </a:r>
          </a:p>
          <a:p>
            <a:pPr marL="742950" lvl="1" indent="-285750">
              <a:buFont typeface="Arial" pitchFamily="34" charset="0"/>
              <a:buChar char="•"/>
            </a:pPr>
            <a:r>
              <a:rPr lang="en-US" sz="1200" dirty="0">
                <a:solidFill>
                  <a:schemeClr val="bg1"/>
                </a:solidFill>
                <a:latin typeface="Arial"/>
                <a:cs typeface="Arial"/>
              </a:rPr>
              <a:t>Custodial Care</a:t>
            </a:r>
          </a:p>
          <a:p>
            <a:pPr marL="742950" lvl="1" indent="-285750">
              <a:buFont typeface="Arial" pitchFamily="34" charset="0"/>
              <a:buChar char="•"/>
            </a:pPr>
            <a:r>
              <a:rPr lang="en-US" sz="1200" dirty="0">
                <a:solidFill>
                  <a:schemeClr val="bg1"/>
                </a:solidFill>
                <a:latin typeface="Arial"/>
                <a:cs typeface="Arial"/>
              </a:rPr>
              <a:t>Museums, Libraries, Zoos</a:t>
            </a:r>
          </a:p>
          <a:p>
            <a:pPr marL="0" marR="0" lvl="0" indent="0" algn="l" defTabSz="914400" rtl="0" eaLnBrk="1" fontAlgn="auto" latinLnBrk="0" hangingPunct="1">
              <a:lnSpc>
                <a:spcPct val="90000"/>
              </a:lnSpc>
              <a:spcBef>
                <a:spcPts val="5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a:p>
            <a:endParaRPr lang="en-US" dirty="0"/>
          </a:p>
        </p:txBody>
      </p:sp>
      <p:sp>
        <p:nvSpPr>
          <p:cNvPr id="4" name="Slide Number Placeholder 3"/>
          <p:cNvSpPr>
            <a:spLocks noGrp="1"/>
          </p:cNvSpPr>
          <p:nvPr>
            <p:ph type="sldNum" sz="quarter" idx="10"/>
          </p:nvPr>
        </p:nvSpPr>
        <p:spPr/>
        <p:txBody>
          <a:bodyPr/>
          <a:lstStyle/>
          <a:p>
            <a:fld id="{75122066-062B-4DCB-9441-5D28DADC12A2}" type="slidenum">
              <a:rPr lang="en-US" smtClean="0"/>
              <a:t>8</a:t>
            </a:fld>
            <a:endParaRPr lang="en-US" dirty="0"/>
          </a:p>
        </p:txBody>
      </p:sp>
    </p:spTree>
    <p:extLst>
      <p:ext uri="{BB962C8B-B14F-4D97-AF65-F5344CB8AC3E}">
        <p14:creationId xmlns:p14="http://schemas.microsoft.com/office/powerpoint/2010/main" val="415060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general, a facility must be determined eligible for work to be eligible. A facility is a building, system, or equipment, built or manufactured, or an improved and maintained natural feature.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Facilities must be proven to be maintained and in the case of a natural feature it must be shown to have an constructed improvement maintained on a regular basis.</a:t>
            </a:r>
          </a:p>
          <a:p>
            <a:endParaRPr lang="en-US" dirty="0"/>
          </a:p>
          <a:p>
            <a:pPr marL="0" indent="0">
              <a:buFont typeface="Arial" panose="020B0604020202020204" pitchFamily="34" charset="0"/>
              <a:buNone/>
            </a:pPr>
            <a:r>
              <a:rPr lang="en-US" b="1" u="sng" dirty="0"/>
              <a:t>NOTE:</a:t>
            </a:r>
          </a:p>
          <a:p>
            <a:pPr marL="171450" indent="-171450">
              <a:buFont typeface="Arial" panose="020B0604020202020204" pitchFamily="34" charset="0"/>
              <a:buChar char="•"/>
            </a:pPr>
            <a:r>
              <a:rPr lang="en-US" dirty="0"/>
              <a:t>Dams must be owned by a public entity, privately owned are ineligible</a:t>
            </a:r>
          </a:p>
          <a:p>
            <a:pPr marL="171450" indent="-171450">
              <a:buFont typeface="Arial" panose="020B0604020202020204" pitchFamily="34" charset="0"/>
              <a:buChar char="•"/>
            </a:pPr>
            <a:r>
              <a:rPr lang="en-US" dirty="0"/>
              <a:t>Dams that are publicly owned but leased out must provide a lease agreement (repairs may be under the jurisdiction)</a:t>
            </a:r>
          </a:p>
          <a:p>
            <a:endParaRPr lang="en-US" dirty="0"/>
          </a:p>
          <a:p>
            <a:r>
              <a:rPr lang="en-US" dirty="0"/>
              <a:t>EXAMPLE 1: Water distribution “system” is an example (mechanical, electrical, plumbing and other systems are components and considered part of that facility)</a:t>
            </a:r>
          </a:p>
          <a:p>
            <a:endParaRPr lang="en-US" dirty="0"/>
          </a:p>
          <a:p>
            <a:r>
              <a:rPr lang="en-US" dirty="0"/>
              <a:t>EXAMPLE 2: Roads, bridges, culverts that are the legal responsibility and on a regular maintenance schedule</a:t>
            </a:r>
          </a:p>
          <a:p>
            <a:r>
              <a:rPr lang="en-US" b="1" dirty="0"/>
              <a:t>***Non-FHWA (Federal Highway program roads) – MAKE SURE TO SEPARATE THESE OUT!</a:t>
            </a:r>
          </a:p>
          <a:p>
            <a:endParaRPr lang="en-US" dirty="0"/>
          </a:p>
          <a:p>
            <a:r>
              <a:rPr lang="en-US" dirty="0"/>
              <a:t>A natural feature is improved and maintained if it meets all of the following conditions:</a:t>
            </a:r>
          </a:p>
          <a:p>
            <a:pPr marL="171601" indent="-171601">
              <a:buFont typeface="Arial" panose="020B0604020202020204" pitchFamily="34" charset="0"/>
              <a:buChar char="•"/>
            </a:pPr>
            <a:r>
              <a:rPr lang="en-US" dirty="0"/>
              <a:t>The natural feature has a designed and constructed improvement to its natural characteristics, such as a terraced slope or realigned channel</a:t>
            </a:r>
          </a:p>
          <a:p>
            <a:pPr marL="171601" indent="-171601">
              <a:buFont typeface="Arial" panose="020B0604020202020204" pitchFamily="34" charset="0"/>
              <a:buChar char="•"/>
            </a:pPr>
            <a:r>
              <a:rPr lang="en-US" dirty="0"/>
              <a:t>The constructed improvement enhances the function of the unimproved natural feature </a:t>
            </a:r>
          </a:p>
          <a:p>
            <a:pPr marL="171601" indent="-171601">
              <a:buFont typeface="Arial" panose="020B0604020202020204" pitchFamily="34" charset="0"/>
              <a:buChar char="•"/>
            </a:pPr>
            <a:r>
              <a:rPr lang="en-US" dirty="0"/>
              <a:t>The Applicant maintains the improvement on a regular schedule to ensure that the improvement performs as designed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2066-062B-4DCB-9441-5D28DADC12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70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166F-ADA2-4CB1-B9E0-CBD26DB8F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E66D5-A1A9-4A8E-8994-3FB88CB3B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B9B26-4BCF-499A-9256-56C0632D154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9D2D8DB-288D-4708-BD5A-4D077A1F52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0C8884-9CAF-404E-BF5D-6B17F822776D}"/>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21337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2DE5-F97E-48BF-9A4E-B4F39776A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AD56A-92B3-46B7-90CB-3F992C88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1CBAF-CF4F-4F1C-A21D-4534EC8C3EF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49A0D5D-A85E-4B64-B476-2F8EB53436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6A5C7D-774A-4CC8-8C7B-411075D14F87}"/>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7852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4CC63-3E88-4ED0-AFA4-F876A3D10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256B6-0F89-45A9-8AE0-1E0D4BBB25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BAF61-0882-41B4-9A22-9402DAEEC54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5B17CC-CF19-4290-8B6A-CD19F36312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4C369-B8E0-430C-8CDD-98E18009826B}"/>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2249330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611718" y="352426"/>
            <a:ext cx="10968567" cy="701675"/>
          </a:xfrm>
        </p:spPr>
        <p:txBody>
          <a:bodyPr/>
          <a:lstStyle>
            <a:lvl1pPr>
              <a:defRPr>
                <a:solidFill>
                  <a:srgbClr val="003366"/>
                </a:solidFill>
                <a:latin typeface="+mn-lt"/>
              </a:defRPr>
            </a:lvl1pPr>
          </a:lstStyle>
          <a:p>
            <a:pPr lvl="0"/>
            <a:r>
              <a:rPr lang="en-US" altLang="en-US" noProof="0"/>
              <a:t>Click to edit Master title style</a:t>
            </a:r>
          </a:p>
        </p:txBody>
      </p:sp>
      <p:sp>
        <p:nvSpPr>
          <p:cNvPr id="148483" name="Rectangle 3"/>
          <p:cNvSpPr>
            <a:spLocks noGrp="1" noChangeArrowheads="1"/>
          </p:cNvSpPr>
          <p:nvPr>
            <p:ph type="subTitle" idx="1"/>
          </p:nvPr>
        </p:nvSpPr>
        <p:spPr bwMode="auto">
          <a:xfrm>
            <a:off x="916518" y="1143000"/>
            <a:ext cx="10358967"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a:solidFill>
                  <a:srgbClr val="333333"/>
                </a:solidFill>
              </a:defRPr>
            </a:lvl1pPr>
          </a:lstStyle>
          <a:p>
            <a:pPr lvl="0"/>
            <a:r>
              <a:rPr lang="en-US" altLang="en-US" noProof="0"/>
              <a:t>Click to edit Master subtitle style</a:t>
            </a:r>
          </a:p>
        </p:txBody>
      </p:sp>
    </p:spTree>
    <p:extLst>
      <p:ext uri="{BB962C8B-B14F-4D97-AF65-F5344CB8AC3E}">
        <p14:creationId xmlns:p14="http://schemas.microsoft.com/office/powerpoint/2010/main" val="62876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543" y="0"/>
            <a:ext cx="9958916" cy="866198"/>
          </a:xfrm>
        </p:spPr>
        <p:txBody>
          <a:bodyPr/>
          <a:lstStyle>
            <a:lvl1pPr>
              <a:defRPr>
                <a:solidFill>
                  <a:srgbClr val="003366"/>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1">
                <a:solidFill>
                  <a:schemeClr val="bg2"/>
                </a:solidFill>
              </a:defRPr>
            </a:lvl1pPr>
            <a:lvl2pPr>
              <a:defRPr sz="2000">
                <a:solidFill>
                  <a:schemeClr val="bg2"/>
                </a:solidFill>
              </a:defRPr>
            </a:lvl2pPr>
            <a:lvl3pPr>
              <a:defRPr>
                <a:solidFill>
                  <a:schemeClr val="bg2"/>
                </a:solidFill>
              </a:defRPr>
            </a:lvl3pPr>
            <a:lvl4pPr>
              <a:defRPr>
                <a:solidFill>
                  <a:schemeClr val="bg2"/>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372577A-D6A4-48F9-8740-CA9477015987}" type="slidenum">
              <a:rPr lang="en-US" altLang="en-US"/>
              <a:pPr>
                <a:defRPr/>
              </a:pPr>
              <a:t>‹#›</a:t>
            </a:fld>
            <a:endParaRPr lang="en-US" altLang="en-US" dirty="0"/>
          </a:p>
        </p:txBody>
      </p:sp>
    </p:spTree>
    <p:extLst>
      <p:ext uri="{BB962C8B-B14F-4D97-AF65-F5344CB8AC3E}">
        <p14:creationId xmlns:p14="http://schemas.microsoft.com/office/powerpoint/2010/main" val="163664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solidFill>
                  <a:srgbClr val="003366"/>
                </a:solidFill>
                <a:latin typeface="+mn-lt"/>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rgbClr val="0066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FA3072F-BA87-447B-8127-9A117F849419}" type="slidenum">
              <a:rPr lang="en-US" altLang="en-US"/>
              <a:pPr>
                <a:defRPr/>
              </a:pPr>
              <a:t>‹#›</a:t>
            </a:fld>
            <a:endParaRPr lang="en-US" altLang="en-US" dirty="0"/>
          </a:p>
        </p:txBody>
      </p:sp>
    </p:spTree>
    <p:extLst>
      <p:ext uri="{BB962C8B-B14F-4D97-AF65-F5344CB8AC3E}">
        <p14:creationId xmlns:p14="http://schemas.microsoft.com/office/powerpoint/2010/main" val="199155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06400" y="1047750"/>
            <a:ext cx="7823200" cy="4667250"/>
          </a:xfrm>
          <a:prstGeom prst="rect">
            <a:avLst/>
          </a:prstGeom>
          <a:solidFill>
            <a:srgbClr val="999999"/>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sp>
        <p:nvSpPr>
          <p:cNvPr id="2" name="Title 1"/>
          <p:cNvSpPr>
            <a:spLocks noGrp="1"/>
          </p:cNvSpPr>
          <p:nvPr>
            <p:ph type="title"/>
          </p:nvPr>
        </p:nvSpPr>
        <p:spPr>
          <a:xfrm>
            <a:off x="421218" y="1047750"/>
            <a:ext cx="7808383" cy="1695450"/>
          </a:xfrm>
          <a:solidFill>
            <a:srgbClr val="999999"/>
          </a:solidFill>
        </p:spPr>
        <p:txBody>
          <a:bodyPr anchor="t"/>
          <a:lstStyle>
            <a:lvl1pPr>
              <a:defRPr>
                <a:solidFill>
                  <a:schemeClr val="tx1"/>
                </a:solidFill>
                <a:latin typeface="+mn-lt"/>
              </a:defRPr>
            </a:lvl1pPr>
          </a:lstStyle>
          <a:p>
            <a:r>
              <a:rPr lang="en-US"/>
              <a:t>Click to edit Master title style</a:t>
            </a:r>
          </a:p>
        </p:txBody>
      </p:sp>
      <p:sp>
        <p:nvSpPr>
          <p:cNvPr id="9" name="Picture Placeholder 8"/>
          <p:cNvSpPr>
            <a:spLocks noGrp="1"/>
          </p:cNvSpPr>
          <p:nvPr>
            <p:ph type="pic" sz="quarter" idx="11"/>
          </p:nvPr>
        </p:nvSpPr>
        <p:spPr>
          <a:xfrm>
            <a:off x="8534400" y="1047750"/>
            <a:ext cx="3251200" cy="4667250"/>
          </a:xfrm>
          <a:prstGeom prst="rect">
            <a:avLst/>
          </a:prstGeom>
        </p:spPr>
        <p:txBody>
          <a:bodyPr/>
          <a:lstStyle/>
          <a:p>
            <a:pPr lvl="0"/>
            <a:endParaRPr lang="en-US" noProof="0" dirty="0"/>
          </a:p>
        </p:txBody>
      </p:sp>
      <p:sp>
        <p:nvSpPr>
          <p:cNvPr id="16" name="Text Placeholder 15"/>
          <p:cNvSpPr>
            <a:spLocks noGrp="1"/>
          </p:cNvSpPr>
          <p:nvPr>
            <p:ph type="body" sz="quarter" idx="12"/>
          </p:nvPr>
        </p:nvSpPr>
        <p:spPr>
          <a:xfrm>
            <a:off x="421218" y="4267200"/>
            <a:ext cx="7808383" cy="1447800"/>
          </a:xfrm>
          <a:prstGeom prst="rect">
            <a:avLst/>
          </a:prstGeom>
        </p:spPr>
        <p:txBody>
          <a:bodyPr/>
          <a:lstStyle>
            <a:lvl1pPr marL="0" indent="0">
              <a:buNone/>
              <a:defRPr i="1">
                <a:latin typeface="+mn-lt"/>
              </a:defRPr>
            </a:lvl1pPr>
          </a:lstStyle>
          <a:p>
            <a:pPr lvl="0"/>
            <a:r>
              <a:rPr lang="en-US"/>
              <a:t>Click to edit Master text styles</a:t>
            </a:r>
          </a:p>
        </p:txBody>
      </p:sp>
      <p:sp>
        <p:nvSpPr>
          <p:cNvPr id="6" name="Slide Number Placeholder 2"/>
          <p:cNvSpPr>
            <a:spLocks noGrp="1"/>
          </p:cNvSpPr>
          <p:nvPr>
            <p:ph type="sldNum" sz="quarter" idx="13"/>
          </p:nvPr>
        </p:nvSpPr>
        <p:spPr/>
        <p:txBody>
          <a:bodyPr/>
          <a:lstStyle>
            <a:lvl1pPr>
              <a:defRPr/>
            </a:lvl1pPr>
          </a:lstStyle>
          <a:p>
            <a:pPr>
              <a:defRPr/>
            </a:pPr>
            <a:fld id="{8989BA66-789F-4EAF-BF74-7CC32F601E24}" type="slidenum">
              <a:rPr lang="en-US" altLang="en-US"/>
              <a:pPr>
                <a:defRPr/>
              </a:pPr>
              <a:t>‹#›</a:t>
            </a:fld>
            <a:endParaRPr lang="en-US" altLang="en-US" dirty="0"/>
          </a:p>
        </p:txBody>
      </p:sp>
    </p:spTree>
    <p:extLst>
      <p:ext uri="{BB962C8B-B14F-4D97-AF65-F5344CB8AC3E}">
        <p14:creationId xmlns:p14="http://schemas.microsoft.com/office/powerpoint/2010/main" val="409039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543" y="1"/>
            <a:ext cx="9958916" cy="1050925"/>
          </a:xfrm>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6014F7A-F6BE-4926-AD27-970998959656}" type="slidenum">
              <a:rPr lang="en-US" altLang="en-US"/>
              <a:pPr>
                <a:defRPr/>
              </a:pPr>
              <a:t>‹#›</a:t>
            </a:fld>
            <a:endParaRPr lang="en-US" altLang="en-US" dirty="0"/>
          </a:p>
        </p:txBody>
      </p:sp>
    </p:spTree>
    <p:extLst>
      <p:ext uri="{BB962C8B-B14F-4D97-AF65-F5344CB8AC3E}">
        <p14:creationId xmlns:p14="http://schemas.microsoft.com/office/powerpoint/2010/main" val="1398338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2112"/>
            <a:ext cx="10515600" cy="951779"/>
          </a:xfrm>
        </p:spPr>
        <p:txBody>
          <a:bodyPr/>
          <a:lstStyle>
            <a:lvl1pPr>
              <a:defRPr>
                <a:solidFill>
                  <a:srgbClr val="003366"/>
                </a:solidFill>
                <a:latin typeface="+mn-lt"/>
              </a:defRPr>
            </a:lvl1pPr>
          </a:lstStyle>
          <a:p>
            <a:r>
              <a:rPr lang="en-US"/>
              <a:t>Click to edit Master title style</a:t>
            </a:r>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F3B2022-04E0-43DA-AB99-CD1DF226F286}" type="slidenum">
              <a:rPr lang="en-US" altLang="en-US"/>
              <a:pPr>
                <a:defRPr/>
              </a:pPr>
              <a:t>‹#›</a:t>
            </a:fld>
            <a:endParaRPr lang="en-US" altLang="en-US" dirty="0"/>
          </a:p>
        </p:txBody>
      </p:sp>
    </p:spTree>
    <p:extLst>
      <p:ext uri="{BB962C8B-B14F-4D97-AF65-F5344CB8AC3E}">
        <p14:creationId xmlns:p14="http://schemas.microsoft.com/office/powerpoint/2010/main" val="187598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543" y="-48202"/>
            <a:ext cx="9958916" cy="1050925"/>
          </a:xfrm>
        </p:spPr>
        <p:txBody>
          <a:bodyPr/>
          <a:lstStyle>
            <a:lvl1pPr>
              <a:defRPr>
                <a:solidFill>
                  <a:srgbClr val="003366"/>
                </a:solidFill>
                <a:latin typeface="+mn-lt"/>
              </a:defRPr>
            </a:lvl1pPr>
          </a:lstStyle>
          <a:p>
            <a:r>
              <a:rPr lang="en-US"/>
              <a:t>Click to edit Master title style</a:t>
            </a:r>
          </a:p>
        </p:txBody>
      </p:sp>
      <p:sp>
        <p:nvSpPr>
          <p:cNvPr id="4" name="Slide Number Placeholder 3"/>
          <p:cNvSpPr>
            <a:spLocks noGrp="1" noChangeArrowheads="1"/>
          </p:cNvSpPr>
          <p:nvPr>
            <p:ph type="sldNum" sz="quarter" idx="10"/>
          </p:nvPr>
        </p:nvSpPr>
        <p:spPr/>
        <p:txBody>
          <a:bodyPr/>
          <a:lstStyle>
            <a:lvl1pPr>
              <a:defRPr>
                <a:solidFill>
                  <a:schemeClr val="bg1"/>
                </a:solidFill>
              </a:defRPr>
            </a:lvl1pPr>
          </a:lstStyle>
          <a:p>
            <a:pPr>
              <a:defRPr/>
            </a:pPr>
            <a:fld id="{924E83F4-B94D-4613-82A4-6DFB886AF354}" type="slidenum">
              <a:rPr lang="en-US" altLang="en-US"/>
              <a:pPr>
                <a:defRPr/>
              </a:pPr>
              <a:t>‹#›</a:t>
            </a:fld>
            <a:endParaRPr lang="en-US" altLang="en-US" dirty="0"/>
          </a:p>
        </p:txBody>
      </p:sp>
    </p:spTree>
    <p:extLst>
      <p:ext uri="{BB962C8B-B14F-4D97-AF65-F5344CB8AC3E}">
        <p14:creationId xmlns:p14="http://schemas.microsoft.com/office/powerpoint/2010/main" val="3170758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11200" y="6429375"/>
            <a:ext cx="2133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fld id="{07E2E71A-CF07-4ADA-B97B-FA0D6365855E}" type="datetime1">
              <a:rPr lang="en-US" altLang="en-US" sz="1100" smtClean="0">
                <a:solidFill>
                  <a:schemeClr val="bg1"/>
                </a:solidFill>
              </a:rPr>
              <a:pPr>
                <a:defRPr/>
              </a:pPr>
              <a:t>8/30/2023</a:t>
            </a:fld>
            <a:endParaRPr lang="en-US" altLang="en-US" sz="1100" dirty="0">
              <a:solidFill>
                <a:schemeClr val="bg1"/>
              </a:solidFill>
            </a:endParaRPr>
          </a:p>
        </p:txBody>
      </p:sp>
      <p:sp>
        <p:nvSpPr>
          <p:cNvPr id="3" name="Slide Number Placeholder 2"/>
          <p:cNvSpPr>
            <a:spLocks noGrp="1" noChangeArrowheads="1"/>
          </p:cNvSpPr>
          <p:nvPr>
            <p:ph type="sldNum" sz="quarter" idx="10"/>
          </p:nvPr>
        </p:nvSpPr>
        <p:spPr/>
        <p:txBody>
          <a:bodyPr/>
          <a:lstStyle>
            <a:lvl1pPr>
              <a:defRPr>
                <a:solidFill>
                  <a:schemeClr val="bg1"/>
                </a:solidFill>
              </a:defRPr>
            </a:lvl1pPr>
          </a:lstStyle>
          <a:p>
            <a:pPr>
              <a:defRPr/>
            </a:pPr>
            <a:fld id="{3CA1B46D-1F5D-48C7-83AD-8A7CA8267D6B}" type="slidenum">
              <a:rPr lang="en-US" altLang="en-US"/>
              <a:pPr>
                <a:defRPr/>
              </a:pPr>
              <a:t>‹#›</a:t>
            </a:fld>
            <a:endParaRPr lang="en-US" altLang="en-US" dirty="0"/>
          </a:p>
        </p:txBody>
      </p:sp>
    </p:spTree>
    <p:extLst>
      <p:ext uri="{BB962C8B-B14F-4D97-AF65-F5344CB8AC3E}">
        <p14:creationId xmlns:p14="http://schemas.microsoft.com/office/powerpoint/2010/main" val="190293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68CD-3C76-487D-AB54-C6A25B679FBD}"/>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363DE1F-052B-4F92-A034-43CE5AE2587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59D7C5F-D598-4AF1-A307-8F7BC0130A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FEFC65-85EC-4804-842A-17DBDE4E2A04}"/>
              </a:ext>
            </a:extLst>
          </p:cNvPr>
          <p:cNvSpPr>
            <a:spLocks noGrp="1"/>
          </p:cNvSpPr>
          <p:nvPr>
            <p:ph type="sldNum" sz="quarter" idx="12"/>
          </p:nvPr>
        </p:nvSpPr>
        <p:spPr/>
        <p:txBody>
          <a:bodyPr/>
          <a:lstStyle/>
          <a:p>
            <a:fld id="{DD75F585-828A-4588-8A31-0ED97309BCB4}" type="slidenum">
              <a:rPr lang="en-US" smtClean="0"/>
              <a:t>‹#›</a:t>
            </a:fld>
            <a:endParaRPr lang="en-US" dirty="0"/>
          </a:p>
        </p:txBody>
      </p:sp>
      <p:sp>
        <p:nvSpPr>
          <p:cNvPr id="8" name="Picture Placeholder 7">
            <a:extLst>
              <a:ext uri="{FF2B5EF4-FFF2-40B4-BE49-F238E27FC236}">
                <a16:creationId xmlns:a16="http://schemas.microsoft.com/office/drawing/2014/main" id="{A6CB3DAF-3CE9-49AE-A1DC-9A58EB2DC482}"/>
              </a:ext>
            </a:extLst>
          </p:cNvPr>
          <p:cNvSpPr>
            <a:spLocks noGrp="1"/>
          </p:cNvSpPr>
          <p:nvPr>
            <p:ph type="pic" sz="quarter" idx="13"/>
          </p:nvPr>
        </p:nvSpPr>
        <p:spPr>
          <a:xfrm>
            <a:off x="838200" y="1847850"/>
            <a:ext cx="5137728" cy="4351338"/>
          </a:xfrm>
        </p:spPr>
        <p:txBody>
          <a:bodyPr>
            <a:normAutofit/>
          </a:bodyPr>
          <a:lstStyle>
            <a:lvl1pPr>
              <a:defRPr sz="2000">
                <a:solidFill>
                  <a:srgbClr val="002A4E"/>
                </a:solidFill>
                <a:latin typeface="Verdana" panose="020B0604030504040204" pitchFamily="34" charset="0"/>
                <a:ea typeface="Verdana" panose="020B0604030504040204" pitchFamily="34" charset="0"/>
              </a:defRPr>
            </a:lvl1pPr>
          </a:lstStyle>
          <a:p>
            <a:r>
              <a:rPr lang="en-US" dirty="0"/>
              <a:t>Click icon to add picture</a:t>
            </a:r>
          </a:p>
        </p:txBody>
      </p:sp>
      <p:sp>
        <p:nvSpPr>
          <p:cNvPr id="10" name="Picture Placeholder 9">
            <a:extLst>
              <a:ext uri="{FF2B5EF4-FFF2-40B4-BE49-F238E27FC236}">
                <a16:creationId xmlns:a16="http://schemas.microsoft.com/office/drawing/2014/main" id="{7E09CFA4-AF52-4FDD-8117-C619609DF547}"/>
              </a:ext>
            </a:extLst>
          </p:cNvPr>
          <p:cNvSpPr>
            <a:spLocks noGrp="1"/>
          </p:cNvSpPr>
          <p:nvPr>
            <p:ph type="pic" sz="quarter" idx="14"/>
          </p:nvPr>
        </p:nvSpPr>
        <p:spPr>
          <a:xfrm>
            <a:off x="6096000" y="1847850"/>
            <a:ext cx="5257800" cy="435133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002A4E"/>
                </a:solidFill>
                <a:latin typeface="Verdana" panose="020B0604030504040204" pitchFamily="34" charset="0"/>
                <a:ea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Tree>
    <p:extLst>
      <p:ext uri="{BB962C8B-B14F-4D97-AF65-F5344CB8AC3E}">
        <p14:creationId xmlns:p14="http://schemas.microsoft.com/office/powerpoint/2010/main" val="3716676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solidFill>
                  <a:srgbClr val="003366"/>
                </a:solidFill>
                <a:latin typeface="+mn-lt"/>
              </a:defRPr>
            </a:lvl1pPr>
          </a:lstStyle>
          <a:p>
            <a:r>
              <a:rPr lang="en-US"/>
              <a:t>Click to edit Master title style</a:t>
            </a:r>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007B16F-E6D5-4570-889E-C16FF67809E2}" type="slidenum">
              <a:rPr lang="en-US" altLang="en-US"/>
              <a:pPr>
                <a:defRPr/>
              </a:pPr>
              <a:t>‹#›</a:t>
            </a:fld>
            <a:endParaRPr lang="en-US" altLang="en-US" dirty="0"/>
          </a:p>
        </p:txBody>
      </p:sp>
    </p:spTree>
    <p:extLst>
      <p:ext uri="{BB962C8B-B14F-4D97-AF65-F5344CB8AC3E}">
        <p14:creationId xmlns:p14="http://schemas.microsoft.com/office/powerpoint/2010/main" val="1343348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solidFill>
                  <a:srgbClr val="003366"/>
                </a:solidFill>
                <a:latin typeface="+mn-lt"/>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8441A0C-D9C5-49DE-9D28-5D15CC679927}" type="slidenum">
              <a:rPr lang="en-US" altLang="en-US"/>
              <a:pPr>
                <a:defRPr/>
              </a:pPr>
              <a:t>‹#›</a:t>
            </a:fld>
            <a:endParaRPr lang="en-US" altLang="en-US" dirty="0"/>
          </a:p>
        </p:txBody>
      </p:sp>
    </p:spTree>
    <p:extLst>
      <p:ext uri="{BB962C8B-B14F-4D97-AF65-F5344CB8AC3E}">
        <p14:creationId xmlns:p14="http://schemas.microsoft.com/office/powerpoint/2010/main" val="335866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958916" cy="1050925"/>
          </a:xfrm>
        </p:spPr>
        <p:txBody>
          <a:bodyPr/>
          <a:lstStyle>
            <a:lvl1pPr>
              <a:defRPr>
                <a:solidFill>
                  <a:srgbClr val="003366"/>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4CC4DF0-7B85-45D0-A1ED-92D786EACE09}" type="slidenum">
              <a:rPr lang="en-US" altLang="en-US"/>
              <a:pPr>
                <a:defRPr/>
              </a:pPr>
              <a:t>‹#›</a:t>
            </a:fld>
            <a:endParaRPr lang="en-US" altLang="en-US" dirty="0"/>
          </a:p>
        </p:txBody>
      </p:sp>
    </p:spTree>
    <p:extLst>
      <p:ext uri="{BB962C8B-B14F-4D97-AF65-F5344CB8AC3E}">
        <p14:creationId xmlns:p14="http://schemas.microsoft.com/office/powerpoint/2010/main" val="426892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1184" y="1"/>
            <a:ext cx="2732616" cy="6176963"/>
          </a:xfrm>
        </p:spPr>
        <p:txBody>
          <a:bodyPr vert="eaVert"/>
          <a:lstStyle>
            <a:lvl1pPr>
              <a:defRPr>
                <a:solidFill>
                  <a:srgbClr val="003366"/>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421218" y="1"/>
            <a:ext cx="7996767" cy="6176963"/>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753D4FA-6820-43B6-A8E3-EB8BB46440ED}" type="slidenum">
              <a:rPr lang="en-US" altLang="en-US"/>
              <a:pPr>
                <a:defRPr/>
              </a:pPr>
              <a:t>‹#›</a:t>
            </a:fld>
            <a:endParaRPr lang="en-US" altLang="en-US" dirty="0"/>
          </a:p>
        </p:txBody>
      </p:sp>
    </p:spTree>
    <p:extLst>
      <p:ext uri="{BB962C8B-B14F-4D97-AF65-F5344CB8AC3E}">
        <p14:creationId xmlns:p14="http://schemas.microsoft.com/office/powerpoint/2010/main" val="140515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 y="11978"/>
            <a:ext cx="9958916" cy="866198"/>
          </a:xfrm>
        </p:spPr>
        <p:txBody>
          <a:bodyPr/>
          <a:lstStyle>
            <a:lvl1pPr>
              <a:defRPr>
                <a:solidFill>
                  <a:srgbClr val="003366"/>
                </a:solidFill>
                <a:latin typeface="+mn-lt"/>
              </a:defRPr>
            </a:lvl1pPr>
          </a:lstStyle>
          <a:p>
            <a:r>
              <a:rPr lang="en-US"/>
              <a:t>Click to edit Master title style</a:t>
            </a:r>
          </a:p>
        </p:txBody>
      </p:sp>
      <p:sp>
        <p:nvSpPr>
          <p:cNvPr id="3" name="Online Image Placeholder 2"/>
          <p:cNvSpPr>
            <a:spLocks noGrp="1"/>
          </p:cNvSpPr>
          <p:nvPr>
            <p:ph type="clipArt" sz="half" idx="1"/>
          </p:nvPr>
        </p:nvSpPr>
        <p:spPr>
          <a:xfrm>
            <a:off x="838200" y="1825625"/>
            <a:ext cx="5156200" cy="4351338"/>
          </a:xfrm>
          <a:prstGeom prst="rect">
            <a:avLst/>
          </a:prstGeom>
        </p:spPr>
        <p:txBody>
          <a:bodyPr/>
          <a:lstStyle>
            <a:lvl1pPr>
              <a:defRPr>
                <a:solidFill>
                  <a:srgbClr val="000000"/>
                </a:solidFill>
              </a:defRPr>
            </a:lvl1pPr>
          </a:lstStyle>
          <a:p>
            <a:pPr lvl="0"/>
            <a:endParaRPr lang="en-US" noProof="0" dirty="0"/>
          </a:p>
        </p:txBody>
      </p:sp>
      <p:sp>
        <p:nvSpPr>
          <p:cNvPr id="4" name="Text Placeholder 3"/>
          <p:cNvSpPr>
            <a:spLocks noGrp="1"/>
          </p:cNvSpPr>
          <p:nvPr>
            <p:ph type="body" sz="half" idx="2"/>
          </p:nvPr>
        </p:nvSpPr>
        <p:spPr>
          <a:xfrm>
            <a:off x="6197600" y="1825625"/>
            <a:ext cx="5156200" cy="435133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6F3B17E-256B-46F7-B5AA-878E9043A2F4}" type="slidenum">
              <a:rPr lang="en-US" altLang="en-US"/>
              <a:pPr>
                <a:defRPr/>
              </a:pPr>
              <a:t>‹#›</a:t>
            </a:fld>
            <a:endParaRPr lang="en-US" altLang="en-US" dirty="0"/>
          </a:p>
        </p:txBody>
      </p:sp>
    </p:spTree>
    <p:extLst>
      <p:ext uri="{BB962C8B-B14F-4D97-AF65-F5344CB8AC3E}">
        <p14:creationId xmlns:p14="http://schemas.microsoft.com/office/powerpoint/2010/main" val="4290310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166F-ADA2-4CB1-B9E0-CBD26DB8F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E66D5-A1A9-4A8E-8994-3FB88CB3B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B9B26-4BCF-499A-9256-56C0632D1543}"/>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5" name="Footer Placeholder 4">
            <a:extLst>
              <a:ext uri="{FF2B5EF4-FFF2-40B4-BE49-F238E27FC236}">
                <a16:creationId xmlns:a16="http://schemas.microsoft.com/office/drawing/2014/main" id="{E9D2D8DB-288D-4708-BD5A-4D077A1F52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0C8884-9CAF-404E-BF5D-6B17F822776D}"/>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1439935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68CD-3C76-487D-AB54-C6A25B679FBD}"/>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363DE1F-052B-4F92-A034-43CE5AE25877}"/>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5" name="Footer Placeholder 4">
            <a:extLst>
              <a:ext uri="{FF2B5EF4-FFF2-40B4-BE49-F238E27FC236}">
                <a16:creationId xmlns:a16="http://schemas.microsoft.com/office/drawing/2014/main" id="{459D7C5F-D598-4AF1-A307-8F7BC0130A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FEFC65-85EC-4804-842A-17DBDE4E2A04}"/>
              </a:ext>
            </a:extLst>
          </p:cNvPr>
          <p:cNvSpPr>
            <a:spLocks noGrp="1"/>
          </p:cNvSpPr>
          <p:nvPr>
            <p:ph type="sldNum" sz="quarter" idx="12"/>
          </p:nvPr>
        </p:nvSpPr>
        <p:spPr/>
        <p:txBody>
          <a:bodyPr/>
          <a:lstStyle/>
          <a:p>
            <a:fld id="{DD75F585-828A-4588-8A31-0ED97309BCB4}" type="slidenum">
              <a:rPr lang="en-US" smtClean="0"/>
              <a:t>‹#›</a:t>
            </a:fld>
            <a:endParaRPr lang="en-US" dirty="0"/>
          </a:p>
        </p:txBody>
      </p:sp>
      <p:sp>
        <p:nvSpPr>
          <p:cNvPr id="8" name="Picture Placeholder 7">
            <a:extLst>
              <a:ext uri="{FF2B5EF4-FFF2-40B4-BE49-F238E27FC236}">
                <a16:creationId xmlns:a16="http://schemas.microsoft.com/office/drawing/2014/main" id="{A6CB3DAF-3CE9-49AE-A1DC-9A58EB2DC482}"/>
              </a:ext>
            </a:extLst>
          </p:cNvPr>
          <p:cNvSpPr>
            <a:spLocks noGrp="1"/>
          </p:cNvSpPr>
          <p:nvPr>
            <p:ph type="pic" sz="quarter" idx="13"/>
          </p:nvPr>
        </p:nvSpPr>
        <p:spPr>
          <a:xfrm>
            <a:off x="838200" y="1847850"/>
            <a:ext cx="5137728" cy="4351338"/>
          </a:xfrm>
        </p:spPr>
        <p:txBody>
          <a:bodyPr>
            <a:normAutofit/>
          </a:bodyPr>
          <a:lstStyle>
            <a:lvl1pPr>
              <a:defRPr sz="2000">
                <a:solidFill>
                  <a:srgbClr val="002A4E"/>
                </a:solidFill>
                <a:latin typeface="Verdana" panose="020B0604030504040204" pitchFamily="34" charset="0"/>
                <a:ea typeface="Verdana" panose="020B0604030504040204" pitchFamily="34" charset="0"/>
              </a:defRPr>
            </a:lvl1pPr>
          </a:lstStyle>
          <a:p>
            <a:r>
              <a:rPr lang="en-US" dirty="0"/>
              <a:t>Click icon to add picture</a:t>
            </a:r>
          </a:p>
        </p:txBody>
      </p:sp>
      <p:sp>
        <p:nvSpPr>
          <p:cNvPr id="10" name="Picture Placeholder 9">
            <a:extLst>
              <a:ext uri="{FF2B5EF4-FFF2-40B4-BE49-F238E27FC236}">
                <a16:creationId xmlns:a16="http://schemas.microsoft.com/office/drawing/2014/main" id="{7E09CFA4-AF52-4FDD-8117-C619609DF547}"/>
              </a:ext>
            </a:extLst>
          </p:cNvPr>
          <p:cNvSpPr>
            <a:spLocks noGrp="1"/>
          </p:cNvSpPr>
          <p:nvPr>
            <p:ph type="pic" sz="quarter" idx="14"/>
          </p:nvPr>
        </p:nvSpPr>
        <p:spPr>
          <a:xfrm>
            <a:off x="6096000" y="1847850"/>
            <a:ext cx="5257800" cy="435133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002A4E"/>
                </a:solidFill>
                <a:latin typeface="Verdana" panose="020B0604030504040204" pitchFamily="34" charset="0"/>
                <a:ea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Tree>
    <p:extLst>
      <p:ext uri="{BB962C8B-B14F-4D97-AF65-F5344CB8AC3E}">
        <p14:creationId xmlns:p14="http://schemas.microsoft.com/office/powerpoint/2010/main" val="3325924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EB2C-B5BC-4E01-A31E-FEA9285EF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4A6624-1614-4E28-A3B5-FE689F7E7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55BAB-C778-4EFA-9AB7-2B568A3F14D5}"/>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5" name="Footer Placeholder 4">
            <a:extLst>
              <a:ext uri="{FF2B5EF4-FFF2-40B4-BE49-F238E27FC236}">
                <a16:creationId xmlns:a16="http://schemas.microsoft.com/office/drawing/2014/main" id="{AB3BE972-8C2B-4426-9EA9-AE6506FEF4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E317B-59A1-4693-8F08-4F5DF44595A9}"/>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2247237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EA66-9D04-4FC7-9CC7-AF951321491D}"/>
              </a:ext>
            </a:extLst>
          </p:cNvPr>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3000A2-6E31-47E1-A28B-99C8B83777A9}"/>
              </a:ext>
            </a:extLst>
          </p:cNvPr>
          <p:cNvSpPr>
            <a:spLocks noGrp="1"/>
          </p:cNvSpPr>
          <p:nvPr>
            <p:ph sz="half" idx="1" hasCustomPrompt="1"/>
          </p:nvPr>
        </p:nvSpPr>
        <p:spPr>
          <a:xfrm>
            <a:off x="838200" y="1825625"/>
            <a:ext cx="5181600" cy="4351338"/>
          </a:xfrm>
        </p:spPr>
        <p:txBody>
          <a:bodyPr>
            <a:normAutofit/>
          </a:bodyPr>
          <a:lstStyle>
            <a:lvl1pPr>
              <a:defRPr sz="2000">
                <a:latin typeface="Verdana" panose="020B0604030504040204" pitchFamily="34" charset="0"/>
                <a:ea typeface="Verdana" panose="020B0604030504040204" pitchFamily="34" charset="0"/>
              </a:defRPr>
            </a:lvl1pPr>
          </a:lstStyle>
          <a:p>
            <a:pPr lvl="0"/>
            <a:r>
              <a:rPr lang="en-US" dirty="0"/>
              <a:t>Click icons to add image or video</a:t>
            </a:r>
          </a:p>
        </p:txBody>
      </p:sp>
      <p:sp>
        <p:nvSpPr>
          <p:cNvPr id="4" name="Content Placeholder 3">
            <a:extLst>
              <a:ext uri="{FF2B5EF4-FFF2-40B4-BE49-F238E27FC236}">
                <a16:creationId xmlns:a16="http://schemas.microsoft.com/office/drawing/2014/main" id="{F169C329-F8E3-4321-824C-D424B39E8BB8}"/>
              </a:ext>
            </a:extLst>
          </p:cNvPr>
          <p:cNvSpPr>
            <a:spLocks noGrp="1"/>
          </p:cNvSpPr>
          <p:nvPr>
            <p:ph sz="half" idx="2" hasCustomPrompt="1"/>
          </p:nvPr>
        </p:nvSpPr>
        <p:spPr>
          <a:xfrm>
            <a:off x="6172200" y="1825625"/>
            <a:ext cx="5181600" cy="435133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Verdana" panose="020B0604030504040204" pitchFamily="34" charset="0"/>
                <a:ea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icons to add image or video</a:t>
            </a:r>
          </a:p>
        </p:txBody>
      </p:sp>
      <p:sp>
        <p:nvSpPr>
          <p:cNvPr id="5" name="Date Placeholder 4">
            <a:extLst>
              <a:ext uri="{FF2B5EF4-FFF2-40B4-BE49-F238E27FC236}">
                <a16:creationId xmlns:a16="http://schemas.microsoft.com/office/drawing/2014/main" id="{9DE7FC72-6CB0-497E-BF1D-A556FE090405}"/>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6" name="Footer Placeholder 5">
            <a:extLst>
              <a:ext uri="{FF2B5EF4-FFF2-40B4-BE49-F238E27FC236}">
                <a16:creationId xmlns:a16="http://schemas.microsoft.com/office/drawing/2014/main" id="{03A1350F-0F38-427F-8809-A5FDC876BB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D845B-4142-4FC5-B158-B7F1724CF1C8}"/>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95137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41FA-1FE2-4D63-9276-DE182C821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81863-1674-4D8B-98BB-0879C7F7D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FB74D-C474-43DB-876F-EBA29DF0C1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9D943C-7423-4E43-989C-08F0980FE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D21DA-FD7F-4AC6-A3DB-F0E86D022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B1F278-612C-421B-8501-7AF05560D539}"/>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8" name="Footer Placeholder 7">
            <a:extLst>
              <a:ext uri="{FF2B5EF4-FFF2-40B4-BE49-F238E27FC236}">
                <a16:creationId xmlns:a16="http://schemas.microsoft.com/office/drawing/2014/main" id="{8C139E26-E73B-4E21-9750-2F8AF3B148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094E77-DA01-4290-87FB-08DBB3EAA87F}"/>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47566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EB2C-B5BC-4E01-A31E-FEA9285EF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4A6624-1614-4E28-A3B5-FE689F7E7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55BAB-C778-4EFA-9AB7-2B568A3F14D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B3BE972-8C2B-4426-9EA9-AE6506FEF4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E317B-59A1-4693-8F08-4F5DF44595A9}"/>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190939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C7C2-EC8C-48C1-B013-E4D256B29B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D8EAE-2B7E-4CF8-B435-AFB8EE0EFAF8}"/>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4" name="Footer Placeholder 3">
            <a:extLst>
              <a:ext uri="{FF2B5EF4-FFF2-40B4-BE49-F238E27FC236}">
                <a16:creationId xmlns:a16="http://schemas.microsoft.com/office/drawing/2014/main" id="{46C784EC-A6B0-4AAC-9139-3769526A9A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273E43-CC5F-430E-B489-9AE02AA4A640}"/>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4167467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E0057-D7B2-45D6-B189-B8A76F6A89B1}"/>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3" name="Footer Placeholder 2">
            <a:extLst>
              <a:ext uri="{FF2B5EF4-FFF2-40B4-BE49-F238E27FC236}">
                <a16:creationId xmlns:a16="http://schemas.microsoft.com/office/drawing/2014/main" id="{7FAA0B93-E295-47E0-AF29-0A06610D94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557A9F-1F96-4D10-B672-6D8FF3733DBC}"/>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60270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5D84-A3C8-4F36-9BDB-CC2C7B927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D5D0A-8025-4A2B-A2F3-828BF5749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2ACCA-2C7E-4E16-BE4C-737FD6978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8B220-FBEA-4BC4-B957-D02A01D6A668}"/>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6" name="Footer Placeholder 5">
            <a:extLst>
              <a:ext uri="{FF2B5EF4-FFF2-40B4-BE49-F238E27FC236}">
                <a16:creationId xmlns:a16="http://schemas.microsoft.com/office/drawing/2014/main" id="{42531C15-C492-44B2-9DBB-71598B1132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045CB7-F3A6-498E-A777-5F4A27818445}"/>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671076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E05F-A026-4A60-A58E-23B4D33C7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E16D3-4D14-4A48-9CEE-7A7C12E604FA}"/>
              </a:ext>
            </a:extLst>
          </p:cNvPr>
          <p:cNvSpPr>
            <a:spLocks noGrp="1"/>
          </p:cNvSpPr>
          <p:nvPr>
            <p:ph type="pic" idx="1"/>
          </p:nvPr>
        </p:nvSpPr>
        <p:spPr>
          <a:xfrm>
            <a:off x="5183188" y="987425"/>
            <a:ext cx="6172200" cy="4873625"/>
          </a:xfrm>
        </p:spPr>
        <p:txBody>
          <a:bodyPr>
            <a:normAutofit/>
          </a:bodyPr>
          <a:lstStyle>
            <a:lvl1pPr marL="0" indent="0">
              <a:buNone/>
              <a:defRPr sz="2000">
                <a:solidFill>
                  <a:srgbClr val="002A4E"/>
                </a:solidFill>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EADE371-C435-4198-A49D-6941CAB80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8606B-0086-4DE3-B2CE-8F0E7EBEB068}"/>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6" name="Footer Placeholder 5">
            <a:extLst>
              <a:ext uri="{FF2B5EF4-FFF2-40B4-BE49-F238E27FC236}">
                <a16:creationId xmlns:a16="http://schemas.microsoft.com/office/drawing/2014/main" id="{08387FFC-A915-4CFA-9091-EC0212D572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9E8C90-65DA-4F2B-89FB-2DAF8C1F4019}"/>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755108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2DE5-F97E-48BF-9A4E-B4F39776AF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AD56A-92B3-46B7-90CB-3F992C88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1CBAF-CF4F-4F1C-A21D-4534EC8C3EF8}"/>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5" name="Footer Placeholder 4">
            <a:extLst>
              <a:ext uri="{FF2B5EF4-FFF2-40B4-BE49-F238E27FC236}">
                <a16:creationId xmlns:a16="http://schemas.microsoft.com/office/drawing/2014/main" id="{849A0D5D-A85E-4B64-B476-2F8EB53436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6A5C7D-774A-4CC8-8C7B-411075D14F87}"/>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711614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4CC63-3E88-4ED0-AFA4-F876A3D10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256B6-0F89-45A9-8AE0-1E0D4BBB25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BAF61-0882-41B4-9A22-9402DAEEC540}"/>
              </a:ext>
            </a:extLst>
          </p:cNvPr>
          <p:cNvSpPr>
            <a:spLocks noGrp="1"/>
          </p:cNvSpPr>
          <p:nvPr>
            <p:ph type="dt" sz="half" idx="10"/>
          </p:nvPr>
        </p:nvSpPr>
        <p:spPr/>
        <p:txBody>
          <a:bodyPr/>
          <a:lstStyle/>
          <a:p>
            <a:fld id="{885F582E-F301-4CF6-9683-6E2E5B20F1CB}" type="datetimeFigureOut">
              <a:rPr lang="en-US" smtClean="0"/>
              <a:t>8/30/2023</a:t>
            </a:fld>
            <a:endParaRPr lang="en-US" dirty="0"/>
          </a:p>
        </p:txBody>
      </p:sp>
      <p:sp>
        <p:nvSpPr>
          <p:cNvPr id="5" name="Footer Placeholder 4">
            <a:extLst>
              <a:ext uri="{FF2B5EF4-FFF2-40B4-BE49-F238E27FC236}">
                <a16:creationId xmlns:a16="http://schemas.microsoft.com/office/drawing/2014/main" id="{5F5B17CC-CF19-4290-8B6A-CD19F36312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4C369-B8E0-430C-8CDD-98E18009826B}"/>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250790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EA66-9D04-4FC7-9CC7-AF951321491D}"/>
              </a:ext>
            </a:extLst>
          </p:cNvPr>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3000A2-6E31-47E1-A28B-99C8B83777A9}"/>
              </a:ext>
            </a:extLst>
          </p:cNvPr>
          <p:cNvSpPr>
            <a:spLocks noGrp="1"/>
          </p:cNvSpPr>
          <p:nvPr>
            <p:ph sz="half" idx="1" hasCustomPrompt="1"/>
          </p:nvPr>
        </p:nvSpPr>
        <p:spPr>
          <a:xfrm>
            <a:off x="838200" y="1825625"/>
            <a:ext cx="5181600" cy="4351338"/>
          </a:xfrm>
        </p:spPr>
        <p:txBody>
          <a:bodyPr>
            <a:normAutofit/>
          </a:bodyPr>
          <a:lstStyle>
            <a:lvl1pPr>
              <a:defRPr sz="2000">
                <a:latin typeface="Verdana" panose="020B0604030504040204" pitchFamily="34" charset="0"/>
                <a:ea typeface="Verdana" panose="020B0604030504040204" pitchFamily="34" charset="0"/>
              </a:defRPr>
            </a:lvl1pPr>
          </a:lstStyle>
          <a:p>
            <a:pPr lvl="0"/>
            <a:r>
              <a:rPr lang="en-US" dirty="0"/>
              <a:t>Click icons to add image or video</a:t>
            </a:r>
          </a:p>
        </p:txBody>
      </p:sp>
      <p:sp>
        <p:nvSpPr>
          <p:cNvPr id="4" name="Content Placeholder 3">
            <a:extLst>
              <a:ext uri="{FF2B5EF4-FFF2-40B4-BE49-F238E27FC236}">
                <a16:creationId xmlns:a16="http://schemas.microsoft.com/office/drawing/2014/main" id="{F169C329-F8E3-4321-824C-D424B39E8BB8}"/>
              </a:ext>
            </a:extLst>
          </p:cNvPr>
          <p:cNvSpPr>
            <a:spLocks noGrp="1"/>
          </p:cNvSpPr>
          <p:nvPr>
            <p:ph sz="half" idx="2" hasCustomPrompt="1"/>
          </p:nvPr>
        </p:nvSpPr>
        <p:spPr>
          <a:xfrm>
            <a:off x="6172200" y="1825625"/>
            <a:ext cx="5181600" cy="435133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Verdana" panose="020B0604030504040204" pitchFamily="34" charset="0"/>
                <a:ea typeface="Verdan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icons to add image or video</a:t>
            </a:r>
          </a:p>
        </p:txBody>
      </p:sp>
      <p:sp>
        <p:nvSpPr>
          <p:cNvPr id="5" name="Date Placeholder 4">
            <a:extLst>
              <a:ext uri="{FF2B5EF4-FFF2-40B4-BE49-F238E27FC236}">
                <a16:creationId xmlns:a16="http://schemas.microsoft.com/office/drawing/2014/main" id="{9DE7FC72-6CB0-497E-BF1D-A556FE09040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3A1350F-0F38-427F-8809-A5FDC876BB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ED845B-4142-4FC5-B158-B7F1724CF1C8}"/>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135277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41FA-1FE2-4D63-9276-DE182C821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81863-1674-4D8B-98BB-0879C7F7D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FB74D-C474-43DB-876F-EBA29DF0C1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9D943C-7423-4E43-989C-08F0980FE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D21DA-FD7F-4AC6-A3DB-F0E86D022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B1F278-612C-421B-8501-7AF05560D53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C139E26-E73B-4E21-9750-2F8AF3B148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094E77-DA01-4290-87FB-08DBB3EAA87F}"/>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74886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C7C2-EC8C-48C1-B013-E4D256B29B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D8EAE-2B7E-4CF8-B435-AFB8EE0EFAF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6C784EC-A6B0-4AAC-9139-3769526A9A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273E43-CC5F-430E-B489-9AE02AA4A640}"/>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71912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9E0057-D7B2-45D6-B189-B8A76F6A89B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FAA0B93-E295-47E0-AF29-0A06610D94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557A9F-1F96-4D10-B672-6D8FF3733DBC}"/>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112430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5D84-A3C8-4F36-9BDB-CC2C7B927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D5D0A-8025-4A2B-A2F3-828BF5749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2ACCA-2C7E-4E16-BE4C-737FD6978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8B220-FBEA-4BC4-B957-D02A01D6A6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2531C15-C492-44B2-9DBB-71598B1132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045CB7-F3A6-498E-A777-5F4A27818445}"/>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381499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E05F-A026-4A60-A58E-23B4D33C7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E16D3-4D14-4A48-9CEE-7A7C12E604FA}"/>
              </a:ext>
            </a:extLst>
          </p:cNvPr>
          <p:cNvSpPr>
            <a:spLocks noGrp="1"/>
          </p:cNvSpPr>
          <p:nvPr>
            <p:ph type="pic" idx="1"/>
          </p:nvPr>
        </p:nvSpPr>
        <p:spPr>
          <a:xfrm>
            <a:off x="5183188" y="987425"/>
            <a:ext cx="6172200" cy="4873625"/>
          </a:xfrm>
        </p:spPr>
        <p:txBody>
          <a:bodyPr>
            <a:normAutofit/>
          </a:bodyPr>
          <a:lstStyle>
            <a:lvl1pPr marL="0" indent="0">
              <a:buNone/>
              <a:defRPr sz="2000">
                <a:solidFill>
                  <a:srgbClr val="002A4E"/>
                </a:solidFill>
                <a:latin typeface="Verdana" panose="020B0604030504040204" pitchFamily="34" charset="0"/>
                <a:ea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EADE371-C435-4198-A49D-6941CAB80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8606B-0086-4DE3-B2CE-8F0E7EBEB0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8387FFC-A915-4CFA-9091-EC0212D572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9E8C90-65DA-4F2B-89FB-2DAF8C1F4019}"/>
              </a:ext>
            </a:extLst>
          </p:cNvPr>
          <p:cNvSpPr>
            <a:spLocks noGrp="1"/>
          </p:cNvSpPr>
          <p:nvPr>
            <p:ph type="sldNum" sz="quarter" idx="12"/>
          </p:nvPr>
        </p:nvSpPr>
        <p:spPr/>
        <p:txBody>
          <a:bodyPr/>
          <a:lstStyle/>
          <a:p>
            <a:fld id="{DD75F585-828A-4588-8A31-0ED97309BCB4}" type="slidenum">
              <a:rPr lang="en-US" smtClean="0"/>
              <a:t>‹#›</a:t>
            </a:fld>
            <a:endParaRPr lang="en-US" dirty="0"/>
          </a:p>
        </p:txBody>
      </p:sp>
    </p:spTree>
    <p:extLst>
      <p:ext uri="{BB962C8B-B14F-4D97-AF65-F5344CB8AC3E}">
        <p14:creationId xmlns:p14="http://schemas.microsoft.com/office/powerpoint/2010/main" val="230057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5C66F-6A92-49F6-A83B-200536A7D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1D2CE-A0D5-46DA-B445-CDDDC5FBD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CDE9F-2F56-40AC-A13D-8BD1D8ED0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F6D34BE-8559-4568-B91C-0C4DA68E1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6AE800-36E4-48F0-A5FC-DACA38816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F585-828A-4588-8A31-0ED97309BCB4}" type="slidenum">
              <a:rPr lang="en-US" smtClean="0"/>
              <a:t>‹#›</a:t>
            </a:fld>
            <a:endParaRPr lang="en-US" dirty="0"/>
          </a:p>
        </p:txBody>
      </p:sp>
    </p:spTree>
    <p:extLst>
      <p:ext uri="{BB962C8B-B14F-4D97-AF65-F5344CB8AC3E}">
        <p14:creationId xmlns:p14="http://schemas.microsoft.com/office/powerpoint/2010/main" val="460306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543" y="1"/>
            <a:ext cx="9958916"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7462" name="Rectangle 6"/>
          <p:cNvSpPr>
            <a:spLocks noGrp="1" noChangeArrowheads="1"/>
          </p:cNvSpPr>
          <p:nvPr>
            <p:ph type="sldNum" sz="quarter" idx="4"/>
          </p:nvPr>
        </p:nvSpPr>
        <p:spPr bwMode="black">
          <a:xfrm>
            <a:off x="5791200" y="6499225"/>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100">
                <a:solidFill>
                  <a:schemeClr val="bg1"/>
                </a:solidFill>
              </a:defRPr>
            </a:lvl1pPr>
          </a:lstStyle>
          <a:p>
            <a:pPr>
              <a:defRPr/>
            </a:pPr>
            <a:fld id="{61434196-37C6-4D1D-9AB3-AF701165F4FA}" type="slidenum">
              <a:rPr lang="en-US" altLang="en-US"/>
              <a:pPr>
                <a:defRPr/>
              </a:pPr>
              <a:t>‹#›</a:t>
            </a:fld>
            <a:endParaRPr lang="en-US" altLang="en-US" dirty="0"/>
          </a:p>
        </p:txBody>
      </p:sp>
      <p:sp>
        <p:nvSpPr>
          <p:cNvPr id="1028" name="Rectangle 7"/>
          <p:cNvSpPr>
            <a:spLocks noChangeArrowheads="1"/>
          </p:cNvSpPr>
          <p:nvPr userDrawn="1"/>
        </p:nvSpPr>
        <p:spPr bwMode="black">
          <a:xfrm>
            <a:off x="7721600" y="6400800"/>
            <a:ext cx="467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100" dirty="0">
                <a:solidFill>
                  <a:srgbClr val="FFFFFF"/>
                </a:solidFill>
              </a:rPr>
              <a:t>Presenter’s Name          June 17, 2003</a:t>
            </a:r>
          </a:p>
        </p:txBody>
      </p:sp>
      <p:pic>
        <p:nvPicPr>
          <p:cNvPr id="1029" name="Picture 17" descr="C:\Documents and Settings\mquealy\Desktop\DHS_fema_W.jpg"/>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203201" y="5867400"/>
            <a:ext cx="252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userDrawn="1"/>
        </p:nvSpPr>
        <p:spPr bwMode="auto">
          <a:xfrm>
            <a:off x="9652000" y="6019800"/>
            <a:ext cx="2118784" cy="609600"/>
          </a:xfrm>
          <a:prstGeom prst="rect">
            <a:avLst/>
          </a:prstGeom>
          <a:solidFill>
            <a:srgbClr val="003366"/>
          </a:solidFill>
          <a:ln w="9525" algn="ctr">
            <a:solidFill>
              <a:srgbClr val="000063"/>
            </a:solidFill>
            <a:round/>
            <a:headEnd/>
            <a:tailEnd/>
          </a:ln>
        </p:spPr>
        <p:txBody>
          <a:bodyPr anchor="ctr" anchorCtr="1"/>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600" dirty="0">
                <a:solidFill>
                  <a:srgbClr val="FFFFFF"/>
                </a:solidFill>
              </a:rPr>
              <a:t>Insert Recipient Logo</a:t>
            </a:r>
          </a:p>
        </p:txBody>
      </p:sp>
    </p:spTree>
    <p:extLst>
      <p:ext uri="{BB962C8B-B14F-4D97-AF65-F5344CB8AC3E}">
        <p14:creationId xmlns:p14="http://schemas.microsoft.com/office/powerpoint/2010/main" val="24007323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600" b="1" kern="1200">
          <a:solidFill>
            <a:srgbClr val="003366"/>
          </a:solidFill>
          <a:latin typeface="+mn-lt"/>
          <a:ea typeface="+mj-ea"/>
          <a:cs typeface="+mj-cs"/>
        </a:defRPr>
      </a:lvl1pPr>
      <a:lvl2pPr algn="l" rtl="0" eaLnBrk="0" fontAlgn="base" hangingPunct="0">
        <a:spcBef>
          <a:spcPct val="0"/>
        </a:spcBef>
        <a:spcAft>
          <a:spcPct val="0"/>
        </a:spcAft>
        <a:defRPr sz="3600">
          <a:solidFill>
            <a:srgbClr val="000063"/>
          </a:solidFill>
          <a:latin typeface="Times New Roman" panose="02020603050405020304" pitchFamily="18" charset="0"/>
        </a:defRPr>
      </a:lvl2pPr>
      <a:lvl3pPr algn="l" rtl="0" eaLnBrk="0" fontAlgn="base" hangingPunct="0">
        <a:spcBef>
          <a:spcPct val="0"/>
        </a:spcBef>
        <a:spcAft>
          <a:spcPct val="0"/>
        </a:spcAft>
        <a:defRPr sz="3600">
          <a:solidFill>
            <a:srgbClr val="000063"/>
          </a:solidFill>
          <a:latin typeface="Times New Roman" panose="02020603050405020304" pitchFamily="18" charset="0"/>
        </a:defRPr>
      </a:lvl3pPr>
      <a:lvl4pPr algn="l" rtl="0" eaLnBrk="0" fontAlgn="base" hangingPunct="0">
        <a:spcBef>
          <a:spcPct val="0"/>
        </a:spcBef>
        <a:spcAft>
          <a:spcPct val="0"/>
        </a:spcAft>
        <a:defRPr sz="3600">
          <a:solidFill>
            <a:srgbClr val="000063"/>
          </a:solidFill>
          <a:latin typeface="Times New Roman" panose="02020603050405020304" pitchFamily="18" charset="0"/>
        </a:defRPr>
      </a:lvl4pPr>
      <a:lvl5pPr algn="l" rtl="0" eaLnBrk="0" fontAlgn="base" hangingPunct="0">
        <a:spcBef>
          <a:spcPct val="0"/>
        </a:spcBef>
        <a:spcAft>
          <a:spcPct val="0"/>
        </a:spcAft>
        <a:defRPr sz="3600">
          <a:solidFill>
            <a:srgbClr val="000063"/>
          </a:solidFill>
          <a:latin typeface="Times New Roman" panose="02020603050405020304" pitchFamily="18" charset="0"/>
        </a:defRPr>
      </a:lvl5pPr>
      <a:lvl6pPr marL="457200" algn="l" rtl="0" eaLnBrk="0" fontAlgn="base" hangingPunct="0">
        <a:spcBef>
          <a:spcPct val="0"/>
        </a:spcBef>
        <a:spcAft>
          <a:spcPct val="0"/>
        </a:spcAft>
        <a:defRPr sz="4200">
          <a:solidFill>
            <a:srgbClr val="000063"/>
          </a:solidFill>
          <a:latin typeface="Times New Roman" panose="02020603050405020304" pitchFamily="18" charset="0"/>
        </a:defRPr>
      </a:lvl6pPr>
      <a:lvl7pPr marL="914400" algn="l" rtl="0" eaLnBrk="0" fontAlgn="base" hangingPunct="0">
        <a:spcBef>
          <a:spcPct val="0"/>
        </a:spcBef>
        <a:spcAft>
          <a:spcPct val="0"/>
        </a:spcAft>
        <a:defRPr sz="4200">
          <a:solidFill>
            <a:srgbClr val="000063"/>
          </a:solidFill>
          <a:latin typeface="Times New Roman" panose="02020603050405020304" pitchFamily="18" charset="0"/>
        </a:defRPr>
      </a:lvl7pPr>
      <a:lvl8pPr marL="1371600" algn="l" rtl="0" eaLnBrk="0" fontAlgn="base" hangingPunct="0">
        <a:spcBef>
          <a:spcPct val="0"/>
        </a:spcBef>
        <a:spcAft>
          <a:spcPct val="0"/>
        </a:spcAft>
        <a:defRPr sz="4200">
          <a:solidFill>
            <a:srgbClr val="000063"/>
          </a:solidFill>
          <a:latin typeface="Times New Roman" panose="02020603050405020304" pitchFamily="18" charset="0"/>
        </a:defRPr>
      </a:lvl8pPr>
      <a:lvl9pPr marL="1828800" algn="l" rtl="0" eaLnBrk="0" fontAlgn="base" hangingPunct="0">
        <a:spcBef>
          <a:spcPct val="0"/>
        </a:spcBef>
        <a:spcAft>
          <a:spcPct val="0"/>
        </a:spcAft>
        <a:defRPr sz="4200">
          <a:solidFill>
            <a:srgbClr val="000063"/>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5C66F-6A92-49F6-A83B-200536A7D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1D2CE-A0D5-46DA-B445-CDDDC5FBD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CDE9F-2F56-40AC-A13D-8BD1D8ED0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582E-F301-4CF6-9683-6E2E5B20F1CB}" type="datetimeFigureOut">
              <a:rPr lang="en-US" smtClean="0"/>
              <a:t>8/30/2023</a:t>
            </a:fld>
            <a:endParaRPr lang="en-US" dirty="0"/>
          </a:p>
        </p:txBody>
      </p:sp>
      <p:sp>
        <p:nvSpPr>
          <p:cNvPr id="5" name="Footer Placeholder 4">
            <a:extLst>
              <a:ext uri="{FF2B5EF4-FFF2-40B4-BE49-F238E27FC236}">
                <a16:creationId xmlns:a16="http://schemas.microsoft.com/office/drawing/2014/main" id="{4F6D34BE-8559-4568-B91C-0C4DA68E1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6AE800-36E4-48F0-A5FC-DACA38816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F585-828A-4588-8A31-0ED97309BCB4}" type="slidenum">
              <a:rPr lang="en-US" smtClean="0"/>
              <a:t>‹#›</a:t>
            </a:fld>
            <a:endParaRPr lang="en-US" dirty="0"/>
          </a:p>
        </p:txBody>
      </p:sp>
    </p:spTree>
    <p:extLst>
      <p:ext uri="{BB962C8B-B14F-4D97-AF65-F5344CB8AC3E}">
        <p14:creationId xmlns:p14="http://schemas.microsoft.com/office/powerpoint/2010/main" val="745624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1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fema.gov/procurement-disaster-assistance-tea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1.jpeg"/><Relationship Id="rId7" Type="http://schemas.openxmlformats.org/officeDocument/2006/relationships/diagramData" Target="../diagrams/data1.xml"/><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22.png"/><Relationship Id="rId9"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fema.gov/media-library/assets/documents/11178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3.png"/><Relationship Id="rId4" Type="http://schemas.openxmlformats.org/officeDocument/2006/relationships/hyperlink" Target="https://www.ecfr.gov/cgi-bin/text-idx?SID=8fa2890df66fb12d1701cb29979f6231&amp;mc=true&amp;node=sg2.1.200_1316.sg3&amp;rgn=div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hyperlink" Target="mailto:shellenbarger@michigan.gov" TargetMode="External"/><Relationship Id="rId3" Type="http://schemas.openxmlformats.org/officeDocument/2006/relationships/image" Target="../media/image21.jpeg"/><Relationship Id="rId7"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hyperlink" Target="mailto:macraes@Michigan.gov" TargetMode="External"/><Relationship Id="rId4" Type="http://schemas.openxmlformats.org/officeDocument/2006/relationships/hyperlink" Target="mailto:veddert@michigan.gov"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3B94-BB59-4116-A94B-592FBCD6E3CA}"/>
              </a:ext>
            </a:extLst>
          </p:cNvPr>
          <p:cNvSpPr>
            <a:spLocks noGrp="1"/>
          </p:cNvSpPr>
          <p:nvPr>
            <p:ph type="ctrTitle"/>
          </p:nvPr>
        </p:nvSpPr>
        <p:spPr>
          <a:xfrm>
            <a:off x="1524000" y="2603499"/>
            <a:ext cx="9144000" cy="906463"/>
          </a:xfrm>
        </p:spPr>
        <p:txBody>
          <a:bodyPr>
            <a:normAutofit/>
          </a:bodyPr>
          <a:lstStyle/>
          <a:p>
            <a:r>
              <a:rPr lang="en-US" sz="5400" b="1" cap="all" dirty="0">
                <a:solidFill>
                  <a:schemeClr val="bg1"/>
                </a:solidFill>
                <a:latin typeface="Verdana" panose="020B0604030504040204" pitchFamily="34" charset="0"/>
                <a:ea typeface="Verdana" panose="020B0604030504040204" pitchFamily="34" charset="0"/>
              </a:rPr>
              <a:t>Public assistance</a:t>
            </a:r>
          </a:p>
        </p:txBody>
      </p:sp>
      <p:sp>
        <p:nvSpPr>
          <p:cNvPr id="3" name="Subtitle 2">
            <a:extLst>
              <a:ext uri="{FF2B5EF4-FFF2-40B4-BE49-F238E27FC236}">
                <a16:creationId xmlns:a16="http://schemas.microsoft.com/office/drawing/2014/main" id="{79ECFD0F-AF51-4DB0-B981-D16661E432ED}"/>
              </a:ext>
            </a:extLst>
          </p:cNvPr>
          <p:cNvSpPr>
            <a:spLocks noGrp="1"/>
          </p:cNvSpPr>
          <p:nvPr>
            <p:ph type="subTitle" idx="1"/>
          </p:nvPr>
        </p:nvSpPr>
        <p:spPr>
          <a:xfrm>
            <a:off x="1524000" y="3804443"/>
            <a:ext cx="9144000" cy="766762"/>
          </a:xfrm>
        </p:spPr>
        <p:txBody>
          <a:bodyPr>
            <a:normAutofit/>
          </a:bodyPr>
          <a:lstStyle/>
          <a:p>
            <a:r>
              <a:rPr lang="en-US" sz="4000" cap="all" dirty="0">
                <a:solidFill>
                  <a:schemeClr val="bg1">
                    <a:lumMod val="75000"/>
                  </a:schemeClr>
                </a:solidFill>
                <a:latin typeface="Verdana" panose="020B0604030504040204" pitchFamily="34" charset="0"/>
                <a:ea typeface="Verdana" panose="020B0604030504040204" pitchFamily="34" charset="0"/>
              </a:rPr>
              <a:t>damage assessment </a:t>
            </a:r>
          </a:p>
        </p:txBody>
      </p:sp>
      <p:sp>
        <p:nvSpPr>
          <p:cNvPr id="4" name="Subtitle 2">
            <a:extLst>
              <a:ext uri="{FF2B5EF4-FFF2-40B4-BE49-F238E27FC236}">
                <a16:creationId xmlns:a16="http://schemas.microsoft.com/office/drawing/2014/main" id="{E6B46A5C-9A2A-4C14-A332-62F1DC9F5849}"/>
              </a:ext>
            </a:extLst>
          </p:cNvPr>
          <p:cNvSpPr txBox="1">
            <a:spLocks/>
          </p:cNvSpPr>
          <p:nvPr/>
        </p:nvSpPr>
        <p:spPr>
          <a:xfrm>
            <a:off x="1524000" y="1925637"/>
            <a:ext cx="9144000" cy="766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cap="all" dirty="0">
                <a:solidFill>
                  <a:schemeClr val="bg1">
                    <a:lumMod val="75000"/>
                  </a:schemeClr>
                </a:solidFill>
                <a:latin typeface="Verdana" panose="020B0604030504040204" pitchFamily="34" charset="0"/>
                <a:ea typeface="Verdana" panose="020B0604030504040204" pitchFamily="34" charset="0"/>
              </a:rPr>
              <a:t>Michigan state police</a:t>
            </a:r>
          </a:p>
        </p:txBody>
      </p:sp>
      <p:sp>
        <p:nvSpPr>
          <p:cNvPr id="6" name="Slide Number Placeholder 5">
            <a:extLst>
              <a:ext uri="{FF2B5EF4-FFF2-40B4-BE49-F238E27FC236}">
                <a16:creationId xmlns:a16="http://schemas.microsoft.com/office/drawing/2014/main" id="{6DDB68E1-114D-45E6-93C8-7BCA5A11DC1D}"/>
              </a:ext>
            </a:extLst>
          </p:cNvPr>
          <p:cNvSpPr>
            <a:spLocks noGrp="1"/>
          </p:cNvSpPr>
          <p:nvPr>
            <p:ph type="sldNum" sz="quarter" idx="12"/>
          </p:nvPr>
        </p:nvSpPr>
        <p:spPr/>
        <p:txBody>
          <a:bodyPr/>
          <a:lstStyle/>
          <a:p>
            <a:fld id="{DD75F585-828A-4588-8A31-0ED97309BCB4}" type="slidenum">
              <a:rPr lang="en-US" smtClean="0"/>
              <a:t>1</a:t>
            </a:fld>
            <a:endParaRPr lang="en-US" dirty="0"/>
          </a:p>
        </p:txBody>
      </p:sp>
    </p:spTree>
    <p:extLst>
      <p:ext uri="{BB962C8B-B14F-4D97-AF65-F5344CB8AC3E}">
        <p14:creationId xmlns:p14="http://schemas.microsoft.com/office/powerpoint/2010/main" val="6202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792582" y="620953"/>
            <a:ext cx="6162231"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Work eligibility</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888274" y="1701997"/>
            <a:ext cx="4454435" cy="4598124"/>
          </a:xfrm>
        </p:spPr>
        <p:txBody>
          <a:bodyPr/>
          <a:lstStyle/>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endParaRPr lang="en-US" dirty="0"/>
          </a:p>
          <a:p>
            <a:endParaRPr lang="en-US" dirty="0"/>
          </a:p>
        </p:txBody>
      </p:sp>
      <p:pic>
        <p:nvPicPr>
          <p:cNvPr id="15" name="Picture Placeholder 14" descr="A close up of a tree&#10;&#10;Description generated with high confidence">
            <a:extLst>
              <a:ext uri="{FF2B5EF4-FFF2-40B4-BE49-F238E27FC236}">
                <a16:creationId xmlns:a16="http://schemas.microsoft.com/office/drawing/2014/main" id="{8CDDAB93-C4C4-4914-9FEF-CD348E07ADED}"/>
              </a:ext>
            </a:extLst>
          </p:cNvPr>
          <p:cNvPicPr>
            <a:picLocks noGrp="1" noChangeAspect="1"/>
          </p:cNvPicPr>
          <p:nvPr>
            <p:ph type="pic" idx="1"/>
          </p:nvPr>
        </p:nvPicPr>
        <p:blipFill>
          <a:blip r:embed="rId4" cstate="print">
            <a:extLst>
              <a:ext uri="{28A0092B-C50C-407E-A947-70E740481C1C}">
                <a14:useLocalDpi xmlns:a14="http://schemas.microsoft.com/office/drawing/2010/main"/>
              </a:ext>
            </a:extLst>
          </a:blip>
          <a:srcRect l="18775" r="18775"/>
          <a:stretch>
            <a:fillRect/>
          </a:stretch>
        </p:blipFill>
        <p:spPr>
          <a:xfrm rot="5400000">
            <a:off x="8056659" y="295671"/>
            <a:ext cx="3427416" cy="4116247"/>
          </a:xfrm>
          <a:solidFill>
            <a:schemeClr val="bg1">
              <a:lumMod val="75000"/>
            </a:schemeClr>
          </a:solidFill>
        </p:spPr>
      </p:pic>
      <p:sp>
        <p:nvSpPr>
          <p:cNvPr id="5" name="Text Placeholder 3">
            <a:extLst>
              <a:ext uri="{FF2B5EF4-FFF2-40B4-BE49-F238E27FC236}">
                <a16:creationId xmlns:a16="http://schemas.microsoft.com/office/drawing/2014/main" id="{BE00463B-627F-4ABB-AF58-6CDE9F0C9EE4}"/>
              </a:ext>
            </a:extLst>
          </p:cNvPr>
          <p:cNvSpPr txBox="1">
            <a:spLocks/>
          </p:cNvSpPr>
          <p:nvPr/>
        </p:nvSpPr>
        <p:spPr>
          <a:xfrm>
            <a:off x="694190" y="1585303"/>
            <a:ext cx="7018053" cy="47581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Be disaster-related</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Be located in the designated disaster</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area</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Be the legal responsibility</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Not fundable by another Federal</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   agency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321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888274" y="640085"/>
            <a:ext cx="5428305"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Types of work</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600914" y="1653426"/>
            <a:ext cx="8171505" cy="4898748"/>
          </a:xfrm>
        </p:spPr>
        <p:txBody>
          <a:bodyPr>
            <a:normAutofit/>
          </a:bodyPr>
          <a:lstStyle/>
          <a:p>
            <a:pPr lvl="1">
              <a:lnSpc>
                <a:spcPct val="100000"/>
              </a:lnSpc>
            </a:pPr>
            <a:r>
              <a:rPr lang="en-US" altLang="en-US" sz="2800" b="1" dirty="0">
                <a:solidFill>
                  <a:schemeClr val="bg1"/>
                </a:solidFill>
                <a:latin typeface="Verdana" panose="020B0604030504040204" pitchFamily="34" charset="0"/>
                <a:ea typeface="Verdana" panose="020B0604030504040204" pitchFamily="34" charset="0"/>
                <a:cs typeface="Arial" panose="020B0604020202020204" pitchFamily="34" charset="0"/>
              </a:rPr>
              <a:t>Emergency Work</a:t>
            </a:r>
          </a:p>
          <a:p>
            <a:pPr lvl="1">
              <a:lnSpc>
                <a:spcPct val="100000"/>
              </a:lnSpc>
            </a:pPr>
            <a:endParaRPr lang="en-US" altLang="en-US" sz="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lvl="1">
              <a:lnSpc>
                <a:spcPct val="100000"/>
              </a:lnSpc>
              <a:spcBef>
                <a:spcPts val="0"/>
              </a:spcBef>
            </a:pPr>
            <a:r>
              <a:rPr lang="en-US" altLang="en-US" sz="2200" dirty="0">
                <a:solidFill>
                  <a:schemeClr val="bg1"/>
                </a:solidFill>
                <a:latin typeface="Verdana" panose="020B0604030504040204" pitchFamily="34" charset="0"/>
                <a:ea typeface="Verdana" panose="020B0604030504040204" pitchFamily="34" charset="0"/>
                <a:cs typeface="Arial" panose="020B0604020202020204" pitchFamily="34" charset="0"/>
              </a:rPr>
              <a:t>	A </a:t>
            </a: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Debris Removal</a:t>
            </a:r>
          </a:p>
          <a:p>
            <a:pPr lvl="1">
              <a:lnSpc>
                <a:spcPct val="100000"/>
              </a:lnSpc>
            </a:pP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B – Emergency Protective Measures</a:t>
            </a:r>
          </a:p>
          <a:p>
            <a:pPr lvl="1">
              <a:lnSpc>
                <a:spcPct val="100000"/>
              </a:lnSpc>
            </a:pPr>
            <a:endParaRPr lang="en-US" altLang="en-US"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lvl="1">
              <a:lnSpc>
                <a:spcPct val="100000"/>
              </a:lnSpc>
            </a:pPr>
            <a:r>
              <a:rPr lang="en-US" altLang="en-US" sz="2800" b="1" dirty="0">
                <a:solidFill>
                  <a:schemeClr val="bg1"/>
                </a:solidFill>
                <a:latin typeface="Verdana" panose="020B0604030504040204" pitchFamily="34" charset="0"/>
                <a:ea typeface="Verdana" panose="020B0604030504040204" pitchFamily="34" charset="0"/>
                <a:cs typeface="Arial" panose="020B0604020202020204" pitchFamily="34" charset="0"/>
              </a:rPr>
              <a:t>Permanent Work</a:t>
            </a:r>
          </a:p>
          <a:p>
            <a:pPr lvl="1">
              <a:lnSpc>
                <a:spcPct val="100000"/>
              </a:lnSpc>
            </a:pPr>
            <a:endParaRPr lang="en-US" altLang="en-US" sz="8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lvl="1">
              <a:lnSpc>
                <a:spcPct val="100000"/>
              </a:lnSpc>
              <a:spcBef>
                <a:spcPts val="0"/>
              </a:spcBef>
            </a:pPr>
            <a:r>
              <a:rPr lang="en-US" altLang="en-US" sz="2200" dirty="0">
                <a:solidFill>
                  <a:schemeClr val="bg1"/>
                </a:solidFill>
                <a:latin typeface="Verdana" panose="020B0604030504040204" pitchFamily="34" charset="0"/>
                <a:ea typeface="Verdana" panose="020B0604030504040204" pitchFamily="34" charset="0"/>
                <a:cs typeface="Arial" panose="020B0604020202020204" pitchFamily="34" charset="0"/>
              </a:rPr>
              <a:t>	C </a:t>
            </a: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Road and Bridge Systems</a:t>
            </a:r>
          </a:p>
          <a:p>
            <a:pPr lvl="1">
              <a:lnSpc>
                <a:spcPct val="100000"/>
              </a:lnSpc>
            </a:pP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D – Water Control Facilities</a:t>
            </a:r>
          </a:p>
          <a:p>
            <a:pPr lvl="1">
              <a:lnSpc>
                <a:spcPct val="100000"/>
              </a:lnSpc>
            </a:pP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E – Public Buildings/Equipment</a:t>
            </a:r>
          </a:p>
          <a:p>
            <a:pPr lvl="1">
              <a:lnSpc>
                <a:spcPct val="100000"/>
              </a:lnSpc>
            </a:pP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F – Public Utilities</a:t>
            </a:r>
          </a:p>
          <a:p>
            <a:pPr lvl="1">
              <a:lnSpc>
                <a:spcPct val="100000"/>
              </a:lnSpc>
            </a:pPr>
            <a:r>
              <a:rPr lang="en-US" altLang="en-US" sz="2400" dirty="0">
                <a:solidFill>
                  <a:schemeClr val="bg1"/>
                </a:solidFill>
                <a:latin typeface="Verdana" panose="020B0604030504040204" pitchFamily="34" charset="0"/>
                <a:ea typeface="Verdana" panose="020B0604030504040204" pitchFamily="34" charset="0"/>
                <a:cs typeface="Arial" panose="020B0604020202020204" pitchFamily="34" charset="0"/>
              </a:rPr>
              <a:t>	G – Parks, Recreational, and Other Facilities</a:t>
            </a:r>
          </a:p>
        </p:txBody>
      </p:sp>
    </p:spTree>
    <p:extLst>
      <p:ext uri="{BB962C8B-B14F-4D97-AF65-F5344CB8AC3E}">
        <p14:creationId xmlns:p14="http://schemas.microsoft.com/office/powerpoint/2010/main" val="261146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888274" y="640085"/>
            <a:ext cx="5766526" cy="653143"/>
          </a:xfrm>
        </p:spPr>
        <p:txBody>
          <a:bodyPr>
            <a:noAutofit/>
          </a:bodyPr>
          <a:lstStyle/>
          <a:p>
            <a:r>
              <a:rPr lang="en-US" sz="3600" b="1" cap="all" dirty="0">
                <a:solidFill>
                  <a:schemeClr val="bg1"/>
                </a:solidFill>
                <a:latin typeface="Verdana" panose="020B0604030504040204" pitchFamily="34" charset="0"/>
                <a:ea typeface="Verdana" panose="020B0604030504040204" pitchFamily="34" charset="0"/>
              </a:rPr>
              <a:t>Emergency work</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888274" y="1701997"/>
            <a:ext cx="4454435" cy="4598124"/>
          </a:xfrm>
        </p:spPr>
        <p:txBody>
          <a:bodyPr/>
          <a:lstStyle/>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endParaRPr lang="en-US" dirty="0"/>
          </a:p>
          <a:p>
            <a:endParaRPr lang="en-US" dirty="0"/>
          </a:p>
        </p:txBody>
      </p:sp>
      <p:sp>
        <p:nvSpPr>
          <p:cNvPr id="5" name="Text Placeholder 3">
            <a:extLst>
              <a:ext uri="{FF2B5EF4-FFF2-40B4-BE49-F238E27FC236}">
                <a16:creationId xmlns:a16="http://schemas.microsoft.com/office/drawing/2014/main" id="{BE00463B-627F-4ABB-AF58-6CDE9F0C9EE4}"/>
              </a:ext>
            </a:extLst>
          </p:cNvPr>
          <p:cNvSpPr txBox="1">
            <a:spLocks/>
          </p:cNvSpPr>
          <p:nvPr/>
        </p:nvSpPr>
        <p:spPr>
          <a:xfrm>
            <a:off x="888273" y="1748179"/>
            <a:ext cx="5961020" cy="472480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Category A – Debris Removal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Eliminates an immediate threat to life, health, and safety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Eliminates an immediate threat of significant damage to improved property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Ensures economic recovery of the community and provides a benefit for the community-at-large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3" descr="debris">
            <a:extLst>
              <a:ext uri="{FF2B5EF4-FFF2-40B4-BE49-F238E27FC236}">
                <a16:creationId xmlns:a16="http://schemas.microsoft.com/office/drawing/2014/main" id="{DAC36BF7-8CBC-4826-A7B6-30F8D7236C63}"/>
              </a:ext>
            </a:extLst>
          </p:cNvPr>
          <p:cNvPicPr>
            <a:picLocks noGrp="1" noChangeAspect="1" noChangeArrowheads="1"/>
          </p:cNvPicPr>
          <p:nvPr>
            <p:ph type="pic" idx="1"/>
          </p:nvPr>
        </p:nvPicPr>
        <p:blipFill>
          <a:blip r:embed="rId4">
            <a:extLst>
              <a:ext uri="{28A0092B-C50C-407E-A947-70E740481C1C}">
                <a14:useLocalDpi xmlns:a14="http://schemas.microsoft.com/office/drawing/2010/main"/>
              </a:ext>
            </a:extLst>
          </a:blip>
          <a:srcRect t="7388" b="7388"/>
          <a:stretch>
            <a:fillRect/>
          </a:stretch>
        </p:blipFill>
        <p:spPr bwMode="auto">
          <a:xfrm>
            <a:off x="7092106" y="1371600"/>
            <a:ext cx="4648083" cy="387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12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31308" y="767275"/>
            <a:ext cx="11231940" cy="884600"/>
          </a:xfrm>
        </p:spPr>
        <p:txBody>
          <a:bodyPr>
            <a:noAutofit/>
          </a:bodyPr>
          <a:lstStyle/>
          <a:p>
            <a:r>
              <a:rPr lang="en-US" b="1" cap="all" dirty="0">
                <a:solidFill>
                  <a:schemeClr val="bg1"/>
                </a:solidFill>
              </a:rPr>
              <a:t>Category a – debris removal</a:t>
            </a:r>
            <a:endParaRPr lang="en-US" b="1"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752" y="1651875"/>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
        <p:nvSpPr>
          <p:cNvPr id="17" name="Content Placeholder 16">
            <a:extLst>
              <a:ext uri="{FF2B5EF4-FFF2-40B4-BE49-F238E27FC236}">
                <a16:creationId xmlns:a16="http://schemas.microsoft.com/office/drawing/2014/main" id="{753E3EB5-7BA2-4C7F-851F-C35E4BE1BB86}"/>
              </a:ext>
            </a:extLst>
          </p:cNvPr>
          <p:cNvSpPr>
            <a:spLocks noGrp="1"/>
          </p:cNvSpPr>
          <p:nvPr>
            <p:ph sz="half" idx="1"/>
          </p:nvPr>
        </p:nvSpPr>
        <p:spPr>
          <a:xfrm>
            <a:off x="431308" y="1721450"/>
            <a:ext cx="8463689" cy="4545658"/>
          </a:xfrm>
        </p:spPr>
        <p:txBody>
          <a:bodyPr>
            <a:noAutofit/>
          </a:bodyPr>
          <a:lstStyle/>
          <a:p>
            <a:pPr lvl="0"/>
            <a:r>
              <a:rPr lang="en-US" dirty="0">
                <a:solidFill>
                  <a:schemeClr val="bg1"/>
                </a:solidFill>
              </a:rPr>
              <a:t>Removal of incident-related debris from public property and public rights-of-way (ROW)</a:t>
            </a:r>
          </a:p>
          <a:p>
            <a:pPr lvl="0"/>
            <a:r>
              <a:rPr lang="en-US" dirty="0">
                <a:solidFill>
                  <a:schemeClr val="bg1"/>
                </a:solidFill>
              </a:rPr>
              <a:t>If residents are authorized to place incident-related debris on the ROW, costs to remove the debris may be reimbursable.</a:t>
            </a:r>
          </a:p>
          <a:p>
            <a:pPr marL="0" indent="0">
              <a:spcBef>
                <a:spcPts val="0"/>
              </a:spcBef>
              <a:buNone/>
            </a:pPr>
            <a:endParaRPr lang="en-US" b="1" dirty="0">
              <a:solidFill>
                <a:schemeClr val="bg1"/>
              </a:solidFill>
            </a:endParaRPr>
          </a:p>
          <a:p>
            <a:pPr marL="0" indent="0">
              <a:spcBef>
                <a:spcPts val="0"/>
              </a:spcBef>
              <a:buNone/>
            </a:pPr>
            <a:r>
              <a:rPr lang="en-US" b="1" dirty="0">
                <a:solidFill>
                  <a:schemeClr val="bg1"/>
                </a:solidFill>
              </a:rPr>
              <a:t>Private property debris removal considerations </a:t>
            </a:r>
            <a:r>
              <a:rPr lang="en-US" dirty="0">
                <a:solidFill>
                  <a:schemeClr val="bg1"/>
                </a:solidFill>
              </a:rPr>
              <a:t>(may not be eligible for PA)</a:t>
            </a:r>
          </a:p>
          <a:p>
            <a:r>
              <a:rPr lang="en-US" dirty="0">
                <a:solidFill>
                  <a:schemeClr val="bg1"/>
                </a:solidFill>
              </a:rPr>
              <a:t>Generally, the responsibility of individual property owners.</a:t>
            </a:r>
          </a:p>
          <a:p>
            <a:r>
              <a:rPr lang="en-US" dirty="0">
                <a:solidFill>
                  <a:schemeClr val="bg1"/>
                </a:solidFill>
              </a:rPr>
              <a:t>Must prove debris is a public health hazard and an immediate threat to life, public health, or safety, or economic recovery of the community at large.</a:t>
            </a:r>
          </a:p>
          <a:p>
            <a:r>
              <a:rPr lang="en-US" dirty="0">
                <a:solidFill>
                  <a:schemeClr val="bg1"/>
                </a:solidFill>
              </a:rPr>
              <a:t>Requires written request and FEMA approval.</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 </a:t>
            </a:r>
            <a:r>
              <a:rPr lang="en-US" b="1" i="1" dirty="0">
                <a:solidFill>
                  <a:schemeClr val="bg1"/>
                </a:solidFill>
              </a:rPr>
              <a:t>**See FEMA Public Assistance: Debris Removal Tips and Private Property Debris Removal Fact Sheets</a:t>
            </a:r>
          </a:p>
          <a:p>
            <a:pPr marL="0" indent="0">
              <a:buNone/>
            </a:pPr>
            <a:endParaRPr lang="en-US" b="1" i="1" dirty="0">
              <a:solidFill>
                <a:schemeClr val="bg1"/>
              </a:solidFill>
            </a:endParaRPr>
          </a:p>
          <a:p>
            <a:pPr marL="0" indent="0">
              <a:buNone/>
            </a:pPr>
            <a:endParaRPr lang="en-US" b="1" i="1" dirty="0">
              <a:solidFill>
                <a:schemeClr val="bg1"/>
              </a:solidFill>
            </a:endParaRPr>
          </a:p>
          <a:p>
            <a:pPr marL="0" indent="0">
              <a:buNone/>
            </a:pPr>
            <a:endParaRPr lang="en-US" b="1" i="1" dirty="0">
              <a:solidFill>
                <a:schemeClr val="bg1"/>
              </a:solidFill>
            </a:endParaRPr>
          </a:p>
          <a:p>
            <a:pPr marL="0" indent="0">
              <a:buNone/>
            </a:pPr>
            <a:r>
              <a:rPr lang="en-US" sz="1800" b="1" i="1" dirty="0">
                <a:solidFill>
                  <a:schemeClr val="bg1"/>
                </a:solidFill>
              </a:rPr>
              <a:t>**See FEMA Public Assistance: Private Property Debris Removal Fact Sheet </a:t>
            </a:r>
            <a:endParaRPr lang="en-US" sz="1800" b="1" dirty="0">
              <a:solidFill>
                <a:schemeClr val="bg1"/>
              </a:solidFill>
            </a:endParaRPr>
          </a:p>
          <a:p>
            <a:pPr marL="0" indent="0">
              <a:buNone/>
            </a:pPr>
            <a:endParaRPr lang="en-US" dirty="0">
              <a:solidFill>
                <a:schemeClr val="bg1"/>
              </a:solidFill>
            </a:endParaRPr>
          </a:p>
        </p:txBody>
      </p:sp>
      <p:pic>
        <p:nvPicPr>
          <p:cNvPr id="18" name="image2.png">
            <a:extLst>
              <a:ext uri="{FF2B5EF4-FFF2-40B4-BE49-F238E27FC236}">
                <a16:creationId xmlns:a16="http://schemas.microsoft.com/office/drawing/2014/main" id="{7791FA9B-4990-438C-AD63-B6D92CAD53CC}"/>
              </a:ext>
            </a:extLst>
          </p:cNvPr>
          <p:cNvPicPr/>
          <p:nvPr/>
        </p:nvPicPr>
        <p:blipFill>
          <a:blip r:embed="rId7" cstate="print"/>
          <a:stretch>
            <a:fillRect/>
          </a:stretch>
        </p:blipFill>
        <p:spPr>
          <a:xfrm>
            <a:off x="9237785" y="361581"/>
            <a:ext cx="2780815" cy="6367802"/>
          </a:xfrm>
          <a:prstGeom prst="rect">
            <a:avLst/>
          </a:prstGeom>
        </p:spPr>
      </p:pic>
    </p:spTree>
    <p:extLst>
      <p:ext uri="{BB962C8B-B14F-4D97-AF65-F5344CB8AC3E}">
        <p14:creationId xmlns:p14="http://schemas.microsoft.com/office/powerpoint/2010/main" val="37042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31308" y="767275"/>
            <a:ext cx="11231940" cy="884600"/>
          </a:xfrm>
        </p:spPr>
        <p:txBody>
          <a:bodyPr>
            <a:noAutofit/>
          </a:bodyPr>
          <a:lstStyle/>
          <a:p>
            <a:r>
              <a:rPr lang="en-US" b="1" cap="all" dirty="0">
                <a:solidFill>
                  <a:schemeClr val="bg1"/>
                </a:solidFill>
              </a:rPr>
              <a:t>Example – debris staging area</a:t>
            </a:r>
            <a:endParaRPr lang="en-US" b="1"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752" y="1651875"/>
            <a:ext cx="538959" cy="54864"/>
          </a:xfrm>
          <a:prstGeom prst="rect">
            <a:avLst/>
          </a:prstGeom>
        </p:spPr>
      </p:pic>
      <p:pic>
        <p:nvPicPr>
          <p:cNvPr id="7" name="image3.jpeg">
            <a:extLst>
              <a:ext uri="{FF2B5EF4-FFF2-40B4-BE49-F238E27FC236}">
                <a16:creationId xmlns:a16="http://schemas.microsoft.com/office/drawing/2014/main" id="{4C520D21-F732-4E20-B129-4F2778529F19}"/>
              </a:ext>
            </a:extLst>
          </p:cNvPr>
          <p:cNvPicPr/>
          <p:nvPr/>
        </p:nvPicPr>
        <p:blipFill>
          <a:blip r:embed="rId5" cstate="print"/>
          <a:stretch>
            <a:fillRect/>
          </a:stretch>
        </p:blipFill>
        <p:spPr>
          <a:xfrm rot="5400000">
            <a:off x="2802901" y="-2451346"/>
            <a:ext cx="6586199" cy="11760692"/>
          </a:xfrm>
          <a:prstGeom prst="rect">
            <a:avLst/>
          </a:prstGeom>
        </p:spPr>
      </p:pic>
    </p:spTree>
    <p:extLst>
      <p:ext uri="{BB962C8B-B14F-4D97-AF65-F5344CB8AC3E}">
        <p14:creationId xmlns:p14="http://schemas.microsoft.com/office/powerpoint/2010/main" val="363272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31308" y="767275"/>
            <a:ext cx="11231940" cy="884600"/>
          </a:xfrm>
        </p:spPr>
        <p:txBody>
          <a:bodyPr>
            <a:noAutofit/>
          </a:bodyPr>
          <a:lstStyle/>
          <a:p>
            <a:r>
              <a:rPr lang="en-US" b="1" cap="all" dirty="0">
                <a:solidFill>
                  <a:schemeClr val="bg1"/>
                </a:solidFill>
              </a:rPr>
              <a:t>Example – debris staging area</a:t>
            </a:r>
            <a:endParaRPr lang="en-US" b="1"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752" y="1651875"/>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pic>
        <p:nvPicPr>
          <p:cNvPr id="10" name="image4.png">
            <a:extLst>
              <a:ext uri="{FF2B5EF4-FFF2-40B4-BE49-F238E27FC236}">
                <a16:creationId xmlns:a16="http://schemas.microsoft.com/office/drawing/2014/main" id="{05ED90B4-4EC0-4EED-BCEA-ECC27B21B1D2}"/>
              </a:ext>
            </a:extLst>
          </p:cNvPr>
          <p:cNvPicPr>
            <a:picLocks noGrp="1"/>
          </p:cNvPicPr>
          <p:nvPr>
            <p:ph sz="half" idx="1"/>
          </p:nvPr>
        </p:nvPicPr>
        <p:blipFill>
          <a:blip r:embed="rId7" cstate="print"/>
          <a:stretch>
            <a:fillRect/>
          </a:stretch>
        </p:blipFill>
        <p:spPr>
          <a:xfrm>
            <a:off x="838200" y="1761603"/>
            <a:ext cx="9900138" cy="4778783"/>
          </a:xfrm>
          <a:prstGeom prst="rect">
            <a:avLst/>
          </a:prstGeom>
        </p:spPr>
      </p:pic>
    </p:spTree>
    <p:extLst>
      <p:ext uri="{BB962C8B-B14F-4D97-AF65-F5344CB8AC3E}">
        <p14:creationId xmlns:p14="http://schemas.microsoft.com/office/powerpoint/2010/main" val="98792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888274" y="640085"/>
            <a:ext cx="6258484"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Emergency work</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888274" y="1701997"/>
            <a:ext cx="4454435" cy="4598124"/>
          </a:xfrm>
        </p:spPr>
        <p:txBody>
          <a:bodyPr/>
          <a:lstStyle/>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endParaRPr lang="en-US" dirty="0"/>
          </a:p>
          <a:p>
            <a:endParaRPr lang="en-US" dirty="0"/>
          </a:p>
        </p:txBody>
      </p:sp>
      <p:sp>
        <p:nvSpPr>
          <p:cNvPr id="5" name="Text Placeholder 3">
            <a:extLst>
              <a:ext uri="{FF2B5EF4-FFF2-40B4-BE49-F238E27FC236}">
                <a16:creationId xmlns:a16="http://schemas.microsoft.com/office/drawing/2014/main" id="{BE00463B-627F-4ABB-AF58-6CDE9F0C9EE4}"/>
              </a:ext>
            </a:extLst>
          </p:cNvPr>
          <p:cNvSpPr txBox="1">
            <a:spLocks/>
          </p:cNvSpPr>
          <p:nvPr/>
        </p:nvSpPr>
        <p:spPr>
          <a:xfrm>
            <a:off x="888273" y="1748180"/>
            <a:ext cx="7377903" cy="4598124"/>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0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Category B – Emergency Protective Measures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Saves lives</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Protects public health and safety</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Protects improved property, or</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panose="020B0604020202020204" pitchFamily="34" charset="0"/>
              </a:rPr>
              <a:t>Eliminates or lessens an immediate threat of additional damage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3">
            <a:extLst>
              <a:ext uri="{FF2B5EF4-FFF2-40B4-BE49-F238E27FC236}">
                <a16:creationId xmlns:a16="http://schemas.microsoft.com/office/drawing/2014/main" id="{DAC36BF7-8CBC-4826-A7B6-30F8D7236C63}"/>
              </a:ext>
            </a:extLst>
          </p:cNvPr>
          <p:cNvPicPr>
            <a:picLocks noGrp="1" noChangeAspect="1" noChangeArrowheads="1"/>
          </p:cNvPicPr>
          <p:nvPr>
            <p:ph type="pic" idx="1"/>
          </p:nvPr>
        </p:nvPicPr>
        <p:blipFill>
          <a:blip r:embed="rId4">
            <a:extLst>
              <a:ext uri="{28A0092B-C50C-407E-A947-70E740481C1C}">
                <a14:useLocalDpi xmlns:a14="http://schemas.microsoft.com/office/drawing/2010/main"/>
              </a:ext>
            </a:extLst>
          </a:blip>
          <a:stretch>
            <a:fillRect/>
          </a:stretch>
        </p:blipFill>
        <p:spPr bwMode="auto">
          <a:xfrm>
            <a:off x="8123018" y="1644946"/>
            <a:ext cx="3647719" cy="356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3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771316" y="608187"/>
            <a:ext cx="5746442"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Permanent work</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414670" y="1757672"/>
            <a:ext cx="8184564" cy="4492141"/>
          </a:xfrm>
        </p:spPr>
        <p:txBody>
          <a:bodyPr>
            <a:normAutofit fontScale="85000" lnSpcReduction="20000"/>
          </a:bodyPr>
          <a:lstStyle/>
          <a:p>
            <a:pPr lvl="1"/>
            <a:r>
              <a:rPr lang="en-US" altLang="en-US" sz="3400" b="1" dirty="0">
                <a:solidFill>
                  <a:schemeClr val="bg1"/>
                </a:solidFill>
                <a:latin typeface="Verdana" panose="020B0604030504040204" pitchFamily="34" charset="0"/>
                <a:ea typeface="Verdana" panose="020B0604030504040204" pitchFamily="34" charset="0"/>
                <a:cs typeface="Arial" panose="020B0604020202020204" pitchFamily="34" charset="0"/>
              </a:rPr>
              <a:t>Categories C – G</a:t>
            </a:r>
          </a:p>
          <a:p>
            <a:pPr lvl="1"/>
            <a:endParaRPr lang="en-US" altLang="en-US"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742950" lvl="1" indent="-285750">
              <a:lnSpc>
                <a:spcPct val="110000"/>
              </a:lnSpc>
              <a:buFont typeface="Arial" pitchFamily="34" charset="0"/>
              <a:buChar char="•"/>
            </a:pPr>
            <a:r>
              <a:rPr lang="en-US" sz="2800" dirty="0">
                <a:solidFill>
                  <a:schemeClr val="bg1"/>
                </a:solidFill>
                <a:latin typeface="Verdana" panose="020B0604030504040204" pitchFamily="34" charset="0"/>
                <a:ea typeface="Verdana" panose="020B0604030504040204" pitchFamily="34" charset="0"/>
                <a:cs typeface="Arial"/>
              </a:rPr>
              <a:t>Must repair, restore, or replace disaster-damaged facilities</a:t>
            </a:r>
          </a:p>
          <a:p>
            <a:pPr lvl="1"/>
            <a:endParaRPr lang="en-US" sz="1800" dirty="0">
              <a:solidFill>
                <a:schemeClr val="bg1"/>
              </a:solidFill>
              <a:latin typeface="Verdana" panose="020B0604030504040204" pitchFamily="34" charset="0"/>
              <a:ea typeface="Verdana" panose="020B0604030504040204" pitchFamily="34" charset="0"/>
              <a:cs typeface="Arial"/>
            </a:endParaRPr>
          </a:p>
          <a:p>
            <a:pPr marL="742950" lvl="1" indent="-285750">
              <a:lnSpc>
                <a:spcPct val="110000"/>
              </a:lnSpc>
              <a:spcBef>
                <a:spcPts val="0"/>
              </a:spcBef>
              <a:buFont typeface="Arial" pitchFamily="34" charset="0"/>
              <a:buChar char="•"/>
            </a:pPr>
            <a:r>
              <a:rPr lang="en-US" sz="2800" dirty="0">
                <a:solidFill>
                  <a:schemeClr val="bg1"/>
                </a:solidFill>
                <a:latin typeface="Verdana" panose="020B0604030504040204" pitchFamily="34" charset="0"/>
                <a:ea typeface="Verdana" panose="020B0604030504040204" pitchFamily="34" charset="0"/>
                <a:cs typeface="Arial"/>
              </a:rPr>
              <a:t>Must restore to </a:t>
            </a:r>
            <a:r>
              <a:rPr lang="en-US" sz="2800" b="1" u="sng" dirty="0">
                <a:solidFill>
                  <a:schemeClr val="bg1"/>
                </a:solidFill>
                <a:latin typeface="Verdana" panose="020B0604030504040204" pitchFamily="34" charset="0"/>
                <a:ea typeface="Verdana" panose="020B0604030504040204" pitchFamily="34" charset="0"/>
                <a:cs typeface="Arial"/>
              </a:rPr>
              <a:t>pre-disaster</a:t>
            </a:r>
            <a:r>
              <a:rPr lang="en-US" sz="2800" dirty="0">
                <a:solidFill>
                  <a:schemeClr val="bg1"/>
                </a:solidFill>
                <a:latin typeface="Verdana" panose="020B0604030504040204" pitchFamily="34" charset="0"/>
                <a:ea typeface="Verdana" panose="020B0604030504040204" pitchFamily="34" charset="0"/>
                <a:cs typeface="Arial"/>
              </a:rPr>
              <a:t> design, capacity, and function, in accordance with applicable codes and standards</a:t>
            </a:r>
          </a:p>
          <a:p>
            <a:pPr marL="742950" lvl="1" indent="-285750">
              <a:buFont typeface="Arial" pitchFamily="34" charset="0"/>
              <a:buChar char="•"/>
            </a:pPr>
            <a:endParaRPr lang="en-US" sz="1800" dirty="0">
              <a:solidFill>
                <a:schemeClr val="bg1"/>
              </a:solidFill>
              <a:latin typeface="Verdana" panose="020B0604030504040204" pitchFamily="34" charset="0"/>
              <a:ea typeface="Verdana" panose="020B0604030504040204" pitchFamily="34" charset="0"/>
              <a:cs typeface="Arial"/>
            </a:endParaRPr>
          </a:p>
          <a:p>
            <a:pPr marL="742950" lvl="1" indent="-285750">
              <a:buFont typeface="Arial" pitchFamily="34" charset="0"/>
              <a:buChar char="•"/>
            </a:pPr>
            <a:r>
              <a:rPr lang="en-US" sz="2800" dirty="0">
                <a:solidFill>
                  <a:schemeClr val="bg1"/>
                </a:solidFill>
                <a:latin typeface="Verdana" panose="020B0604030504040204" pitchFamily="34" charset="0"/>
                <a:ea typeface="Verdana" panose="020B0604030504040204" pitchFamily="34" charset="0"/>
                <a:cs typeface="Arial"/>
              </a:rPr>
              <a:t>Must be required as a result of the disaster</a:t>
            </a:r>
          </a:p>
          <a:p>
            <a:pPr lvl="1"/>
            <a:endParaRPr lang="en-US" sz="1800" dirty="0">
              <a:solidFill>
                <a:schemeClr val="bg1"/>
              </a:solidFill>
              <a:latin typeface="Verdana" panose="020B0604030504040204" pitchFamily="34" charset="0"/>
              <a:ea typeface="Verdana" panose="020B0604030504040204" pitchFamily="34" charset="0"/>
              <a:cs typeface="Arial"/>
            </a:endParaRPr>
          </a:p>
          <a:p>
            <a:pPr marL="742950" lvl="1" indent="-285750">
              <a:buFont typeface="Arial" pitchFamily="34" charset="0"/>
              <a:buChar char="•"/>
            </a:pPr>
            <a:r>
              <a:rPr lang="en-US" sz="2800" dirty="0">
                <a:solidFill>
                  <a:schemeClr val="bg1"/>
                </a:solidFill>
                <a:latin typeface="Verdana" panose="020B0604030504040204" pitchFamily="34" charset="0"/>
                <a:ea typeface="Verdana" panose="020B0604030504040204" pitchFamily="34" charset="0"/>
                <a:cs typeface="Arial"/>
              </a:rPr>
              <a:t>Conforms to current codes and standards</a:t>
            </a:r>
          </a:p>
          <a:p>
            <a:pPr marL="742950" lvl="1" indent="-285750">
              <a:buFont typeface="Arial" pitchFamily="34" charset="0"/>
              <a:buChar char="•"/>
            </a:pPr>
            <a:endParaRPr lang="en-US" sz="1800" dirty="0">
              <a:solidFill>
                <a:schemeClr val="bg1"/>
              </a:solidFill>
              <a:latin typeface="Verdana" panose="020B0604030504040204" pitchFamily="34" charset="0"/>
              <a:ea typeface="Verdana" panose="020B0604030504040204" pitchFamily="34" charset="0"/>
              <a:cs typeface="Arial"/>
            </a:endParaRPr>
          </a:p>
          <a:p>
            <a:pPr marL="742950" lvl="1" indent="-285750">
              <a:lnSpc>
                <a:spcPct val="110000"/>
              </a:lnSpc>
              <a:spcBef>
                <a:spcPts val="0"/>
              </a:spcBef>
              <a:buFont typeface="Arial" pitchFamily="34" charset="0"/>
              <a:buChar char="•"/>
            </a:pPr>
            <a:r>
              <a:rPr lang="en-US" sz="2800" dirty="0">
                <a:solidFill>
                  <a:schemeClr val="bg1"/>
                </a:solidFill>
                <a:latin typeface="Verdana" panose="020B0604030504040204" pitchFamily="34" charset="0"/>
                <a:ea typeface="Verdana" panose="020B0604030504040204" pitchFamily="34" charset="0"/>
                <a:cs typeface="Arial"/>
              </a:rPr>
              <a:t>May include cost-effective hazard mitigation measures</a:t>
            </a:r>
          </a:p>
          <a:p>
            <a:pPr lvl="1"/>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5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506728" cy="884600"/>
          </a:xfrm>
        </p:spPr>
        <p:txBody>
          <a:bodyPr>
            <a:noAutofit/>
          </a:bodyPr>
          <a:lstStyle/>
          <a:p>
            <a:r>
              <a:rPr lang="en-US" sz="2950" b="1" dirty="0">
                <a:solidFill>
                  <a:schemeClr val="accent1">
                    <a:lumMod val="50000"/>
                  </a:schemeClr>
                </a:solidFill>
              </a:rPr>
              <a:t>CATEGORY B: FORCE ACCOUNT LABOR</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638" y="1413665"/>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79946" y="6538912"/>
            <a:ext cx="7395089" cy="243861"/>
          </a:xfrm>
          <a:prstGeom prst="rect">
            <a:avLst/>
          </a:prstGeom>
        </p:spPr>
      </p:pic>
      <p:sp>
        <p:nvSpPr>
          <p:cNvPr id="5" name="Content Placeholder 4">
            <a:extLst>
              <a:ext uri="{FF2B5EF4-FFF2-40B4-BE49-F238E27FC236}">
                <a16:creationId xmlns:a16="http://schemas.microsoft.com/office/drawing/2014/main" id="{A1BE02C0-FBF9-4C72-B954-E74F7CFDC75D}"/>
              </a:ext>
            </a:extLst>
          </p:cNvPr>
          <p:cNvSpPr>
            <a:spLocks noGrp="1"/>
          </p:cNvSpPr>
          <p:nvPr>
            <p:ph sz="half" idx="1"/>
          </p:nvPr>
        </p:nvSpPr>
        <p:spPr>
          <a:xfrm>
            <a:off x="8410752" y="3050286"/>
            <a:ext cx="2937555" cy="936453"/>
          </a:xfrm>
        </p:spPr>
        <p:txBody>
          <a:bodyPr>
            <a:noAutofit/>
          </a:bodyPr>
          <a:lstStyle/>
          <a:p>
            <a:pPr marL="0" indent="0">
              <a:buNone/>
            </a:pPr>
            <a:endParaRPr lang="en-US" sz="2400" dirty="0">
              <a:solidFill>
                <a:srgbClr val="002060"/>
              </a:solidFill>
            </a:endParaRPr>
          </a:p>
          <a:p>
            <a:pPr marL="0" indent="0">
              <a:buNone/>
            </a:pPr>
            <a:r>
              <a:rPr lang="en-US" sz="2400" dirty="0"/>
              <a:t> </a:t>
            </a:r>
          </a:p>
          <a:p>
            <a:pPr marL="0" indent="0">
              <a:buNone/>
            </a:pPr>
            <a:endParaRPr lang="en-US" sz="2400" dirty="0"/>
          </a:p>
        </p:txBody>
      </p:sp>
      <p:sp>
        <p:nvSpPr>
          <p:cNvPr id="7" name="Slide Number Placeholder 6">
            <a:extLst>
              <a:ext uri="{FF2B5EF4-FFF2-40B4-BE49-F238E27FC236}">
                <a16:creationId xmlns:a16="http://schemas.microsoft.com/office/drawing/2014/main" id="{20086859-B07A-4AD1-B878-BA51EB0A59A9}"/>
              </a:ext>
            </a:extLst>
          </p:cNvPr>
          <p:cNvSpPr>
            <a:spLocks noGrp="1"/>
          </p:cNvSpPr>
          <p:nvPr>
            <p:ph type="sldNum" sz="quarter" idx="12"/>
          </p:nvPr>
        </p:nvSpPr>
        <p:spPr/>
        <p:txBody>
          <a:bodyPr/>
          <a:lstStyle/>
          <a:p>
            <a:fld id="{DD75F585-828A-4588-8A31-0ED97309BCB4}" type="slidenum">
              <a:rPr lang="en-US" smtClean="0"/>
              <a:t>18</a:t>
            </a:fld>
            <a:endParaRPr lang="en-US" dirty="0"/>
          </a:p>
        </p:txBody>
      </p:sp>
      <p:pic>
        <p:nvPicPr>
          <p:cNvPr id="12" name="Picture 11">
            <a:extLst>
              <a:ext uri="{FF2B5EF4-FFF2-40B4-BE49-F238E27FC236}">
                <a16:creationId xmlns:a16="http://schemas.microsoft.com/office/drawing/2014/main" id="{5362BE50-617B-41BB-981F-AF62AEB0755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309" y="1374712"/>
            <a:ext cx="10451381" cy="3654150"/>
          </a:xfrm>
          <a:prstGeom prst="rect">
            <a:avLst/>
          </a:prstGeom>
        </p:spPr>
      </p:pic>
      <p:sp>
        <p:nvSpPr>
          <p:cNvPr id="3" name="TextBox 2">
            <a:extLst>
              <a:ext uri="{FF2B5EF4-FFF2-40B4-BE49-F238E27FC236}">
                <a16:creationId xmlns:a16="http://schemas.microsoft.com/office/drawing/2014/main" id="{DDCBBE81-3E1F-449E-BA80-3053972DD523}"/>
              </a:ext>
            </a:extLst>
          </p:cNvPr>
          <p:cNvSpPr txBox="1"/>
          <p:nvPr/>
        </p:nvSpPr>
        <p:spPr>
          <a:xfrm>
            <a:off x="1064454" y="5081810"/>
            <a:ext cx="10063090" cy="1384995"/>
          </a:xfrm>
          <a:prstGeom prst="rect">
            <a:avLst/>
          </a:prstGeom>
          <a:solidFill>
            <a:srgbClr val="00B050"/>
          </a:solidFill>
          <a:ln>
            <a:solidFill>
              <a:srgbClr val="000000"/>
            </a:solidFill>
          </a:ln>
        </p:spPr>
        <p:txBody>
          <a:bodyPr wrap="square" rtlCol="0">
            <a:spAutoFit/>
          </a:bodyPr>
          <a:lstStyle/>
          <a:p>
            <a:pPr algn="ctr"/>
            <a:r>
              <a:rPr lang="en-US" sz="2200" b="1" dirty="0"/>
              <a:t>Permanent Work Labor Eligibility</a:t>
            </a:r>
          </a:p>
          <a:p>
            <a:r>
              <a:rPr lang="en-US" sz="2200" b="1" dirty="0"/>
              <a:t>						        Overtime	          Straight-Time</a:t>
            </a:r>
          </a:p>
          <a:p>
            <a:r>
              <a:rPr lang="en-US" sz="2000" b="1" dirty="0"/>
              <a:t>Budgeted Employees					</a:t>
            </a:r>
            <a:r>
              <a:rPr lang="en-US" sz="2000" b="1" dirty="0">
                <a:latin typeface="Chiller" panose="04020404031007020602" pitchFamily="82" charset="0"/>
              </a:rPr>
              <a:t> </a:t>
            </a:r>
            <a:endParaRPr lang="en-US" sz="2000" b="1" dirty="0"/>
          </a:p>
          <a:p>
            <a:r>
              <a:rPr lang="en-US" sz="2000" b="1" dirty="0"/>
              <a:t>Unbudgeted Employees</a:t>
            </a:r>
          </a:p>
        </p:txBody>
      </p:sp>
      <p:pic>
        <p:nvPicPr>
          <p:cNvPr id="10" name="Graphic 9" descr="Checkmark">
            <a:extLst>
              <a:ext uri="{FF2B5EF4-FFF2-40B4-BE49-F238E27FC236}">
                <a16:creationId xmlns:a16="http://schemas.microsoft.com/office/drawing/2014/main" id="{90BBF980-67DE-4428-8312-802626FBF3D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41189" y="5841740"/>
            <a:ext cx="388037" cy="388037"/>
          </a:xfrm>
          <a:prstGeom prst="rect">
            <a:avLst/>
          </a:prstGeom>
        </p:spPr>
      </p:pic>
      <p:pic>
        <p:nvPicPr>
          <p:cNvPr id="13" name="Graphic 12" descr="Checkmark">
            <a:extLst>
              <a:ext uri="{FF2B5EF4-FFF2-40B4-BE49-F238E27FC236}">
                <a16:creationId xmlns:a16="http://schemas.microsoft.com/office/drawing/2014/main" id="{94CD9264-2DD8-44F0-8D43-02C11FEC00A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33606" y="6103207"/>
            <a:ext cx="388037" cy="388037"/>
          </a:xfrm>
          <a:prstGeom prst="rect">
            <a:avLst/>
          </a:prstGeom>
        </p:spPr>
      </p:pic>
      <p:pic>
        <p:nvPicPr>
          <p:cNvPr id="14" name="Graphic 13" descr="Checkmark">
            <a:extLst>
              <a:ext uri="{FF2B5EF4-FFF2-40B4-BE49-F238E27FC236}">
                <a16:creationId xmlns:a16="http://schemas.microsoft.com/office/drawing/2014/main" id="{36444603-A9F0-4401-BE43-113C2D6B4D1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98816" y="5841741"/>
            <a:ext cx="388037" cy="388037"/>
          </a:xfrm>
          <a:prstGeom prst="rect">
            <a:avLst/>
          </a:prstGeom>
        </p:spPr>
      </p:pic>
      <p:pic>
        <p:nvPicPr>
          <p:cNvPr id="15" name="Graphic 14" descr="Checkmark">
            <a:extLst>
              <a:ext uri="{FF2B5EF4-FFF2-40B4-BE49-F238E27FC236}">
                <a16:creationId xmlns:a16="http://schemas.microsoft.com/office/drawing/2014/main" id="{A8C28BDA-10DF-4E2C-A742-A0C2EB8A6DB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06399" y="6103207"/>
            <a:ext cx="388037" cy="388037"/>
          </a:xfrm>
          <a:prstGeom prst="rect">
            <a:avLst/>
          </a:prstGeom>
        </p:spPr>
      </p:pic>
    </p:spTree>
    <p:extLst>
      <p:ext uri="{BB962C8B-B14F-4D97-AF65-F5344CB8AC3E}">
        <p14:creationId xmlns:p14="http://schemas.microsoft.com/office/powerpoint/2010/main" val="335262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a:bodyPr>
          <a:lstStyle/>
          <a:p>
            <a:r>
              <a:rPr lang="en-US" b="1" dirty="0">
                <a:solidFill>
                  <a:schemeClr val="accent1">
                    <a:lumMod val="50000"/>
                  </a:schemeClr>
                </a:solidFill>
              </a:rPr>
              <a:t>COST ELIGIBILITY</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016" y="1683309"/>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5" name="Content Placeholder 4">
            <a:extLst>
              <a:ext uri="{FF2B5EF4-FFF2-40B4-BE49-F238E27FC236}">
                <a16:creationId xmlns:a16="http://schemas.microsoft.com/office/drawing/2014/main" id="{A1BE02C0-FBF9-4C72-B954-E74F7CFDC75D}"/>
              </a:ext>
            </a:extLst>
          </p:cNvPr>
          <p:cNvSpPr>
            <a:spLocks noGrp="1"/>
          </p:cNvSpPr>
          <p:nvPr>
            <p:ph sz="half" idx="1"/>
          </p:nvPr>
        </p:nvSpPr>
        <p:spPr>
          <a:xfrm>
            <a:off x="838199" y="1825625"/>
            <a:ext cx="10418379" cy="4351338"/>
          </a:xfrm>
        </p:spPr>
        <p:txBody>
          <a:bodyPr>
            <a:normAutofit fontScale="92500"/>
          </a:bodyPr>
          <a:lstStyle/>
          <a:p>
            <a:pPr marL="0" indent="0">
              <a:buNone/>
            </a:pPr>
            <a:r>
              <a:rPr lang="en-US" sz="2800" b="1" dirty="0">
                <a:solidFill>
                  <a:srgbClr val="002060"/>
                </a:solidFill>
              </a:rPr>
              <a:t>To be eligible for reimbursement, costs must be:</a:t>
            </a:r>
          </a:p>
          <a:p>
            <a:pPr marL="0" indent="0">
              <a:lnSpc>
                <a:spcPct val="100000"/>
              </a:lnSpc>
              <a:buNone/>
            </a:pPr>
            <a:endParaRPr lang="en-US" sz="2400" b="1" dirty="0">
              <a:solidFill>
                <a:srgbClr val="002060"/>
              </a:solidFill>
            </a:endParaRPr>
          </a:p>
          <a:p>
            <a:pPr marL="172720" indent="-172720">
              <a:lnSpc>
                <a:spcPct val="100000"/>
              </a:lnSpc>
              <a:spcBef>
                <a:spcPts val="0"/>
              </a:spcBef>
              <a:defRPr/>
            </a:pPr>
            <a:r>
              <a:rPr lang="en-US" sz="2400" kern="0" dirty="0">
                <a:solidFill>
                  <a:srgbClr val="002060"/>
                </a:solidFill>
                <a:cs typeface="Arial"/>
              </a:rPr>
              <a:t>Incurred from </a:t>
            </a:r>
            <a:r>
              <a:rPr lang="en-US" sz="2400" b="1" kern="0" dirty="0">
                <a:solidFill>
                  <a:srgbClr val="002060"/>
                </a:solidFill>
                <a:cs typeface="Arial"/>
              </a:rPr>
              <a:t>eligible </a:t>
            </a:r>
            <a:r>
              <a:rPr lang="en-US" sz="2400" kern="0" dirty="0">
                <a:solidFill>
                  <a:srgbClr val="002060"/>
                </a:solidFill>
                <a:cs typeface="Arial"/>
              </a:rPr>
              <a:t>work and adequately </a:t>
            </a:r>
            <a:r>
              <a:rPr lang="en-US" sz="2400" b="1" kern="0" dirty="0">
                <a:solidFill>
                  <a:srgbClr val="002060"/>
                </a:solidFill>
                <a:cs typeface="Arial"/>
              </a:rPr>
              <a:t>documented</a:t>
            </a:r>
            <a:r>
              <a:rPr lang="en-US" sz="2400" kern="0" dirty="0">
                <a:solidFill>
                  <a:srgbClr val="002060"/>
                </a:solidFill>
                <a:cs typeface="Arial"/>
              </a:rPr>
              <a:t>;</a:t>
            </a:r>
          </a:p>
          <a:p>
            <a:pPr marL="172720" indent="-172720">
              <a:lnSpc>
                <a:spcPct val="100000"/>
              </a:lnSpc>
              <a:defRPr/>
            </a:pPr>
            <a:r>
              <a:rPr lang="en-US" sz="2400" b="1" kern="0" dirty="0">
                <a:solidFill>
                  <a:srgbClr val="002060"/>
                </a:solidFill>
                <a:cs typeface="Arial"/>
              </a:rPr>
              <a:t>Reduced </a:t>
            </a:r>
            <a:r>
              <a:rPr lang="en-US" sz="2400" kern="0" dirty="0">
                <a:solidFill>
                  <a:srgbClr val="002060"/>
                </a:solidFill>
                <a:cs typeface="Arial"/>
              </a:rPr>
              <a:t>by insurance proceeds, salvage value, or other credits; </a:t>
            </a:r>
          </a:p>
          <a:p>
            <a:pPr marL="172720" indent="-172720">
              <a:lnSpc>
                <a:spcPct val="100000"/>
              </a:lnSpc>
              <a:spcAft>
                <a:spcPts val="200"/>
              </a:spcAft>
              <a:defRPr/>
            </a:pPr>
            <a:r>
              <a:rPr lang="en-US" sz="2400" b="1" kern="0" dirty="0">
                <a:solidFill>
                  <a:srgbClr val="002060"/>
                </a:solidFill>
                <a:cs typeface="Arial"/>
              </a:rPr>
              <a:t>Authorized and permitted</a:t>
            </a:r>
            <a:r>
              <a:rPr lang="en-US" sz="2400" kern="0" dirty="0">
                <a:solidFill>
                  <a:srgbClr val="002060"/>
                </a:solidFill>
                <a:cs typeface="Arial"/>
              </a:rPr>
              <a:t> under Federal, State, Tribal, or local government laws or regulations;  </a:t>
            </a:r>
            <a:endParaRPr lang="en-US" sz="2400" kern="0" dirty="0">
              <a:solidFill>
                <a:srgbClr val="002060"/>
              </a:solidFill>
              <a:cs typeface="Arial" panose="020B0604020202020204" pitchFamily="34" charset="0"/>
            </a:endParaRPr>
          </a:p>
          <a:p>
            <a:pPr marL="172720" indent="-172720">
              <a:lnSpc>
                <a:spcPct val="100000"/>
              </a:lnSpc>
              <a:spcAft>
                <a:spcPts val="200"/>
              </a:spcAft>
              <a:defRPr/>
            </a:pPr>
            <a:r>
              <a:rPr lang="en-US" sz="2400" kern="0" dirty="0">
                <a:solidFill>
                  <a:srgbClr val="002060"/>
                </a:solidFill>
                <a:cs typeface="Arial"/>
              </a:rPr>
              <a:t>Consistent with the Applicant’s</a:t>
            </a:r>
            <a:r>
              <a:rPr lang="en-US" sz="2400" b="1" kern="0" dirty="0">
                <a:solidFill>
                  <a:srgbClr val="002060"/>
                </a:solidFill>
                <a:cs typeface="Arial"/>
              </a:rPr>
              <a:t> internal policies</a:t>
            </a:r>
            <a:r>
              <a:rPr lang="en-US" sz="2400" kern="0" dirty="0">
                <a:solidFill>
                  <a:srgbClr val="002060"/>
                </a:solidFill>
                <a:cs typeface="Arial"/>
              </a:rPr>
              <a:t>, regulations, and procedures; and</a:t>
            </a:r>
          </a:p>
          <a:p>
            <a:pPr marL="0" indent="0">
              <a:lnSpc>
                <a:spcPct val="100000"/>
              </a:lnSpc>
              <a:spcAft>
                <a:spcPts val="200"/>
              </a:spcAft>
              <a:buNone/>
              <a:defRPr/>
            </a:pPr>
            <a:endParaRPr lang="en-US" sz="600" kern="0" dirty="0">
              <a:solidFill>
                <a:srgbClr val="002060"/>
              </a:solidFill>
              <a:cs typeface="Arial"/>
            </a:endParaRPr>
          </a:p>
          <a:p>
            <a:pPr marL="172720" indent="-172720">
              <a:lnSpc>
                <a:spcPct val="100000"/>
              </a:lnSpc>
              <a:spcBef>
                <a:spcPts val="0"/>
              </a:spcBef>
              <a:defRPr/>
            </a:pPr>
            <a:r>
              <a:rPr lang="en-US" sz="2400" b="1" kern="0" dirty="0">
                <a:solidFill>
                  <a:srgbClr val="002060"/>
                </a:solidFill>
                <a:cs typeface="Arial"/>
              </a:rPr>
              <a:t>Necessary </a:t>
            </a:r>
            <a:r>
              <a:rPr lang="en-US" sz="2400" kern="0" dirty="0">
                <a:solidFill>
                  <a:srgbClr val="002060"/>
                </a:solidFill>
                <a:cs typeface="Arial"/>
              </a:rPr>
              <a:t>and </a:t>
            </a:r>
            <a:r>
              <a:rPr lang="en-US" sz="2400" b="1" kern="0" dirty="0">
                <a:solidFill>
                  <a:srgbClr val="002060"/>
                </a:solidFill>
                <a:cs typeface="Arial"/>
              </a:rPr>
              <a:t>reasonable</a:t>
            </a:r>
            <a:r>
              <a:rPr lang="en-US" sz="2400" kern="0" dirty="0">
                <a:solidFill>
                  <a:srgbClr val="002060"/>
                </a:solidFill>
                <a:cs typeface="Arial"/>
              </a:rPr>
              <a:t> to accomplish the work properly and efficiently.</a:t>
            </a:r>
            <a:endParaRPr lang="en-US" sz="2400" dirty="0">
              <a:solidFill>
                <a:srgbClr val="002060"/>
              </a:solidFill>
            </a:endParaRPr>
          </a:p>
          <a:p>
            <a:pPr marL="0" indent="0">
              <a:buNone/>
            </a:pPr>
            <a:endParaRPr lang="en-US" dirty="0"/>
          </a:p>
        </p:txBody>
      </p:sp>
      <p:sp>
        <p:nvSpPr>
          <p:cNvPr id="4" name="Slide Number Placeholder 3">
            <a:extLst>
              <a:ext uri="{FF2B5EF4-FFF2-40B4-BE49-F238E27FC236}">
                <a16:creationId xmlns:a16="http://schemas.microsoft.com/office/drawing/2014/main" id="{5062B318-20EE-48E3-92B2-3900302C339C}"/>
              </a:ext>
            </a:extLst>
          </p:cNvPr>
          <p:cNvSpPr>
            <a:spLocks noGrp="1"/>
          </p:cNvSpPr>
          <p:nvPr>
            <p:ph type="sldNum" sz="quarter" idx="12"/>
          </p:nvPr>
        </p:nvSpPr>
        <p:spPr/>
        <p:txBody>
          <a:bodyPr/>
          <a:lstStyle/>
          <a:p>
            <a:fld id="{DD75F585-828A-4588-8A31-0ED97309BCB4}" type="slidenum">
              <a:rPr lang="en-US" smtClean="0"/>
              <a:t>19</a:t>
            </a:fld>
            <a:endParaRPr lang="en-US" dirty="0"/>
          </a:p>
        </p:txBody>
      </p:sp>
    </p:spTree>
    <p:extLst>
      <p:ext uri="{BB962C8B-B14F-4D97-AF65-F5344CB8AC3E}">
        <p14:creationId xmlns:p14="http://schemas.microsoft.com/office/powerpoint/2010/main" val="186476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85139" y="710298"/>
            <a:ext cx="9533709" cy="884600"/>
          </a:xfrm>
        </p:spPr>
        <p:txBody>
          <a:bodyPr>
            <a:normAutofit/>
          </a:bodyPr>
          <a:lstStyle/>
          <a:p>
            <a:r>
              <a:rPr lang="en-US" b="1" cap="all" dirty="0">
                <a:solidFill>
                  <a:schemeClr val="bg1"/>
                </a:solidFill>
              </a:rPr>
              <a:t>Agenda</a:t>
            </a:r>
            <a:endParaRPr lang="en-US" b="1"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4651" y="1540034"/>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
        <p:nvSpPr>
          <p:cNvPr id="7" name="Content Placeholder 6">
            <a:extLst>
              <a:ext uri="{FF2B5EF4-FFF2-40B4-BE49-F238E27FC236}">
                <a16:creationId xmlns:a16="http://schemas.microsoft.com/office/drawing/2014/main" id="{C958D7DB-FA39-4A53-B848-EF0871774D5A}"/>
              </a:ext>
            </a:extLst>
          </p:cNvPr>
          <p:cNvSpPr>
            <a:spLocks noGrp="1"/>
          </p:cNvSpPr>
          <p:nvPr>
            <p:ph sz="half" idx="1"/>
          </p:nvPr>
        </p:nvSpPr>
        <p:spPr>
          <a:xfrm>
            <a:off x="620233" y="1888751"/>
            <a:ext cx="10951534" cy="4345314"/>
          </a:xfrm>
        </p:spPr>
        <p:txBody>
          <a:bodyPr>
            <a:normAutofit fontScale="85000" lnSpcReduction="20000"/>
          </a:bodyPr>
          <a:lstStyle/>
          <a:p>
            <a:pPr marL="0" indent="0">
              <a:lnSpc>
                <a:spcPct val="110000"/>
              </a:lnSpc>
              <a:buNone/>
            </a:pPr>
            <a:r>
              <a:rPr lang="en-US" altLang="en-US" sz="3800" b="1" u="sng" dirty="0">
                <a:solidFill>
                  <a:schemeClr val="bg1"/>
                </a:solidFill>
                <a:cs typeface="Arial" panose="020B0604020202020204" pitchFamily="34" charset="0"/>
              </a:rPr>
              <a:t>Objective</a:t>
            </a:r>
            <a:r>
              <a:rPr lang="en-US" altLang="en-US" sz="3800" b="1" dirty="0">
                <a:solidFill>
                  <a:schemeClr val="bg1"/>
                </a:solidFill>
                <a:cs typeface="Arial" panose="020B0604020202020204" pitchFamily="34" charset="0"/>
              </a:rPr>
              <a:t>:  </a:t>
            </a:r>
            <a:r>
              <a:rPr lang="en-US" altLang="en-US" sz="3800" dirty="0">
                <a:solidFill>
                  <a:schemeClr val="bg1"/>
                </a:solidFill>
                <a:cs typeface="Arial" panose="020B0604020202020204" pitchFamily="34" charset="0"/>
              </a:rPr>
              <a:t>Provide an overview of the damage assessment process as it relates to the FEMA Public Assistance (PA) Grant Program.</a:t>
            </a:r>
          </a:p>
          <a:p>
            <a:pPr marL="0" indent="0">
              <a:lnSpc>
                <a:spcPct val="110000"/>
              </a:lnSpc>
              <a:buNone/>
            </a:pPr>
            <a:endParaRPr lang="en-US" altLang="en-US" sz="1200" dirty="0">
              <a:solidFill>
                <a:schemeClr val="bg1"/>
              </a:solidFill>
              <a:cs typeface="Arial" panose="020B0604020202020204" pitchFamily="34" charset="0"/>
            </a:endParaRPr>
          </a:p>
          <a:p>
            <a:pPr lvl="1">
              <a:lnSpc>
                <a:spcPct val="110000"/>
              </a:lnSpc>
            </a:pPr>
            <a:r>
              <a:rPr lang="en-US" altLang="en-US" sz="3100" dirty="0">
                <a:solidFill>
                  <a:schemeClr val="bg1"/>
                </a:solidFill>
                <a:latin typeface="Verdana" panose="020B0604030504040204" pitchFamily="34" charset="0"/>
                <a:ea typeface="Verdana" panose="020B0604030504040204" pitchFamily="34" charset="0"/>
                <a:cs typeface="Arial" panose="020B0604020202020204" pitchFamily="34" charset="0"/>
              </a:rPr>
              <a:t>PA Overview/Eligibility</a:t>
            </a:r>
          </a:p>
          <a:p>
            <a:pPr lvl="1">
              <a:lnSpc>
                <a:spcPct val="110000"/>
              </a:lnSpc>
            </a:pPr>
            <a:r>
              <a:rPr lang="en-US" altLang="en-US" sz="3100" dirty="0">
                <a:solidFill>
                  <a:schemeClr val="bg1"/>
                </a:solidFill>
                <a:latin typeface="Verdana" panose="020B0604030504040204" pitchFamily="34" charset="0"/>
                <a:ea typeface="Verdana" panose="020B0604030504040204" pitchFamily="34" charset="0"/>
                <a:cs typeface="Arial" panose="020B0604020202020204" pitchFamily="34" charset="0"/>
              </a:rPr>
              <a:t>Damage Assessment Overview</a:t>
            </a:r>
          </a:p>
          <a:p>
            <a:pPr lvl="1">
              <a:lnSpc>
                <a:spcPct val="110000"/>
              </a:lnSpc>
            </a:pPr>
            <a:r>
              <a:rPr lang="en-US" altLang="en-US" sz="3100" dirty="0">
                <a:solidFill>
                  <a:schemeClr val="bg1"/>
                </a:solidFill>
                <a:latin typeface="Verdana" panose="020B0604030504040204" pitchFamily="34" charset="0"/>
                <a:ea typeface="Verdana" panose="020B0604030504040204" pitchFamily="34" charset="0"/>
                <a:cs typeface="Arial" panose="020B0604020202020204" pitchFamily="34" charset="0"/>
              </a:rPr>
              <a:t>Additional Considerations</a:t>
            </a:r>
          </a:p>
          <a:p>
            <a:pPr lvl="1">
              <a:lnSpc>
                <a:spcPct val="110000"/>
              </a:lnSpc>
            </a:pPr>
            <a:r>
              <a:rPr lang="en-US" altLang="en-US" sz="3100" dirty="0">
                <a:solidFill>
                  <a:schemeClr val="bg1"/>
                </a:solidFill>
                <a:latin typeface="Verdana" panose="020B0604030504040204" pitchFamily="34" charset="0"/>
                <a:ea typeface="Verdana" panose="020B0604030504040204" pitchFamily="34" charset="0"/>
                <a:cs typeface="Arial" panose="020B0604020202020204" pitchFamily="34" charset="0"/>
              </a:rPr>
              <a:t>Important Points to Remember</a:t>
            </a:r>
          </a:p>
          <a:p>
            <a:pPr lvl="1">
              <a:lnSpc>
                <a:spcPct val="110000"/>
              </a:lnSpc>
            </a:pPr>
            <a:r>
              <a:rPr lang="en-US" altLang="en-US" sz="3100" dirty="0">
                <a:solidFill>
                  <a:schemeClr val="bg1"/>
                </a:solidFill>
                <a:latin typeface="Verdana" panose="020B0604030504040204" pitchFamily="34" charset="0"/>
                <a:ea typeface="Verdana" panose="020B0604030504040204" pitchFamily="34" charset="0"/>
                <a:cs typeface="Arial" panose="020B0604020202020204" pitchFamily="34" charset="0"/>
              </a:rPr>
              <a:t>Next Steps</a:t>
            </a:r>
          </a:p>
          <a:p>
            <a:pPr lvl="1">
              <a:lnSpc>
                <a:spcPct val="110000"/>
              </a:lnSpc>
            </a:pPr>
            <a:r>
              <a:rPr lang="en-US" altLang="en-US" sz="3100" dirty="0">
                <a:solidFill>
                  <a:schemeClr val="bg1"/>
                </a:solidFill>
                <a:latin typeface="Verdana" panose="020B0604030504040204" pitchFamily="34" charset="0"/>
                <a:ea typeface="Verdana" panose="020B0604030504040204" pitchFamily="34" charset="0"/>
                <a:cs typeface="Arial" panose="020B0604020202020204" pitchFamily="34" charset="0"/>
              </a:rPr>
              <a:t>Questions</a:t>
            </a:r>
          </a:p>
          <a:p>
            <a:pPr marL="742950" lvl="1" indent="-285750"/>
            <a:endParaRPr lang="en-US" dirty="0">
              <a:solidFill>
                <a:schemeClr val="bg1"/>
              </a:solidFill>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53D1E8F8-153C-4366-BC41-A6CFB39685EA}"/>
              </a:ext>
            </a:extLst>
          </p:cNvPr>
          <p:cNvSpPr>
            <a:spLocks noGrp="1"/>
          </p:cNvSpPr>
          <p:nvPr>
            <p:ph type="sldNum" sz="quarter" idx="12"/>
          </p:nvPr>
        </p:nvSpPr>
        <p:spPr/>
        <p:txBody>
          <a:bodyPr/>
          <a:lstStyle/>
          <a:p>
            <a:fld id="{DD75F585-828A-4588-8A31-0ED97309BCB4}" type="slidenum">
              <a:rPr lang="en-US" smtClean="0"/>
              <a:t>2</a:t>
            </a:fld>
            <a:endParaRPr lang="en-US" dirty="0"/>
          </a:p>
        </p:txBody>
      </p:sp>
    </p:spTree>
    <p:extLst>
      <p:ext uri="{BB962C8B-B14F-4D97-AF65-F5344CB8AC3E}">
        <p14:creationId xmlns:p14="http://schemas.microsoft.com/office/powerpoint/2010/main" val="426050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8544-113B-4170-B010-C7AD09467A29}"/>
              </a:ext>
            </a:extLst>
          </p:cNvPr>
          <p:cNvSpPr>
            <a:spLocks noGrp="1"/>
          </p:cNvSpPr>
          <p:nvPr>
            <p:ph type="title"/>
          </p:nvPr>
        </p:nvSpPr>
        <p:spPr>
          <a:xfrm>
            <a:off x="3553097" y="1709738"/>
            <a:ext cx="5081452" cy="2365873"/>
          </a:xfrm>
        </p:spPr>
        <p:txBody>
          <a:bodyPr>
            <a:normAutofit/>
          </a:bodyPr>
          <a:lstStyle/>
          <a:p>
            <a:pPr algn="ctr"/>
            <a:r>
              <a:rPr lang="en-US" sz="4800" b="1" cap="all" dirty="0">
                <a:solidFill>
                  <a:srgbClr val="002A4E"/>
                </a:solidFill>
                <a:latin typeface="Verdana" panose="020B0604030504040204" pitchFamily="34" charset="0"/>
                <a:ea typeface="Verdana" panose="020B0604030504040204" pitchFamily="34" charset="0"/>
              </a:rPr>
              <a:t>damage assessment</a:t>
            </a:r>
            <a:br>
              <a:rPr lang="en-US" sz="4800" b="1" cap="all" dirty="0">
                <a:solidFill>
                  <a:srgbClr val="002A4E"/>
                </a:solidFill>
                <a:latin typeface="Verdana" panose="020B0604030504040204" pitchFamily="34" charset="0"/>
                <a:ea typeface="Verdana" panose="020B0604030504040204" pitchFamily="34" charset="0"/>
              </a:rPr>
            </a:br>
            <a:r>
              <a:rPr lang="en-US" sz="4800" b="1" cap="all" dirty="0">
                <a:solidFill>
                  <a:srgbClr val="002A4E"/>
                </a:solidFill>
                <a:latin typeface="Verdana" panose="020B0604030504040204" pitchFamily="34" charset="0"/>
                <a:ea typeface="Verdana" panose="020B0604030504040204" pitchFamily="34" charset="0"/>
              </a:rPr>
              <a:t>overview</a:t>
            </a:r>
          </a:p>
        </p:txBody>
      </p:sp>
      <p:sp>
        <p:nvSpPr>
          <p:cNvPr id="3" name="Slide Number Placeholder 2">
            <a:extLst>
              <a:ext uri="{FF2B5EF4-FFF2-40B4-BE49-F238E27FC236}">
                <a16:creationId xmlns:a16="http://schemas.microsoft.com/office/drawing/2014/main" id="{57E8FA5B-5ED2-40FF-9777-1BF4134089A1}"/>
              </a:ext>
            </a:extLst>
          </p:cNvPr>
          <p:cNvSpPr>
            <a:spLocks noGrp="1"/>
          </p:cNvSpPr>
          <p:nvPr>
            <p:ph type="sldNum" sz="quarter" idx="12"/>
          </p:nvPr>
        </p:nvSpPr>
        <p:spPr/>
        <p:txBody>
          <a:bodyPr/>
          <a:lstStyle/>
          <a:p>
            <a:fld id="{DD75F585-828A-4588-8A31-0ED97309BCB4}" type="slidenum">
              <a:rPr lang="en-US" smtClean="0"/>
              <a:t>20</a:t>
            </a:fld>
            <a:endParaRPr lang="en-US" dirty="0"/>
          </a:p>
        </p:txBody>
      </p:sp>
    </p:spTree>
    <p:extLst>
      <p:ext uri="{BB962C8B-B14F-4D97-AF65-F5344CB8AC3E}">
        <p14:creationId xmlns:p14="http://schemas.microsoft.com/office/powerpoint/2010/main" val="139545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654753" y="640085"/>
            <a:ext cx="8884356"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Damage assessment process</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888274" y="1711234"/>
            <a:ext cx="4891638" cy="4598124"/>
          </a:xfrm>
        </p:spPr>
        <p:txBody>
          <a:bodyPr/>
          <a:lstStyle/>
          <a:p>
            <a:r>
              <a:rPr lang="en-US" sz="2600" b="1" dirty="0">
                <a:solidFill>
                  <a:schemeClr val="bg1"/>
                </a:solidFill>
                <a:latin typeface="Verdana" panose="020B0604030504040204" pitchFamily="34" charset="0"/>
                <a:ea typeface="Verdana" panose="020B0604030504040204" pitchFamily="34" charset="0"/>
              </a:rPr>
              <a:t>Three-Step Process</a:t>
            </a:r>
          </a:p>
          <a:p>
            <a:endParaRPr lang="en-US"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rPr>
              <a:t>Locals</a:t>
            </a:r>
            <a:r>
              <a:rPr lang="en-US" sz="2000" dirty="0">
                <a:solidFill>
                  <a:schemeClr val="bg1"/>
                </a:solidFill>
                <a:latin typeface="Verdana" panose="020B0604030504040204" pitchFamily="34" charset="0"/>
                <a:ea typeface="Verdana" panose="020B0604030504040204" pitchFamily="34" charset="0"/>
              </a:rPr>
              <a:t> – Identify damages during the “Initial Damage Assessment”</a:t>
            </a:r>
          </a:p>
          <a:p>
            <a:pPr marL="285750" indent="-285750">
              <a:buFont typeface="Arial" panose="020B0604020202020204" pitchFamily="34" charset="0"/>
              <a:buChar char="•"/>
            </a:pPr>
            <a:endParaRPr lang="en-US" sz="2000"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rPr>
              <a:t>State</a:t>
            </a:r>
            <a:r>
              <a:rPr lang="en-US" sz="2000" dirty="0">
                <a:solidFill>
                  <a:schemeClr val="bg1"/>
                </a:solidFill>
                <a:latin typeface="Verdana" panose="020B0604030504040204" pitchFamily="34" charset="0"/>
                <a:ea typeface="Verdana" panose="020B0604030504040204" pitchFamily="34" charset="0"/>
              </a:rPr>
              <a:t> – Verify and analyze damages</a:t>
            </a:r>
          </a:p>
          <a:p>
            <a:pPr marL="285750" indent="-285750">
              <a:buFont typeface="Arial" panose="020B0604020202020204" pitchFamily="34" charset="0"/>
              <a:buChar char="•"/>
            </a:pPr>
            <a:endParaRPr lang="en-US" sz="2000" dirty="0">
              <a:solidFill>
                <a:schemeClr val="bg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rPr>
              <a:t>State and Federal </a:t>
            </a:r>
            <a:r>
              <a:rPr lang="en-US" sz="2000" dirty="0">
                <a:solidFill>
                  <a:schemeClr val="bg1"/>
                </a:solidFill>
                <a:latin typeface="Verdana" panose="020B0604030504040204" pitchFamily="34" charset="0"/>
                <a:ea typeface="Verdana" panose="020B0604030504040204" pitchFamily="34" charset="0"/>
              </a:rPr>
              <a:t>– the State and FEMA conduct a “Joint Preliminary Damage Assessment (PDA)”</a:t>
            </a:r>
          </a:p>
          <a:p>
            <a:endParaRPr lang="en-US" dirty="0"/>
          </a:p>
        </p:txBody>
      </p:sp>
      <p:pic>
        <p:nvPicPr>
          <p:cNvPr id="5" name="Content Placeholder 1">
            <a:extLst>
              <a:ext uri="{FF2B5EF4-FFF2-40B4-BE49-F238E27FC236}">
                <a16:creationId xmlns:a16="http://schemas.microsoft.com/office/drawing/2014/main" id="{E4A07376-3236-4BE1-8B49-DD85C8F486EE}"/>
              </a:ext>
            </a:extLst>
          </p:cNvPr>
          <p:cNvPicPr>
            <a:picLocks noGrp="1" noChangeAspect="1"/>
          </p:cNvPicPr>
          <p:nvPr>
            <p:ph type="pic" idx="1"/>
          </p:nvPr>
        </p:nvPicPr>
        <p:blipFill rotWithShape="1">
          <a:blip r:embed="rId4"/>
          <a:srcRect l="4398" t="2694" r="4398" b="2476"/>
          <a:stretch/>
        </p:blipFill>
        <p:spPr>
          <a:xfrm>
            <a:off x="6412089" y="1546577"/>
            <a:ext cx="5208411" cy="4151623"/>
          </a:xfrm>
          <a:prstGeom prst="rect">
            <a:avLst/>
          </a:prstGeom>
        </p:spPr>
      </p:pic>
    </p:spTree>
    <p:extLst>
      <p:ext uri="{BB962C8B-B14F-4D97-AF65-F5344CB8AC3E}">
        <p14:creationId xmlns:p14="http://schemas.microsoft.com/office/powerpoint/2010/main" val="27970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613190" y="640085"/>
            <a:ext cx="8884356"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Damage assessment process</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696361" y="1711234"/>
            <a:ext cx="8146304" cy="4598124"/>
          </a:xfrm>
        </p:spPr>
        <p:txBody>
          <a:bodyPr>
            <a:normAutofit lnSpcReduction="10000"/>
          </a:bodyPr>
          <a:lstStyle/>
          <a:p>
            <a:r>
              <a:rPr lang="en-US" sz="2600" b="1" dirty="0">
                <a:solidFill>
                  <a:schemeClr val="bg1"/>
                </a:solidFill>
                <a:latin typeface="Verdana" panose="020B0604030504040204" pitchFamily="34" charset="0"/>
                <a:ea typeface="Verdana" panose="020B0604030504040204" pitchFamily="34" charset="0"/>
              </a:rPr>
              <a:t>Local Level:  Initial Damage Assessment</a:t>
            </a:r>
          </a:p>
          <a:p>
            <a:endParaRPr lang="en-US" sz="1000" dirty="0">
              <a:solidFill>
                <a:schemeClr val="bg1"/>
              </a:solidFill>
              <a:latin typeface="Verdana" panose="020B0604030504040204" pitchFamily="34" charset="0"/>
              <a:ea typeface="Verdana" panose="020B0604030504040204" pitchFamily="34" charset="0"/>
            </a:endParaRPr>
          </a:p>
          <a:p>
            <a:r>
              <a:rPr lang="en-US" sz="2000" dirty="0">
                <a:solidFill>
                  <a:schemeClr val="bg1"/>
                </a:solidFill>
                <a:latin typeface="Verdana" panose="020B0604030504040204" pitchFamily="34" charset="0"/>
                <a:ea typeface="Verdana" panose="020B0604030504040204" pitchFamily="34" charset="0"/>
              </a:rPr>
              <a:t>The local emergency manager is responsible for collecting data to determine the amount of damage caused by the disaster:</a:t>
            </a:r>
          </a:p>
          <a:p>
            <a:endParaRPr lang="en-US" sz="2000" dirty="0">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rPr>
              <a:t>Coordinating assessment activity in the jurisdiction</a:t>
            </a:r>
          </a:p>
          <a:p>
            <a:pPr marL="342900" indent="-342900">
              <a:buFont typeface="Arial" panose="020B0604020202020204" pitchFamily="34" charset="0"/>
              <a:buChar char="•"/>
            </a:pPr>
            <a:endParaRPr lang="en-US" sz="2000" dirty="0">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rPr>
              <a:t>Charging damage assessment teams with identifying and collecting data on damages</a:t>
            </a:r>
          </a:p>
          <a:p>
            <a:pPr marL="342900" indent="-342900">
              <a:buFont typeface="Arial" panose="020B0604020202020204" pitchFamily="34" charset="0"/>
              <a:buChar char="•"/>
            </a:pPr>
            <a:endParaRPr lang="en-US" sz="2000" dirty="0">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rPr>
              <a:t>Submitting data to MI CIMS normally within 72 hours of the incident</a:t>
            </a:r>
            <a:endParaRPr lang="en-US" sz="2000" dirty="0"/>
          </a:p>
        </p:txBody>
      </p:sp>
    </p:spTree>
    <p:extLst>
      <p:ext uri="{BB962C8B-B14F-4D97-AF65-F5344CB8AC3E}">
        <p14:creationId xmlns:p14="http://schemas.microsoft.com/office/powerpoint/2010/main" val="210440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85139" y="518841"/>
            <a:ext cx="9533709" cy="884600"/>
          </a:xfrm>
        </p:spPr>
        <p:txBody>
          <a:bodyPr>
            <a:normAutofit/>
          </a:bodyPr>
          <a:lstStyle/>
          <a:p>
            <a:r>
              <a:rPr lang="en-US" b="1" dirty="0">
                <a:solidFill>
                  <a:srgbClr val="002A4E"/>
                </a:solidFill>
              </a:rPr>
              <a:t>Local (Initial) Damage Assessment</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3963" y="1347591"/>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122676" y="6553450"/>
            <a:ext cx="7395089" cy="243861"/>
          </a:xfrm>
          <a:prstGeom prst="rect">
            <a:avLst/>
          </a:prstGeom>
        </p:spPr>
      </p:pic>
      <p:sp>
        <p:nvSpPr>
          <p:cNvPr id="7" name="Content Placeholder 6">
            <a:extLst>
              <a:ext uri="{FF2B5EF4-FFF2-40B4-BE49-F238E27FC236}">
                <a16:creationId xmlns:a16="http://schemas.microsoft.com/office/drawing/2014/main" id="{867B0267-F391-4E26-A47B-DDD24B393CCD}"/>
              </a:ext>
            </a:extLst>
          </p:cNvPr>
          <p:cNvSpPr>
            <a:spLocks noGrp="1"/>
          </p:cNvSpPr>
          <p:nvPr>
            <p:ph sz="half" idx="1"/>
          </p:nvPr>
        </p:nvSpPr>
        <p:spPr>
          <a:xfrm>
            <a:off x="106326" y="1637496"/>
            <a:ext cx="11472530" cy="4703000"/>
          </a:xfrm>
        </p:spPr>
        <p:txBody>
          <a:bodyPr>
            <a:normAutofit fontScale="40000" lnSpcReduction="20000"/>
          </a:bodyPr>
          <a:lstStyle/>
          <a:p>
            <a:pPr marL="457200" lvl="1" indent="0">
              <a:lnSpc>
                <a:spcPct val="120000"/>
              </a:lnSpc>
              <a:buNone/>
            </a:pPr>
            <a:endParaRPr lang="en-US" sz="4600" b="1" dirty="0">
              <a:solidFill>
                <a:srgbClr val="000000"/>
              </a:solidFill>
              <a:latin typeface="Verdana" panose="020B0604030504040204" pitchFamily="34" charset="0"/>
              <a:ea typeface="Verdana" panose="020B0604030504040204" pitchFamily="34" charset="0"/>
            </a:endParaRPr>
          </a:p>
          <a:p>
            <a:pPr marL="457200" lvl="1" indent="0">
              <a:lnSpc>
                <a:spcPct val="120000"/>
              </a:lnSpc>
              <a:buNone/>
            </a:pPr>
            <a:r>
              <a:rPr lang="en-US" sz="4600" b="1" dirty="0">
                <a:solidFill>
                  <a:srgbClr val="000000"/>
                </a:solidFill>
                <a:latin typeface="Verdana" panose="020B0604030504040204" pitchFamily="34" charset="0"/>
                <a:ea typeface="Verdana" panose="020B0604030504040204" pitchFamily="34" charset="0"/>
              </a:rPr>
              <a:t>Essential Elements of Information/Documentation from Locals to determine if the incident is of such severity and magnitude that resources for recovery are expected to exceed state, Tribal or territorial government capability.</a:t>
            </a:r>
          </a:p>
          <a:p>
            <a:pPr marL="457200" lvl="1" indent="0">
              <a:lnSpc>
                <a:spcPct val="120000"/>
              </a:lnSpc>
              <a:buNone/>
            </a:pPr>
            <a:endParaRPr lang="en-US" sz="1100" dirty="0">
              <a:solidFill>
                <a:srgbClr val="000000"/>
              </a:solidFill>
              <a:latin typeface="Verdana" panose="020B0604030504040204" pitchFamily="34" charset="0"/>
              <a:ea typeface="Verdana" panose="020B0604030504040204" pitchFamily="34" charset="0"/>
              <a:cs typeface="Arial"/>
            </a:endParaRPr>
          </a:p>
          <a:p>
            <a:pPr marL="742950" lvl="1" indent="-285750">
              <a:lnSpc>
                <a:spcPct val="120000"/>
              </a:lnSpc>
              <a:spcAft>
                <a:spcPts val="300"/>
              </a:spcAft>
            </a:pPr>
            <a:r>
              <a:rPr lang="en-US" sz="4600" dirty="0">
                <a:solidFill>
                  <a:prstClr val="black"/>
                </a:solidFill>
                <a:latin typeface="Verdana" panose="020B0604030504040204" pitchFamily="34" charset="0"/>
                <a:ea typeface="Verdana" panose="020B0604030504040204" pitchFamily="34" charset="0"/>
                <a:cs typeface="Arial"/>
              </a:rPr>
              <a:t>Map damage locations</a:t>
            </a:r>
          </a:p>
          <a:p>
            <a:pPr marL="742950" lvl="1" indent="-285750">
              <a:lnSpc>
                <a:spcPct val="120000"/>
              </a:lnSpc>
              <a:spcAft>
                <a:spcPts val="300"/>
              </a:spcAft>
            </a:pPr>
            <a:r>
              <a:rPr lang="en-US" sz="4600" dirty="0">
                <a:solidFill>
                  <a:prstClr val="black"/>
                </a:solidFill>
                <a:latin typeface="Verdana" panose="020B0604030504040204" pitchFamily="34" charset="0"/>
                <a:ea typeface="Verdana" panose="020B0604030504040204" pitchFamily="34" charset="0"/>
                <a:cs typeface="Arial"/>
              </a:rPr>
              <a:t>Take photographs</a:t>
            </a:r>
          </a:p>
          <a:p>
            <a:pPr marL="742950" lvl="1" indent="-285750">
              <a:lnSpc>
                <a:spcPct val="120000"/>
              </a:lnSpc>
              <a:spcAft>
                <a:spcPts val="300"/>
              </a:spcAft>
            </a:pPr>
            <a:r>
              <a:rPr lang="en-US" sz="4600" dirty="0">
                <a:solidFill>
                  <a:prstClr val="black"/>
                </a:solidFill>
                <a:latin typeface="Verdana" panose="020B0604030504040204" pitchFamily="34" charset="0"/>
                <a:ea typeface="Verdana" panose="020B0604030504040204" pitchFamily="34" charset="0"/>
                <a:cs typeface="Arial"/>
              </a:rPr>
              <a:t>Estimate costs for work to be completed by location and category of work</a:t>
            </a:r>
          </a:p>
          <a:p>
            <a:pPr marL="742950" lvl="1" indent="-285750">
              <a:lnSpc>
                <a:spcPct val="120000"/>
              </a:lnSpc>
              <a:spcAft>
                <a:spcPts val="300"/>
              </a:spcAft>
            </a:pPr>
            <a:r>
              <a:rPr lang="en-US" sz="4600" dirty="0">
                <a:solidFill>
                  <a:prstClr val="black"/>
                </a:solidFill>
                <a:latin typeface="Verdana" panose="020B0604030504040204" pitchFamily="34" charset="0"/>
                <a:ea typeface="Verdana" panose="020B0604030504040204" pitchFamily="34" charset="0"/>
                <a:cs typeface="Arial"/>
              </a:rPr>
              <a:t>Obtain bills, invoices, and receipts for eligible work completed</a:t>
            </a:r>
          </a:p>
          <a:p>
            <a:pPr marL="742950" lvl="1" indent="-285750">
              <a:lnSpc>
                <a:spcPct val="120000"/>
              </a:lnSpc>
              <a:spcAft>
                <a:spcPts val="300"/>
              </a:spcAft>
            </a:pPr>
            <a:r>
              <a:rPr lang="en-US" sz="4600" dirty="0">
                <a:solidFill>
                  <a:prstClr val="black"/>
                </a:solidFill>
                <a:latin typeface="Verdana" panose="020B0604030504040204" pitchFamily="34" charset="0"/>
                <a:ea typeface="Verdana" panose="020B0604030504040204" pitchFamily="34" charset="0"/>
                <a:cs typeface="Arial"/>
              </a:rPr>
              <a:t>Deduct anticipated insurance proceeds</a:t>
            </a:r>
          </a:p>
          <a:p>
            <a:pPr marL="742950" lvl="1" indent="-285750">
              <a:lnSpc>
                <a:spcPct val="120000"/>
              </a:lnSpc>
              <a:spcAft>
                <a:spcPts val="300"/>
              </a:spcAft>
            </a:pPr>
            <a:r>
              <a:rPr lang="en-US" sz="4600" dirty="0">
                <a:solidFill>
                  <a:prstClr val="black"/>
                </a:solidFill>
                <a:latin typeface="Verdana" panose="020B0604030504040204" pitchFamily="34" charset="0"/>
                <a:ea typeface="Verdana" panose="020B0604030504040204" pitchFamily="34" charset="0"/>
                <a:cs typeface="Arial"/>
              </a:rPr>
              <a:t>Review procurement policies</a:t>
            </a:r>
          </a:p>
          <a:p>
            <a:endParaRPr lang="en-US" sz="1700" dirty="0"/>
          </a:p>
          <a:p>
            <a:pPr algn="ctr">
              <a:buFont typeface="Wingdings" panose="05000000000000000000" pitchFamily="2" charset="2"/>
              <a:buChar char="ü"/>
            </a:pPr>
            <a:r>
              <a:rPr lang="en-US" sz="4200" b="1" dirty="0">
                <a:solidFill>
                  <a:srgbClr val="FF0000"/>
                </a:solidFill>
              </a:rPr>
              <a:t>COMPLETE and ORGANIZED Documentation</a:t>
            </a:r>
          </a:p>
          <a:p>
            <a:pPr algn="ctr">
              <a:buFont typeface="Wingdings" panose="05000000000000000000" pitchFamily="2" charset="2"/>
              <a:buChar char="ü"/>
            </a:pPr>
            <a:r>
              <a:rPr lang="en-US" sz="4200" b="1" dirty="0">
                <a:solidFill>
                  <a:srgbClr val="FF0000"/>
                </a:solidFill>
              </a:rPr>
              <a:t>ENTER Damage and Impacts into MI CIMS</a:t>
            </a:r>
          </a:p>
        </p:txBody>
      </p:sp>
    </p:spTree>
    <p:extLst>
      <p:ext uri="{BB962C8B-B14F-4D97-AF65-F5344CB8AC3E}">
        <p14:creationId xmlns:p14="http://schemas.microsoft.com/office/powerpoint/2010/main" val="67753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613190" y="640085"/>
            <a:ext cx="8884356"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Damage assessment process</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696361" y="1711234"/>
            <a:ext cx="5399639" cy="4598124"/>
          </a:xfrm>
        </p:spPr>
        <p:txBody>
          <a:bodyPr>
            <a:normAutofit/>
          </a:bodyPr>
          <a:lstStyle/>
          <a:p>
            <a:r>
              <a:rPr lang="en-US" sz="2600" b="1" dirty="0">
                <a:solidFill>
                  <a:schemeClr val="bg1"/>
                </a:solidFill>
                <a:latin typeface="Verdana" panose="020B0604030504040204" pitchFamily="34" charset="0"/>
                <a:ea typeface="Verdana" panose="020B0604030504040204" pitchFamily="34" charset="0"/>
              </a:rPr>
              <a:t>State Level:  </a:t>
            </a:r>
          </a:p>
          <a:p>
            <a:r>
              <a:rPr lang="en-US" sz="2600" b="1" dirty="0">
                <a:solidFill>
                  <a:schemeClr val="bg1"/>
                </a:solidFill>
                <a:latin typeface="Verdana" panose="020B0604030504040204" pitchFamily="34" charset="0"/>
                <a:ea typeface="Verdana" panose="020B0604030504040204" pitchFamily="34" charset="0"/>
              </a:rPr>
              <a:t>Verification and Analysis</a:t>
            </a:r>
          </a:p>
          <a:p>
            <a:endParaRPr lang="en-US" sz="1000" dirty="0">
              <a:solidFill>
                <a:schemeClr val="bg1"/>
              </a:solidFill>
              <a:latin typeface="Verdana" panose="020B0604030504040204" pitchFamily="34" charset="0"/>
              <a:ea typeface="Verdana" panose="020B0604030504040204" pitchFamily="34" charset="0"/>
            </a:endParaRPr>
          </a:p>
          <a:p>
            <a:r>
              <a:rPr lang="en-US" sz="2000" dirty="0">
                <a:solidFill>
                  <a:schemeClr val="bg1"/>
                </a:solidFill>
                <a:latin typeface="Verdana" panose="020B0604030504040204" pitchFamily="34" charset="0"/>
                <a:ea typeface="Verdana" panose="020B0604030504040204" pitchFamily="34" charset="0"/>
              </a:rPr>
              <a:t>The State Director of Emergency Management is responsible for overseeing damage assessments, verification of local data, and validation activities to verify local damage assessment findings.</a:t>
            </a:r>
            <a:endParaRPr lang="en-US" sz="2000" dirty="0"/>
          </a:p>
        </p:txBody>
      </p:sp>
      <p:pic>
        <p:nvPicPr>
          <p:cNvPr id="5" name="Picture 4">
            <a:extLst>
              <a:ext uri="{FF2B5EF4-FFF2-40B4-BE49-F238E27FC236}">
                <a16:creationId xmlns:a16="http://schemas.microsoft.com/office/drawing/2014/main" id="{B0F2FE53-0E56-4CD0-8473-5C31F20F6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9879" y="1751902"/>
            <a:ext cx="5399639" cy="3599759"/>
          </a:xfrm>
          <a:prstGeom prst="rect">
            <a:avLst/>
          </a:prstGeom>
        </p:spPr>
      </p:pic>
    </p:spTree>
    <p:extLst>
      <p:ext uri="{BB962C8B-B14F-4D97-AF65-F5344CB8AC3E}">
        <p14:creationId xmlns:p14="http://schemas.microsoft.com/office/powerpoint/2010/main" val="268340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613190" y="640085"/>
            <a:ext cx="8884356" cy="653143"/>
          </a:xfrm>
        </p:spPr>
        <p:txBody>
          <a:bodyPr>
            <a:normAutofit/>
          </a:bodyPr>
          <a:lstStyle/>
          <a:p>
            <a:r>
              <a:rPr lang="en-US" sz="3600" b="1" cap="all" dirty="0">
                <a:solidFill>
                  <a:schemeClr val="bg1"/>
                </a:solidFill>
                <a:latin typeface="Verdana" panose="020B0604030504040204" pitchFamily="34" charset="0"/>
                <a:ea typeface="Verdana" panose="020B0604030504040204" pitchFamily="34" charset="0"/>
              </a:rPr>
              <a:t>Damage assessment process</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696361" y="1711234"/>
            <a:ext cx="7959959" cy="4598124"/>
          </a:xfrm>
        </p:spPr>
        <p:txBody>
          <a:bodyPr>
            <a:normAutofit/>
          </a:bodyPr>
          <a:lstStyle/>
          <a:p>
            <a:r>
              <a:rPr lang="en-US" sz="2600" b="1" dirty="0">
                <a:solidFill>
                  <a:schemeClr val="bg1"/>
                </a:solidFill>
                <a:latin typeface="Verdana" panose="020B0604030504040204" pitchFamily="34" charset="0"/>
                <a:ea typeface="Verdana" panose="020B0604030504040204" pitchFamily="34" charset="0"/>
              </a:rPr>
              <a:t>Joint PDA:  Validate </a:t>
            </a:r>
          </a:p>
          <a:p>
            <a:r>
              <a:rPr lang="en-US" sz="2600" b="1" dirty="0">
                <a:solidFill>
                  <a:schemeClr val="bg1"/>
                </a:solidFill>
                <a:latin typeface="Verdana" panose="020B0604030504040204" pitchFamily="34" charset="0"/>
                <a:ea typeface="Verdana" panose="020B0604030504040204" pitchFamily="34" charset="0"/>
              </a:rPr>
              <a:t>Damage Assessment Data</a:t>
            </a:r>
          </a:p>
          <a:p>
            <a:endParaRPr lang="en-US" sz="1000" dirty="0">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rPr>
              <a:t>If the severity and magnitude of the incident are expected to exceed the availability and capability of local and state resources to recover, the State Director of Emergency Management may request a Joint PDA from the FEMA Regional Administrator (RA) to validate damage and evaluate impact.</a:t>
            </a:r>
          </a:p>
          <a:p>
            <a:pPr marL="342900" indent="-342900">
              <a:buFont typeface="Arial" panose="020B0604020202020204" pitchFamily="34" charset="0"/>
              <a:buChar char="•"/>
            </a:pPr>
            <a:endParaRPr lang="en-US" sz="2000" dirty="0">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u="sng" dirty="0">
                <a:solidFill>
                  <a:schemeClr val="bg1"/>
                </a:solidFill>
                <a:latin typeface="Verdana" panose="020B0604030504040204" pitchFamily="34" charset="0"/>
                <a:ea typeface="Verdana" panose="020B0604030504040204" pitchFamily="34" charset="0"/>
              </a:rPr>
              <a:t>The purpose of the Joint PDA is to </a:t>
            </a:r>
            <a:r>
              <a:rPr lang="en-US" sz="2000" b="1" u="sng" dirty="0">
                <a:solidFill>
                  <a:schemeClr val="bg1"/>
                </a:solidFill>
                <a:latin typeface="Verdana" panose="020B0604030504040204" pitchFamily="34" charset="0"/>
                <a:ea typeface="Verdana" panose="020B0604030504040204" pitchFamily="34" charset="0"/>
              </a:rPr>
              <a:t>validate</a:t>
            </a:r>
            <a:r>
              <a:rPr lang="en-US" sz="2000" u="sng" dirty="0">
                <a:solidFill>
                  <a:schemeClr val="bg1"/>
                </a:solidFill>
                <a:latin typeface="Verdana" panose="020B0604030504040204" pitchFamily="34" charset="0"/>
                <a:ea typeface="Verdana" panose="020B0604030504040204" pitchFamily="34" charset="0"/>
              </a:rPr>
              <a:t> – </a:t>
            </a:r>
            <a:r>
              <a:rPr lang="en-US" sz="2000" b="1" i="1" u="sng" dirty="0">
                <a:solidFill>
                  <a:schemeClr val="bg1"/>
                </a:solidFill>
                <a:latin typeface="Verdana" panose="020B0604030504040204" pitchFamily="34" charset="0"/>
                <a:ea typeface="Verdana" panose="020B0604030504040204" pitchFamily="34" charset="0"/>
              </a:rPr>
              <a:t>not find </a:t>
            </a:r>
            <a:r>
              <a:rPr lang="en-US" sz="2000" u="sng" dirty="0">
                <a:solidFill>
                  <a:schemeClr val="bg1"/>
                </a:solidFill>
                <a:latin typeface="Verdana" panose="020B0604030504040204" pitchFamily="34" charset="0"/>
                <a:ea typeface="Verdana" panose="020B0604030504040204" pitchFamily="34" charset="0"/>
              </a:rPr>
              <a:t>– damage and impacts of the damage that have already been identified.</a:t>
            </a:r>
            <a:endParaRPr lang="en-US" sz="2000" u="sng" dirty="0"/>
          </a:p>
        </p:txBody>
      </p:sp>
    </p:spTree>
    <p:extLst>
      <p:ext uri="{BB962C8B-B14F-4D97-AF65-F5344CB8AC3E}">
        <p14:creationId xmlns:p14="http://schemas.microsoft.com/office/powerpoint/2010/main" val="266672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0FCA7-43F3-4FBC-ADDC-2230ABBAF988}"/>
              </a:ext>
            </a:extLst>
          </p:cNvPr>
          <p:cNvSpPr>
            <a:spLocks noGrp="1"/>
          </p:cNvSpPr>
          <p:nvPr>
            <p:ph type="title"/>
          </p:nvPr>
        </p:nvSpPr>
        <p:spPr>
          <a:xfrm>
            <a:off x="0" y="301808"/>
            <a:ext cx="12192000" cy="868680"/>
          </a:xfrm>
        </p:spPr>
        <p:txBody>
          <a:bodyPr/>
          <a:lstStyle/>
          <a:p>
            <a:pPr algn="ctr"/>
            <a:r>
              <a:rPr lang="en-US" b="1" dirty="0">
                <a:solidFill>
                  <a:srgbClr val="002060"/>
                </a:solidFill>
              </a:rPr>
              <a:t>PRELIMINARY DAMAGE ASSESSMENT (PDA)</a:t>
            </a:r>
            <a:endParaRPr lang="en-US" b="1" dirty="0"/>
          </a:p>
        </p:txBody>
      </p:sp>
      <p:sp>
        <p:nvSpPr>
          <p:cNvPr id="9" name="Content Placeholder 8">
            <a:extLst>
              <a:ext uri="{FF2B5EF4-FFF2-40B4-BE49-F238E27FC236}">
                <a16:creationId xmlns:a16="http://schemas.microsoft.com/office/drawing/2014/main" id="{87C2C569-0673-4EC9-83C0-149096BB7380}"/>
              </a:ext>
            </a:extLst>
          </p:cNvPr>
          <p:cNvSpPr>
            <a:spLocks noGrp="1"/>
          </p:cNvSpPr>
          <p:nvPr>
            <p:ph sz="half" idx="1"/>
          </p:nvPr>
        </p:nvSpPr>
        <p:spPr>
          <a:xfrm>
            <a:off x="662152" y="677917"/>
            <a:ext cx="10830910" cy="4576999"/>
          </a:xfrm>
        </p:spPr>
        <p:txBody>
          <a:bodyPr>
            <a:normAutofit/>
          </a:bodyPr>
          <a:lstStyle/>
          <a:p>
            <a:pPr marL="0" indent="0" algn="ctr">
              <a:buNone/>
            </a:pPr>
            <a:endParaRPr lang="en-US" sz="2400" dirty="0">
              <a:solidFill>
                <a:srgbClr val="002060"/>
              </a:solidFill>
            </a:endParaRPr>
          </a:p>
          <a:p>
            <a:pPr marL="0" indent="0" algn="ctr">
              <a:buNone/>
            </a:pPr>
            <a:r>
              <a:rPr lang="en-US" sz="2200" dirty="0">
                <a:solidFill>
                  <a:schemeClr val="accent1">
                    <a:lumMod val="75000"/>
                  </a:schemeClr>
                </a:solidFill>
              </a:rPr>
              <a:t>The PDA process is a mechanism used to determine the impact and magnitude of damage and the resulting unmet needs of individuals, businesses, the public sector, and the community. Information collected is used by the state as a basis for the governor's request and by FEMA to document the recommendation made to the President in response to the governor's request. </a:t>
            </a:r>
          </a:p>
          <a:p>
            <a:pPr marL="0" indent="0" algn="ctr">
              <a:buNone/>
            </a:pPr>
            <a:endParaRPr lang="en-US" sz="1000" dirty="0">
              <a:solidFill>
                <a:schemeClr val="accent1">
                  <a:lumMod val="75000"/>
                </a:schemeClr>
              </a:solidFill>
            </a:endParaRPr>
          </a:p>
          <a:p>
            <a:pPr marL="0" indent="0" algn="ctr">
              <a:buNone/>
            </a:pPr>
            <a:r>
              <a:rPr lang="en-US" sz="2200" dirty="0">
                <a:solidFill>
                  <a:schemeClr val="accent1">
                    <a:lumMod val="75000"/>
                  </a:schemeClr>
                </a:solidFill>
              </a:rPr>
              <a:t>With the support of the state, tribe, or territory, local governments first conduct initial damage assessments (IDA) to determine if they require federal support. Once SLTT governments determine their capability to respond to or recover from the event is exceeded, the state, tribe, or territory requests a joint PDA with FEMA. </a:t>
            </a:r>
          </a:p>
        </p:txBody>
      </p:sp>
      <p:sp>
        <p:nvSpPr>
          <p:cNvPr id="4" name="Slide Number Placeholder 3">
            <a:extLst>
              <a:ext uri="{FF2B5EF4-FFF2-40B4-BE49-F238E27FC236}">
                <a16:creationId xmlns:a16="http://schemas.microsoft.com/office/drawing/2014/main" id="{A323810F-AB44-42FB-AD11-B8BD857BAC17}"/>
              </a:ext>
            </a:extLst>
          </p:cNvPr>
          <p:cNvSpPr>
            <a:spLocks noGrp="1"/>
          </p:cNvSpPr>
          <p:nvPr>
            <p:ph type="sldNum" sz="quarter" idx="10"/>
          </p:nvPr>
        </p:nvSpPr>
        <p:spPr/>
        <p:txBody>
          <a:bodyPr/>
          <a:lstStyle/>
          <a:p>
            <a:fld id="{9372577A-D6A4-48F9-8740-CA9477015987}" type="slidenum">
              <a:rPr lang="en-US" altLang="en-US" smtClean="0"/>
              <a:pPr/>
              <a:t>26</a:t>
            </a:fld>
            <a:endParaRPr lang="en-US" altLang="en-US" dirty="0"/>
          </a:p>
        </p:txBody>
      </p:sp>
      <p:pic>
        <p:nvPicPr>
          <p:cNvPr id="5" name="Picture 4">
            <a:extLst>
              <a:ext uri="{FF2B5EF4-FFF2-40B4-BE49-F238E27FC236}">
                <a16:creationId xmlns:a16="http://schemas.microsoft.com/office/drawing/2014/main" id="{13716DAA-B109-4A28-9E59-A5B8CB465F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842" y="4670122"/>
            <a:ext cx="1917958" cy="2094637"/>
          </a:xfrm>
          <a:prstGeom prst="rect">
            <a:avLst/>
          </a:prstGeom>
        </p:spPr>
      </p:pic>
      <p:pic>
        <p:nvPicPr>
          <p:cNvPr id="6" name="Picture 5">
            <a:extLst>
              <a:ext uri="{FF2B5EF4-FFF2-40B4-BE49-F238E27FC236}">
                <a16:creationId xmlns:a16="http://schemas.microsoft.com/office/drawing/2014/main" id="{866FA3AB-E8CF-4895-A748-9FED6C6BAE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88422" y="4878688"/>
            <a:ext cx="1672272" cy="1677504"/>
          </a:xfrm>
          <a:prstGeom prst="rect">
            <a:avLst/>
          </a:prstGeom>
        </p:spPr>
      </p:pic>
    </p:spTree>
    <p:extLst>
      <p:ext uri="{BB962C8B-B14F-4D97-AF65-F5344CB8AC3E}">
        <p14:creationId xmlns:p14="http://schemas.microsoft.com/office/powerpoint/2010/main" val="321428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80833" y="577658"/>
            <a:ext cx="10253745" cy="884600"/>
          </a:xfrm>
        </p:spPr>
        <p:txBody>
          <a:bodyPr>
            <a:noAutofit/>
          </a:bodyPr>
          <a:lstStyle/>
          <a:p>
            <a:r>
              <a:rPr lang="en-US" b="1" dirty="0">
                <a:solidFill>
                  <a:srgbClr val="002A4E"/>
                </a:solidFill>
              </a:rPr>
              <a:t>Damage Assessment – PA Factors</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2710" y="1449138"/>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122676" y="6553450"/>
            <a:ext cx="7395089" cy="243861"/>
          </a:xfrm>
          <a:prstGeom prst="rect">
            <a:avLst/>
          </a:prstGeom>
        </p:spPr>
      </p:pic>
      <p:sp>
        <p:nvSpPr>
          <p:cNvPr id="7" name="Content Placeholder 6">
            <a:extLst>
              <a:ext uri="{FF2B5EF4-FFF2-40B4-BE49-F238E27FC236}">
                <a16:creationId xmlns:a16="http://schemas.microsoft.com/office/drawing/2014/main" id="{867B0267-F391-4E26-A47B-DDD24B393CCD}"/>
              </a:ext>
            </a:extLst>
          </p:cNvPr>
          <p:cNvSpPr>
            <a:spLocks noGrp="1"/>
          </p:cNvSpPr>
          <p:nvPr>
            <p:ph sz="half" idx="1"/>
          </p:nvPr>
        </p:nvSpPr>
        <p:spPr>
          <a:xfrm>
            <a:off x="580833" y="1807025"/>
            <a:ext cx="10465676" cy="4351338"/>
          </a:xfrm>
        </p:spPr>
        <p:txBody>
          <a:bodyPr>
            <a:noAutofit/>
          </a:bodyPr>
          <a:lstStyle/>
          <a:p>
            <a:pPr marL="0" indent="0">
              <a:buNone/>
            </a:pPr>
            <a:r>
              <a:rPr lang="en-US" sz="2400" b="1" dirty="0">
                <a:solidFill>
                  <a:prstClr val="black"/>
                </a:solidFill>
                <a:cs typeface="Arial"/>
              </a:rPr>
              <a:t>To determine need for Federal assistance:</a:t>
            </a:r>
          </a:p>
          <a:p>
            <a:endParaRPr lang="en-US" sz="800" dirty="0"/>
          </a:p>
          <a:p>
            <a:pPr marL="457200" indent="-457200">
              <a:spcBef>
                <a:spcPts val="600"/>
              </a:spcBef>
              <a:buFont typeface="+mj-lt"/>
              <a:buAutoNum type="arabicPeriod"/>
            </a:pPr>
            <a:r>
              <a:rPr lang="en-US" dirty="0"/>
              <a:t> </a:t>
            </a:r>
            <a:r>
              <a:rPr lang="en-US" sz="2400" dirty="0"/>
              <a:t>Estimated cost of assistance </a:t>
            </a:r>
          </a:p>
          <a:p>
            <a:pPr marL="457200" indent="-457200">
              <a:buFont typeface="+mj-lt"/>
              <a:buAutoNum type="arabicPeriod"/>
            </a:pPr>
            <a:r>
              <a:rPr lang="en-US" sz="2200" dirty="0"/>
              <a:t> </a:t>
            </a:r>
            <a:r>
              <a:rPr lang="en-US" sz="2400" dirty="0"/>
              <a:t>Localized impacts</a:t>
            </a:r>
          </a:p>
          <a:p>
            <a:pPr marL="457200" indent="-457200">
              <a:buFont typeface="+mj-lt"/>
              <a:buAutoNum type="arabicPeriod"/>
            </a:pPr>
            <a:r>
              <a:rPr lang="en-US" sz="2200" dirty="0"/>
              <a:t> </a:t>
            </a:r>
            <a:r>
              <a:rPr lang="en-US" sz="2400" dirty="0"/>
              <a:t>Insurance coverage in force</a:t>
            </a:r>
          </a:p>
          <a:p>
            <a:pPr marL="457200" indent="-457200">
              <a:buFont typeface="+mj-lt"/>
              <a:buAutoNum type="arabicPeriod"/>
            </a:pPr>
            <a:r>
              <a:rPr lang="en-US" sz="2200" dirty="0"/>
              <a:t> </a:t>
            </a:r>
            <a:r>
              <a:rPr lang="en-US" sz="2400" dirty="0"/>
              <a:t>Hazard Mitigation</a:t>
            </a:r>
          </a:p>
          <a:p>
            <a:pPr marL="457200" indent="-457200">
              <a:buFont typeface="+mj-lt"/>
              <a:buAutoNum type="arabicPeriod"/>
            </a:pPr>
            <a:r>
              <a:rPr lang="en-US" sz="2200" dirty="0"/>
              <a:t> </a:t>
            </a:r>
            <a:r>
              <a:rPr lang="en-US" sz="2400" dirty="0"/>
              <a:t>Recent multiple disasters </a:t>
            </a:r>
          </a:p>
          <a:p>
            <a:pPr marL="457200" indent="-457200">
              <a:buFont typeface="+mj-lt"/>
              <a:buAutoNum type="arabicPeriod"/>
            </a:pPr>
            <a:r>
              <a:rPr lang="en-US" sz="2200" dirty="0"/>
              <a:t> </a:t>
            </a:r>
            <a:r>
              <a:rPr lang="en-US" sz="2400" dirty="0"/>
              <a:t>Assistance available from other agencies</a:t>
            </a:r>
          </a:p>
          <a:p>
            <a:pPr>
              <a:buAutoNum type="arabicPeriod"/>
            </a:pPr>
            <a:endParaRPr lang="en-US" sz="1600" dirty="0"/>
          </a:p>
          <a:p>
            <a:pPr marL="0" indent="0">
              <a:buNone/>
            </a:pPr>
            <a:r>
              <a:rPr lang="en-US" sz="2800" b="1" dirty="0"/>
              <a:t>  Documentation is </a:t>
            </a:r>
            <a:r>
              <a:rPr lang="en-US" sz="2800" b="1" u="sng" dirty="0"/>
              <a:t>REQUIRED</a:t>
            </a:r>
            <a:r>
              <a:rPr lang="en-US" sz="2800" b="1" dirty="0"/>
              <a:t> to validate costs!!!</a:t>
            </a:r>
          </a:p>
          <a:p>
            <a:endParaRPr lang="en-US" sz="2400" dirty="0"/>
          </a:p>
        </p:txBody>
      </p:sp>
      <p:pic>
        <p:nvPicPr>
          <p:cNvPr id="3" name="Picture 2">
            <a:extLst>
              <a:ext uri="{FF2B5EF4-FFF2-40B4-BE49-F238E27FC236}">
                <a16:creationId xmlns:a16="http://schemas.microsoft.com/office/drawing/2014/main" id="{34627C19-9CAD-4A25-84B7-2AFCFEC64DE0}"/>
              </a:ext>
            </a:extLst>
          </p:cNvPr>
          <p:cNvPicPr>
            <a:picLocks noChangeAspect="1"/>
          </p:cNvPicPr>
          <p:nvPr/>
        </p:nvPicPr>
        <p:blipFill>
          <a:blip r:embed="rId7"/>
          <a:stretch>
            <a:fillRect/>
          </a:stretch>
        </p:blipFill>
        <p:spPr>
          <a:xfrm>
            <a:off x="8112642" y="1807025"/>
            <a:ext cx="3706632" cy="3502731"/>
          </a:xfrm>
          <a:prstGeom prst="rect">
            <a:avLst/>
          </a:prstGeom>
        </p:spPr>
      </p:pic>
    </p:spTree>
    <p:extLst>
      <p:ext uri="{BB962C8B-B14F-4D97-AF65-F5344CB8AC3E}">
        <p14:creationId xmlns:p14="http://schemas.microsoft.com/office/powerpoint/2010/main" val="3722423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31308" y="767275"/>
            <a:ext cx="11231940" cy="884600"/>
          </a:xfrm>
        </p:spPr>
        <p:txBody>
          <a:bodyPr>
            <a:noAutofit/>
          </a:bodyPr>
          <a:lstStyle/>
          <a:p>
            <a:r>
              <a:rPr lang="en-US" sz="3200" b="1" cap="all" dirty="0">
                <a:solidFill>
                  <a:schemeClr val="bg1"/>
                </a:solidFill>
              </a:rPr>
              <a:t>Preliminary damage assessment (PDA)</a:t>
            </a:r>
            <a:endParaRPr lang="en-US" sz="3200" b="1" dirty="0">
              <a:solidFill>
                <a:schemeClr val="bg1"/>
              </a:solidFill>
            </a:endParaRP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428512" y="2163924"/>
            <a:ext cx="11334975" cy="4178346"/>
          </a:xfrm>
          <a:solidFill>
            <a:srgbClr val="002A4E"/>
          </a:solidFill>
        </p:spPr>
        <p:txBody>
          <a:bodyPr>
            <a:noAutofit/>
          </a:bodyPr>
          <a:lstStyle/>
          <a:p>
            <a:r>
              <a:rPr lang="en-US" sz="2800" dirty="0">
                <a:solidFill>
                  <a:schemeClr val="bg1"/>
                </a:solidFill>
              </a:rPr>
              <a:t>Step 1 – Identify Potential Applicants and Damaged Facilities</a:t>
            </a:r>
          </a:p>
          <a:p>
            <a:pPr marL="0" indent="0">
              <a:buNone/>
            </a:pPr>
            <a:endParaRPr lang="en-US" sz="900" dirty="0">
              <a:solidFill>
                <a:schemeClr val="bg1"/>
              </a:solidFill>
            </a:endParaRPr>
          </a:p>
          <a:p>
            <a:r>
              <a:rPr lang="en-US" sz="2800" dirty="0">
                <a:solidFill>
                  <a:schemeClr val="bg1"/>
                </a:solidFill>
              </a:rPr>
              <a:t>Step 2 – Document Damage, Work, and Cost</a:t>
            </a:r>
          </a:p>
          <a:p>
            <a:pPr marL="0" indent="0">
              <a:buNone/>
            </a:pPr>
            <a:endParaRPr lang="en-US" sz="800" dirty="0">
              <a:solidFill>
                <a:schemeClr val="bg1"/>
              </a:solidFill>
            </a:endParaRPr>
          </a:p>
          <a:p>
            <a:pPr lvl="1">
              <a:buFont typeface="Wingdings" panose="05000000000000000000" pitchFamily="2" charset="2"/>
              <a:buChar char="Ø"/>
            </a:pPr>
            <a:r>
              <a:rPr lang="en-US" sz="2600" dirty="0">
                <a:solidFill>
                  <a:schemeClr val="bg1"/>
                </a:solidFill>
                <a:latin typeface="Verdana" panose="020B0604030504040204" pitchFamily="34" charset="0"/>
                <a:ea typeface="Verdana" panose="020B0604030504040204" pitchFamily="34" charset="0"/>
              </a:rPr>
              <a:t> By Category</a:t>
            </a:r>
          </a:p>
          <a:p>
            <a:pPr lvl="1">
              <a:buFont typeface="Wingdings" panose="05000000000000000000" pitchFamily="2" charset="2"/>
              <a:buChar char="Ø"/>
            </a:pPr>
            <a:r>
              <a:rPr lang="en-US" sz="2600" dirty="0">
                <a:solidFill>
                  <a:schemeClr val="bg1"/>
                </a:solidFill>
                <a:latin typeface="Verdana" panose="020B0604030504040204" pitchFamily="34" charset="0"/>
                <a:ea typeface="Verdana" panose="020B0604030504040204" pitchFamily="34" charset="0"/>
              </a:rPr>
              <a:t> Labor (Force Account)</a:t>
            </a:r>
          </a:p>
          <a:p>
            <a:pPr lvl="1">
              <a:buFont typeface="Wingdings" panose="05000000000000000000" pitchFamily="2" charset="2"/>
              <a:buChar char="Ø"/>
            </a:pPr>
            <a:r>
              <a:rPr lang="en-US" sz="2600" dirty="0">
                <a:solidFill>
                  <a:schemeClr val="bg1"/>
                </a:solidFill>
                <a:latin typeface="Verdana" panose="020B0604030504040204" pitchFamily="34" charset="0"/>
                <a:ea typeface="Verdana" panose="020B0604030504040204" pitchFamily="34" charset="0"/>
              </a:rPr>
              <a:t> Equipment (Force Account)</a:t>
            </a:r>
          </a:p>
          <a:p>
            <a:pPr lvl="1">
              <a:buFont typeface="Wingdings" panose="05000000000000000000" pitchFamily="2" charset="2"/>
              <a:buChar char="Ø"/>
            </a:pPr>
            <a:r>
              <a:rPr lang="en-US" sz="2600" dirty="0">
                <a:solidFill>
                  <a:schemeClr val="bg1"/>
                </a:solidFill>
                <a:latin typeface="Verdana" panose="020B0604030504040204" pitchFamily="34" charset="0"/>
                <a:ea typeface="Verdana" panose="020B0604030504040204" pitchFamily="34" charset="0"/>
              </a:rPr>
              <a:t> Leased Equipment</a:t>
            </a:r>
          </a:p>
          <a:p>
            <a:pPr lvl="1">
              <a:buFont typeface="Wingdings" panose="05000000000000000000" pitchFamily="2" charset="2"/>
              <a:buChar char="Ø"/>
            </a:pPr>
            <a:r>
              <a:rPr lang="en-US" sz="2600" dirty="0">
                <a:solidFill>
                  <a:schemeClr val="bg1"/>
                </a:solidFill>
                <a:latin typeface="Verdana" panose="020B0604030504040204" pitchFamily="34" charset="0"/>
                <a:ea typeface="Verdana" panose="020B0604030504040204" pitchFamily="34" charset="0"/>
              </a:rPr>
              <a:t> Materials/Supplies</a:t>
            </a: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8752" y="1651875"/>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Tree>
    <p:extLst>
      <p:ext uri="{BB962C8B-B14F-4D97-AF65-F5344CB8AC3E}">
        <p14:creationId xmlns:p14="http://schemas.microsoft.com/office/powerpoint/2010/main" val="547613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30292" y="588236"/>
            <a:ext cx="10949094" cy="884600"/>
          </a:xfrm>
        </p:spPr>
        <p:txBody>
          <a:bodyPr>
            <a:normAutofit/>
          </a:bodyPr>
          <a:lstStyle/>
          <a:p>
            <a:r>
              <a:rPr lang="en-US" sz="3000" b="1" cap="all" dirty="0">
                <a:solidFill>
                  <a:schemeClr val="bg1"/>
                </a:solidFill>
                <a:latin typeface="Verdana" panose="020B0604030504040204" pitchFamily="34" charset="0"/>
                <a:ea typeface="Verdana" panose="020B0604030504040204" pitchFamily="34" charset="0"/>
              </a:rPr>
              <a:t>Preliminary damage assessment – PA teams</a:t>
            </a:r>
            <a:endParaRPr lang="en-US" sz="3000" b="1" dirty="0">
              <a:solidFill>
                <a:schemeClr val="bg1"/>
              </a:solidFill>
            </a:endParaRP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530292" y="1685132"/>
            <a:ext cx="11505764" cy="4444732"/>
          </a:xfrm>
          <a:solidFill>
            <a:srgbClr val="002A4E"/>
          </a:solidFill>
        </p:spPr>
        <p:txBody>
          <a:bodyPr>
            <a:noAutofit/>
          </a:bodyPr>
          <a:lstStyle/>
          <a:p>
            <a:pPr marL="0" indent="0">
              <a:buNone/>
            </a:pPr>
            <a:r>
              <a:rPr lang="en-US" sz="3000" b="1" dirty="0">
                <a:solidFill>
                  <a:schemeClr val="bg1"/>
                </a:solidFill>
              </a:rPr>
              <a:t>Required Documentation:</a:t>
            </a:r>
          </a:p>
          <a:p>
            <a:pPr marL="0" indent="0">
              <a:buNone/>
            </a:pPr>
            <a:endParaRPr lang="en-US" sz="800" b="1" u="sng" dirty="0">
              <a:solidFill>
                <a:schemeClr val="bg1"/>
              </a:solidFill>
            </a:endParaRPr>
          </a:p>
          <a:p>
            <a:pPr>
              <a:spcBef>
                <a:spcPts val="600"/>
              </a:spcBef>
              <a:buFont typeface="Wingdings" panose="05000000000000000000" pitchFamily="2" charset="2"/>
              <a:buChar char="ü"/>
            </a:pPr>
            <a:r>
              <a:rPr lang="en-US" sz="2400" dirty="0">
                <a:solidFill>
                  <a:schemeClr val="bg1"/>
                </a:solidFill>
              </a:rPr>
              <a:t> Map of entire affected area, marking sites if possible</a:t>
            </a:r>
          </a:p>
          <a:p>
            <a:pPr>
              <a:spcBef>
                <a:spcPts val="1200"/>
              </a:spcBef>
              <a:buFont typeface="Wingdings" panose="05000000000000000000" pitchFamily="2" charset="2"/>
              <a:buChar char="ü"/>
            </a:pPr>
            <a:r>
              <a:rPr lang="en-US" sz="2400" dirty="0">
                <a:solidFill>
                  <a:schemeClr val="bg1"/>
                </a:solidFill>
              </a:rPr>
              <a:t> Work completed documentation or all actual costs incurred</a:t>
            </a:r>
          </a:p>
          <a:p>
            <a:pPr>
              <a:spcBef>
                <a:spcPts val="1200"/>
              </a:spcBef>
              <a:buFont typeface="Wingdings" panose="05000000000000000000" pitchFamily="2" charset="2"/>
              <a:buChar char="ü"/>
            </a:pPr>
            <a:r>
              <a:rPr lang="en-US" sz="2400" dirty="0">
                <a:solidFill>
                  <a:schemeClr val="bg1"/>
                </a:solidFill>
              </a:rPr>
              <a:t> Force account labor, equipment, and supply documentation from the</a:t>
            </a:r>
            <a:r>
              <a:rPr lang="en-US" dirty="0">
                <a:solidFill>
                  <a:schemeClr val="bg1"/>
                </a:solidFill>
              </a:rPr>
              <a:t> </a:t>
            </a:r>
          </a:p>
          <a:p>
            <a:pPr marL="0" indent="0">
              <a:spcBef>
                <a:spcPts val="0"/>
              </a:spcBef>
              <a:buNone/>
            </a:pPr>
            <a:r>
              <a:rPr lang="en-US" dirty="0">
                <a:solidFill>
                  <a:schemeClr val="bg1"/>
                </a:solidFill>
              </a:rPr>
              <a:t>    </a:t>
            </a:r>
            <a:r>
              <a:rPr lang="en-US" sz="2400" dirty="0">
                <a:solidFill>
                  <a:schemeClr val="bg1"/>
                </a:solidFill>
              </a:rPr>
              <a:t>internal systems that establish the basis for costs claimed</a:t>
            </a:r>
          </a:p>
          <a:p>
            <a:pPr>
              <a:spcBef>
                <a:spcPts val="1200"/>
              </a:spcBef>
              <a:buFont typeface="Wingdings" panose="05000000000000000000" pitchFamily="2" charset="2"/>
              <a:buChar char="ü"/>
            </a:pPr>
            <a:r>
              <a:rPr lang="en-US" sz="2400" dirty="0">
                <a:solidFill>
                  <a:schemeClr val="bg1"/>
                </a:solidFill>
              </a:rPr>
              <a:t> Budget information</a:t>
            </a:r>
          </a:p>
          <a:p>
            <a:pPr>
              <a:spcBef>
                <a:spcPts val="1200"/>
              </a:spcBef>
              <a:buFont typeface="Wingdings" panose="05000000000000000000" pitchFamily="2" charset="2"/>
              <a:buChar char="ü"/>
            </a:pPr>
            <a:r>
              <a:rPr lang="en-US" sz="2400" dirty="0">
                <a:solidFill>
                  <a:schemeClr val="bg1"/>
                </a:solidFill>
              </a:rPr>
              <a:t> For debris costs, actual documentation or estimate of reasonable costs</a:t>
            </a:r>
          </a:p>
          <a:p>
            <a:pPr>
              <a:spcBef>
                <a:spcPts val="1200"/>
              </a:spcBef>
              <a:buFont typeface="Wingdings" panose="05000000000000000000" pitchFamily="2" charset="2"/>
              <a:buChar char="ü"/>
            </a:pPr>
            <a:r>
              <a:rPr lang="en-US" sz="2400" dirty="0">
                <a:solidFill>
                  <a:schemeClr val="bg1"/>
                </a:solidFill>
              </a:rPr>
              <a:t> Insurance policy</a:t>
            </a:r>
          </a:p>
          <a:p>
            <a:pPr>
              <a:spcBef>
                <a:spcPts val="1200"/>
              </a:spcBef>
              <a:buFont typeface="Wingdings" panose="05000000000000000000" pitchFamily="2" charset="2"/>
              <a:buChar char="ü"/>
            </a:pPr>
            <a:r>
              <a:rPr lang="en-US" sz="2400" dirty="0">
                <a:solidFill>
                  <a:schemeClr val="bg1"/>
                </a:solidFill>
              </a:rPr>
              <a:t> Videos, still photos or diagrams, especially for Emergency Work</a:t>
            </a:r>
          </a:p>
          <a:p>
            <a:pPr>
              <a:buFont typeface="Wingdings" panose="05000000000000000000" pitchFamily="2" charset="2"/>
              <a:buChar char="ü"/>
            </a:pPr>
            <a:endParaRPr lang="en-US" dirty="0">
              <a:solidFill>
                <a:schemeClr val="bg1"/>
              </a:solidFill>
            </a:endParaRPr>
          </a:p>
          <a:p>
            <a:pPr marL="0" indent="0">
              <a:buNone/>
            </a:pPr>
            <a:endParaRPr lang="en-US" sz="16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347" y="1417972"/>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Tree>
    <p:extLst>
      <p:ext uri="{BB962C8B-B14F-4D97-AF65-F5344CB8AC3E}">
        <p14:creationId xmlns:p14="http://schemas.microsoft.com/office/powerpoint/2010/main" val="264839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8544-113B-4170-B010-C7AD09467A29}"/>
              </a:ext>
            </a:extLst>
          </p:cNvPr>
          <p:cNvSpPr>
            <a:spLocks noGrp="1"/>
          </p:cNvSpPr>
          <p:nvPr>
            <p:ph type="title"/>
          </p:nvPr>
        </p:nvSpPr>
        <p:spPr>
          <a:xfrm>
            <a:off x="3553097" y="1709738"/>
            <a:ext cx="5081452" cy="2365873"/>
          </a:xfrm>
        </p:spPr>
        <p:txBody>
          <a:bodyPr>
            <a:normAutofit/>
          </a:bodyPr>
          <a:lstStyle/>
          <a:p>
            <a:pPr algn="ctr">
              <a:spcAft>
                <a:spcPts val="600"/>
              </a:spcAft>
            </a:pPr>
            <a:r>
              <a:rPr lang="en-US" sz="4000" b="1" cap="all" dirty="0">
                <a:solidFill>
                  <a:schemeClr val="bg1"/>
                </a:solidFill>
                <a:latin typeface="Verdana" panose="020B0604030504040204" pitchFamily="34" charset="0"/>
                <a:ea typeface="Verdana" panose="020B0604030504040204" pitchFamily="34" charset="0"/>
              </a:rPr>
              <a:t>Public assistance overview &amp; eligibility</a:t>
            </a:r>
          </a:p>
        </p:txBody>
      </p:sp>
      <p:sp>
        <p:nvSpPr>
          <p:cNvPr id="4" name="Slide Number Placeholder 3">
            <a:extLst>
              <a:ext uri="{FF2B5EF4-FFF2-40B4-BE49-F238E27FC236}">
                <a16:creationId xmlns:a16="http://schemas.microsoft.com/office/drawing/2014/main" id="{36A2FB18-E1B5-4732-AEAD-6E8E363D4A35}"/>
              </a:ext>
            </a:extLst>
          </p:cNvPr>
          <p:cNvSpPr>
            <a:spLocks noGrp="1"/>
          </p:cNvSpPr>
          <p:nvPr>
            <p:ph type="sldNum" sz="quarter" idx="12"/>
          </p:nvPr>
        </p:nvSpPr>
        <p:spPr/>
        <p:txBody>
          <a:bodyPr/>
          <a:lstStyle/>
          <a:p>
            <a:fld id="{DD75F585-828A-4588-8A31-0ED97309BCB4}" type="slidenum">
              <a:rPr lang="en-US" smtClean="0"/>
              <a:t>3</a:t>
            </a:fld>
            <a:endParaRPr lang="en-US" dirty="0"/>
          </a:p>
        </p:txBody>
      </p:sp>
    </p:spTree>
    <p:extLst>
      <p:ext uri="{BB962C8B-B14F-4D97-AF65-F5344CB8AC3E}">
        <p14:creationId xmlns:p14="http://schemas.microsoft.com/office/powerpoint/2010/main" val="3603505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8544-113B-4170-B010-C7AD09467A29}"/>
              </a:ext>
            </a:extLst>
          </p:cNvPr>
          <p:cNvSpPr>
            <a:spLocks noGrp="1"/>
          </p:cNvSpPr>
          <p:nvPr>
            <p:ph type="title"/>
          </p:nvPr>
        </p:nvSpPr>
        <p:spPr>
          <a:xfrm>
            <a:off x="3553097" y="1709738"/>
            <a:ext cx="5081452" cy="2365873"/>
          </a:xfrm>
        </p:spPr>
        <p:txBody>
          <a:bodyPr>
            <a:normAutofit fontScale="90000"/>
          </a:bodyPr>
          <a:lstStyle/>
          <a:p>
            <a:pPr algn="ctr">
              <a:spcAft>
                <a:spcPts val="600"/>
              </a:spcAft>
            </a:pPr>
            <a:r>
              <a:rPr lang="en-US" sz="4000" b="1" cap="all" dirty="0">
                <a:solidFill>
                  <a:schemeClr val="bg1"/>
                </a:solidFill>
                <a:latin typeface="Verdana" panose="020B0604030504040204" pitchFamily="34" charset="0"/>
                <a:ea typeface="Verdana" panose="020B0604030504040204" pitchFamily="34" charset="0"/>
              </a:rPr>
              <a:t>Public assistance additional considerations</a:t>
            </a:r>
          </a:p>
        </p:txBody>
      </p:sp>
      <p:sp>
        <p:nvSpPr>
          <p:cNvPr id="3" name="Slide Number Placeholder 2">
            <a:extLst>
              <a:ext uri="{FF2B5EF4-FFF2-40B4-BE49-F238E27FC236}">
                <a16:creationId xmlns:a16="http://schemas.microsoft.com/office/drawing/2014/main" id="{4258CBEC-4FD5-49A5-BED7-02D19B23A238}"/>
              </a:ext>
            </a:extLst>
          </p:cNvPr>
          <p:cNvSpPr>
            <a:spLocks noGrp="1"/>
          </p:cNvSpPr>
          <p:nvPr>
            <p:ph type="sldNum" sz="quarter" idx="12"/>
          </p:nvPr>
        </p:nvSpPr>
        <p:spPr/>
        <p:txBody>
          <a:bodyPr/>
          <a:lstStyle/>
          <a:p>
            <a:fld id="{DD75F585-828A-4588-8A31-0ED97309BCB4}" type="slidenum">
              <a:rPr lang="en-US" smtClean="0"/>
              <a:t>30</a:t>
            </a:fld>
            <a:endParaRPr lang="en-US" dirty="0"/>
          </a:p>
        </p:txBody>
      </p:sp>
    </p:spTree>
    <p:extLst>
      <p:ext uri="{BB962C8B-B14F-4D97-AF65-F5344CB8AC3E}">
        <p14:creationId xmlns:p14="http://schemas.microsoft.com/office/powerpoint/2010/main" val="1689192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fontScale="90000"/>
          </a:bodyPr>
          <a:lstStyle/>
          <a:p>
            <a:r>
              <a:rPr lang="en-US" b="1" dirty="0">
                <a:solidFill>
                  <a:schemeClr val="accent1">
                    <a:lumMod val="50000"/>
                  </a:schemeClr>
                </a:solidFill>
              </a:rPr>
              <a:t>Procurement under Exigency or Emergency Circumstances</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016" y="1683309"/>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5" name="Content Placeholder 4">
            <a:extLst>
              <a:ext uri="{FF2B5EF4-FFF2-40B4-BE49-F238E27FC236}">
                <a16:creationId xmlns:a16="http://schemas.microsoft.com/office/drawing/2014/main" id="{A1BE02C0-FBF9-4C72-B954-E74F7CFDC75D}"/>
              </a:ext>
            </a:extLst>
          </p:cNvPr>
          <p:cNvSpPr>
            <a:spLocks noGrp="1"/>
          </p:cNvSpPr>
          <p:nvPr>
            <p:ph sz="half" idx="1"/>
          </p:nvPr>
        </p:nvSpPr>
        <p:spPr>
          <a:xfrm>
            <a:off x="838199" y="1825625"/>
            <a:ext cx="10418379" cy="4351338"/>
          </a:xfrm>
        </p:spPr>
        <p:txBody>
          <a:bodyPr>
            <a:normAutofit fontScale="92500" lnSpcReduction="10000"/>
          </a:bodyPr>
          <a:lstStyle/>
          <a:p>
            <a:pPr marL="0" indent="0">
              <a:buNone/>
              <a:defRPr/>
            </a:pPr>
            <a:r>
              <a:rPr lang="en-US" sz="2800" b="1" dirty="0">
                <a:solidFill>
                  <a:schemeClr val="accent1">
                    <a:lumMod val="50000"/>
                  </a:schemeClr>
                </a:solidFill>
              </a:rPr>
              <a:t>Emergency:</a:t>
            </a:r>
            <a:r>
              <a:rPr lang="en-US" sz="2800" dirty="0">
                <a:solidFill>
                  <a:schemeClr val="accent1">
                    <a:lumMod val="50000"/>
                  </a:schemeClr>
                </a:solidFill>
              </a:rPr>
              <a:t> an unexpected and unusually dangerous situation that calls for immediate action or an urgent need for assistance or relief. E.g. threat to life, public health or safety, improved property, and/or some other form of dangerous situation.</a:t>
            </a:r>
          </a:p>
          <a:p>
            <a:pPr marL="0" indent="0">
              <a:buNone/>
              <a:defRPr/>
            </a:pPr>
            <a:endParaRPr lang="en-US" sz="2800" dirty="0">
              <a:solidFill>
                <a:schemeClr val="accent1">
                  <a:lumMod val="50000"/>
                </a:schemeClr>
              </a:solidFill>
            </a:endParaRPr>
          </a:p>
          <a:p>
            <a:pPr marL="0" indent="0">
              <a:buNone/>
              <a:defRPr/>
            </a:pPr>
            <a:r>
              <a:rPr lang="en-US" sz="2800" b="1" dirty="0">
                <a:solidFill>
                  <a:schemeClr val="accent1">
                    <a:lumMod val="50000"/>
                  </a:schemeClr>
                </a:solidFill>
              </a:rPr>
              <a:t>Exigency: </a:t>
            </a:r>
            <a:r>
              <a:rPr lang="en-US" sz="2800" dirty="0">
                <a:solidFill>
                  <a:schemeClr val="accent1">
                    <a:lumMod val="50000"/>
                  </a:schemeClr>
                </a:solidFill>
              </a:rPr>
              <a:t>something that is necessary in a particular situation that requires or demands immediate aid or action.</a:t>
            </a:r>
          </a:p>
          <a:p>
            <a:pPr marL="0" indent="0">
              <a:buNone/>
              <a:defRPr/>
            </a:pPr>
            <a:endParaRPr lang="en-US" sz="2800" dirty="0">
              <a:solidFill>
                <a:srgbClr val="002060"/>
              </a:solidFill>
            </a:endParaRPr>
          </a:p>
          <a:p>
            <a:pPr marL="0" indent="0">
              <a:buNone/>
              <a:defRPr/>
            </a:pPr>
            <a:r>
              <a:rPr lang="en-US" sz="2800" i="1" dirty="0">
                <a:solidFill>
                  <a:srgbClr val="002060"/>
                </a:solidFill>
                <a:hlinkClick r:id="rId7"/>
              </a:rPr>
              <a:t>Procurement Disaster Assistance Team (PDAT) </a:t>
            </a:r>
            <a:r>
              <a:rPr lang="en-US" sz="2800" dirty="0">
                <a:solidFill>
                  <a:srgbClr val="002060"/>
                </a:solidFill>
              </a:rPr>
              <a:t>online provides tools and resources</a:t>
            </a:r>
          </a:p>
        </p:txBody>
      </p:sp>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31</a:t>
            </a:fld>
            <a:endParaRPr lang="en-US" dirty="0"/>
          </a:p>
        </p:txBody>
      </p:sp>
    </p:spTree>
    <p:extLst>
      <p:ext uri="{BB962C8B-B14F-4D97-AF65-F5344CB8AC3E}">
        <p14:creationId xmlns:p14="http://schemas.microsoft.com/office/powerpoint/2010/main" val="253289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C08F60A-7BF7-42E9-AFAF-3F1A31286313}"/>
              </a:ext>
            </a:extLst>
          </p:cNvPr>
          <p:cNvSpPr/>
          <p:nvPr/>
        </p:nvSpPr>
        <p:spPr bwMode="ltGray">
          <a:xfrm>
            <a:off x="6754118" y="4742687"/>
            <a:ext cx="617220" cy="617220"/>
          </a:xfrm>
          <a:prstGeom prst="ellipse">
            <a:avLst/>
          </a:prstGeom>
          <a:solidFill>
            <a:schemeClr val="accent5"/>
          </a:solidFill>
          <a:ln w="381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defTabSz="457200">
              <a:defRPr/>
            </a:pPr>
            <a:endParaRPr lang="en-GB" sz="1050" kern="0" dirty="0">
              <a:solidFill>
                <a:prstClr val="white"/>
              </a:solidFill>
              <a:latin typeface="Georgia" pitchFamily="18" charset="0"/>
            </a:endParaRPr>
          </a:p>
        </p:txBody>
      </p:sp>
      <p:sp>
        <p:nvSpPr>
          <p:cNvPr id="2" name="Title 1"/>
          <p:cNvSpPr>
            <a:spLocks noGrp="1"/>
          </p:cNvSpPr>
          <p:nvPr>
            <p:ph type="title"/>
          </p:nvPr>
        </p:nvSpPr>
        <p:spPr>
          <a:xfrm>
            <a:off x="1525790" y="24273"/>
            <a:ext cx="9142211" cy="868680"/>
          </a:xfrm>
        </p:spPr>
        <p:txBody>
          <a:bodyPr>
            <a:noAutofit/>
          </a:bodyPr>
          <a:lstStyle/>
          <a:p>
            <a:pPr algn="ctr"/>
            <a:r>
              <a:rPr lang="en-US" dirty="0"/>
              <a:t>Sole-Source Procurement E&amp;E</a:t>
            </a:r>
          </a:p>
        </p:txBody>
      </p:sp>
      <p:sp>
        <p:nvSpPr>
          <p:cNvPr id="15" name="Content Placeholder 8"/>
          <p:cNvSpPr>
            <a:spLocks noGrp="1"/>
          </p:cNvSpPr>
          <p:nvPr>
            <p:ph sz="half" idx="2"/>
          </p:nvPr>
        </p:nvSpPr>
        <p:spPr>
          <a:xfrm>
            <a:off x="2104529" y="3607604"/>
            <a:ext cx="2503967" cy="1010650"/>
          </a:xfrm>
          <a:solidFill>
            <a:schemeClr val="bg1">
              <a:lumMod val="60000"/>
              <a:lumOff val="40000"/>
            </a:schemeClr>
          </a:solidFill>
          <a:ln>
            <a:noFill/>
          </a:ln>
        </p:spPr>
        <p:txBody>
          <a:bodyPr>
            <a:noAutofit/>
          </a:bodyPr>
          <a:lstStyle/>
          <a:p>
            <a:pPr marL="0" indent="0" algn="ctr">
              <a:lnSpc>
                <a:spcPct val="170000"/>
              </a:lnSpc>
              <a:buNone/>
            </a:pPr>
            <a:r>
              <a:rPr lang="en-US" sz="1200" dirty="0"/>
              <a:t>Need to alleviate a threat to life, public health or safety, or improved property</a:t>
            </a:r>
          </a:p>
        </p:txBody>
      </p:sp>
      <p:sp>
        <p:nvSpPr>
          <p:cNvPr id="30" name="Content Placeholder 8"/>
          <p:cNvSpPr>
            <a:spLocks noGrp="1"/>
          </p:cNvSpPr>
          <p:nvPr>
            <p:ph sz="half" idx="2"/>
          </p:nvPr>
        </p:nvSpPr>
        <p:spPr>
          <a:xfrm>
            <a:off x="5676863" y="3607605"/>
            <a:ext cx="2503170" cy="1010650"/>
          </a:xfrm>
          <a:solidFill>
            <a:schemeClr val="accent5">
              <a:lumMod val="20000"/>
              <a:lumOff val="80000"/>
            </a:schemeClr>
          </a:solidFill>
          <a:ln>
            <a:noFill/>
          </a:ln>
        </p:spPr>
        <p:txBody>
          <a:bodyPr>
            <a:noAutofit/>
          </a:bodyPr>
          <a:lstStyle/>
          <a:p>
            <a:pPr marL="0" indent="0" algn="ctr">
              <a:lnSpc>
                <a:spcPct val="170000"/>
              </a:lnSpc>
              <a:buNone/>
            </a:pPr>
            <a:r>
              <a:rPr lang="en-US" sz="1200" dirty="0"/>
              <a:t>Need to avoid, prevent or alleviate serious harm or injury, financial or otherwise</a:t>
            </a:r>
          </a:p>
        </p:txBody>
      </p:sp>
      <p:sp>
        <p:nvSpPr>
          <p:cNvPr id="36" name="Rectangle 35"/>
          <p:cNvSpPr/>
          <p:nvPr/>
        </p:nvSpPr>
        <p:spPr>
          <a:xfrm>
            <a:off x="4084430" y="1892087"/>
            <a:ext cx="2299645"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pPr>
            <a:r>
              <a:rPr lang="en-US" sz="1200" dirty="0">
                <a:solidFill>
                  <a:prstClr val="black"/>
                </a:solidFill>
                <a:latin typeface="Arial"/>
                <a:ea typeface="Verdana" panose="020B0604030504040204" pitchFamily="34" charset="0"/>
                <a:cs typeface="Verdana" panose="020B0604030504040204" pitchFamily="34" charset="0"/>
              </a:rPr>
              <a:t>Situations that demand </a:t>
            </a:r>
            <a:r>
              <a:rPr lang="en-US" sz="1200" b="1" dirty="0">
                <a:solidFill>
                  <a:prstClr val="black"/>
                </a:solidFill>
                <a:latin typeface="Arial"/>
                <a:ea typeface="Verdana" panose="020B0604030504040204" pitchFamily="34" charset="0"/>
                <a:cs typeface="Verdana" panose="020B0604030504040204" pitchFamily="34" charset="0"/>
              </a:rPr>
              <a:t>immediate aid or action</a:t>
            </a:r>
          </a:p>
        </p:txBody>
      </p:sp>
      <p:sp>
        <p:nvSpPr>
          <p:cNvPr id="40" name="Content Placeholder 8"/>
          <p:cNvSpPr>
            <a:spLocks noGrp="1"/>
          </p:cNvSpPr>
          <p:nvPr>
            <p:ph sz="half" idx="2"/>
          </p:nvPr>
        </p:nvSpPr>
        <p:spPr>
          <a:xfrm>
            <a:off x="2122204" y="2905166"/>
            <a:ext cx="2503967" cy="480060"/>
          </a:xfrm>
          <a:solidFill>
            <a:schemeClr val="bg1">
              <a:lumMod val="60000"/>
              <a:lumOff val="40000"/>
            </a:schemeClr>
          </a:solidFill>
          <a:ln>
            <a:noFill/>
          </a:ln>
        </p:spPr>
        <p:txBody>
          <a:bodyPr anchor="ctr">
            <a:noAutofit/>
          </a:bodyPr>
          <a:lstStyle/>
          <a:p>
            <a:pPr marL="0" indent="0" algn="ctr">
              <a:buNone/>
            </a:pPr>
            <a:r>
              <a:rPr lang="en-US" sz="1350" b="1" dirty="0"/>
              <a:t>Emergency</a:t>
            </a:r>
          </a:p>
        </p:txBody>
      </p:sp>
      <p:sp>
        <p:nvSpPr>
          <p:cNvPr id="41" name="Content Placeholder 8"/>
          <p:cNvSpPr>
            <a:spLocks noGrp="1"/>
          </p:cNvSpPr>
          <p:nvPr>
            <p:ph sz="half" idx="2"/>
          </p:nvPr>
        </p:nvSpPr>
        <p:spPr>
          <a:xfrm>
            <a:off x="5618207" y="2905166"/>
            <a:ext cx="2503967" cy="480060"/>
          </a:xfrm>
          <a:solidFill>
            <a:schemeClr val="accent5">
              <a:lumMod val="20000"/>
              <a:lumOff val="80000"/>
            </a:schemeClr>
          </a:solidFill>
          <a:ln>
            <a:noFill/>
          </a:ln>
        </p:spPr>
        <p:txBody>
          <a:bodyPr anchor="ctr">
            <a:noAutofit/>
          </a:bodyPr>
          <a:lstStyle/>
          <a:p>
            <a:pPr marL="0" indent="0" algn="ctr">
              <a:buNone/>
            </a:pPr>
            <a:r>
              <a:rPr lang="en-US" sz="1350" b="1" dirty="0"/>
              <a:t>Exigency</a:t>
            </a:r>
          </a:p>
        </p:txBody>
      </p:sp>
      <p:cxnSp>
        <p:nvCxnSpPr>
          <p:cNvPr id="45" name="Straight Connector 44"/>
          <p:cNvCxnSpPr/>
          <p:nvPr/>
        </p:nvCxnSpPr>
        <p:spPr>
          <a:xfrm>
            <a:off x="3398629" y="2225359"/>
            <a:ext cx="685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a:off x="6384073" y="2234987"/>
            <a:ext cx="685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flipH="1" flipV="1">
            <a:off x="3398629" y="2225359"/>
            <a:ext cx="1" cy="548640"/>
          </a:xfrm>
          <a:prstGeom prst="line">
            <a:avLst/>
          </a:prstGeom>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flipH="1" flipV="1">
            <a:off x="7067932" y="2238371"/>
            <a:ext cx="1" cy="548640"/>
          </a:xfrm>
          <a:prstGeom prst="line">
            <a:avLst/>
          </a:prstGeom>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04E8F23E-8B22-4E09-B508-66FD0B84C65B}"/>
              </a:ext>
            </a:extLst>
          </p:cNvPr>
          <p:cNvSpPr txBox="1"/>
          <p:nvPr/>
        </p:nvSpPr>
        <p:spPr>
          <a:xfrm>
            <a:off x="6929322" y="4724440"/>
            <a:ext cx="324934" cy="346249"/>
          </a:xfrm>
          <a:prstGeom prst="rect">
            <a:avLst/>
          </a:prstGeom>
          <a:noFill/>
        </p:spPr>
        <p:txBody>
          <a:bodyPr wrap="square" rtlCol="0">
            <a:spAutoFit/>
          </a:bodyPr>
          <a:lstStyle/>
          <a:p>
            <a:pPr defTabSz="457200"/>
            <a:r>
              <a:rPr lang="en-US" sz="1650" dirty="0">
                <a:solidFill>
                  <a:srgbClr val="44546A"/>
                </a:solidFill>
                <a:latin typeface="Arial Rounded MT Bold" panose="020F0704030504030204" pitchFamily="34" charset="0"/>
              </a:rPr>
              <a:t>$</a:t>
            </a:r>
          </a:p>
        </p:txBody>
      </p:sp>
      <p:sp>
        <p:nvSpPr>
          <p:cNvPr id="37" name="Oval 36">
            <a:extLst>
              <a:ext uri="{FF2B5EF4-FFF2-40B4-BE49-F238E27FC236}">
                <a16:creationId xmlns:a16="http://schemas.microsoft.com/office/drawing/2014/main" id="{E097C52B-F38A-4D90-A250-1570352285BE}"/>
              </a:ext>
            </a:extLst>
          </p:cNvPr>
          <p:cNvSpPr/>
          <p:nvPr/>
        </p:nvSpPr>
        <p:spPr bwMode="ltGray">
          <a:xfrm>
            <a:off x="3080239" y="4739756"/>
            <a:ext cx="617220" cy="617220"/>
          </a:xfrm>
          <a:prstGeom prst="ellipse">
            <a:avLst/>
          </a:prstGeom>
          <a:solidFill>
            <a:srgbClr val="FF0000"/>
          </a:solidFill>
          <a:ln w="381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defTabSz="457200">
              <a:defRPr/>
            </a:pPr>
            <a:endParaRPr lang="en-GB" sz="1050" kern="0" dirty="0">
              <a:solidFill>
                <a:prstClr val="white"/>
              </a:solidFill>
              <a:latin typeface="Georgia" pitchFamily="18" charset="0"/>
            </a:endParaRPr>
          </a:p>
        </p:txBody>
      </p:sp>
      <p:pic>
        <p:nvPicPr>
          <p:cNvPr id="49" name="Graphic 48" descr="Radioactive">
            <a:extLst>
              <a:ext uri="{FF2B5EF4-FFF2-40B4-BE49-F238E27FC236}">
                <a16:creationId xmlns:a16="http://schemas.microsoft.com/office/drawing/2014/main" id="{CE8DB176-5A8A-4D70-B837-C9279A0CAFD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14529" y="4798714"/>
            <a:ext cx="548640" cy="548640"/>
          </a:xfrm>
          <a:prstGeom prst="rect">
            <a:avLst/>
          </a:prstGeom>
        </p:spPr>
      </p:pic>
      <p:pic>
        <p:nvPicPr>
          <p:cNvPr id="5" name="Graphic 4" descr="Downward trend">
            <a:extLst>
              <a:ext uri="{FF2B5EF4-FFF2-40B4-BE49-F238E27FC236}">
                <a16:creationId xmlns:a16="http://schemas.microsoft.com/office/drawing/2014/main" id="{8827F5E1-9AA6-4147-A2C8-D20966AD79B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04519" y="4866415"/>
            <a:ext cx="527241" cy="445770"/>
          </a:xfrm>
          <a:prstGeom prst="rect">
            <a:avLst/>
          </a:prstGeom>
        </p:spPr>
      </p:pic>
      <p:sp>
        <p:nvSpPr>
          <p:cNvPr id="28" name="TextBox 27">
            <a:extLst>
              <a:ext uri="{FF2B5EF4-FFF2-40B4-BE49-F238E27FC236}">
                <a16:creationId xmlns:a16="http://schemas.microsoft.com/office/drawing/2014/main" id="{73984085-16C3-417C-A4E6-8875316DA6CD}"/>
              </a:ext>
            </a:extLst>
          </p:cNvPr>
          <p:cNvSpPr txBox="1"/>
          <p:nvPr/>
        </p:nvSpPr>
        <p:spPr>
          <a:xfrm>
            <a:off x="8349781" y="1716157"/>
            <a:ext cx="1920240" cy="4039567"/>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457200"/>
            <a:endParaRPr lang="en-US" sz="13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87E8E0BE-54AD-486B-85DC-0C27B3B77570}"/>
              </a:ext>
            </a:extLst>
          </p:cNvPr>
          <p:cNvSpPr txBox="1"/>
          <p:nvPr/>
        </p:nvSpPr>
        <p:spPr>
          <a:xfrm>
            <a:off x="8478809" y="3010239"/>
            <a:ext cx="1640129" cy="415498"/>
          </a:xfrm>
          <a:prstGeom prst="rect">
            <a:avLst/>
          </a:prstGeom>
          <a:solidFill>
            <a:schemeClr val="bg1">
              <a:lumMod val="20000"/>
              <a:lumOff val="80000"/>
            </a:schemeClr>
          </a:solidFill>
        </p:spPr>
        <p:txBody>
          <a:bodyPr wrap="square" rtlCol="0">
            <a:spAutoFit/>
          </a:bodyPr>
          <a:lstStyle/>
          <a:p>
            <a:pPr algn="ctr" defTabSz="457200"/>
            <a:r>
              <a:rPr lang="en-US" sz="1050" dirty="0">
                <a:solidFill>
                  <a:prstClr val="black"/>
                </a:solidFill>
                <a:latin typeface="Arial"/>
                <a:ea typeface="Verdana" panose="020B0604030504040204" pitchFamily="34" charset="0"/>
                <a:cs typeface="Verdana" panose="020B0604030504040204" pitchFamily="34" charset="0"/>
              </a:rPr>
              <a:t>Justify with </a:t>
            </a:r>
            <a:r>
              <a:rPr lang="en-US" sz="1050" b="1" dirty="0">
                <a:solidFill>
                  <a:prstClr val="black"/>
                </a:solidFill>
                <a:latin typeface="Arial"/>
                <a:ea typeface="Verdana" panose="020B0604030504040204" pitchFamily="34" charset="0"/>
                <a:cs typeface="Verdana" panose="020B0604030504040204" pitchFamily="34" charset="0"/>
              </a:rPr>
              <a:t>documentation</a:t>
            </a:r>
          </a:p>
        </p:txBody>
      </p:sp>
      <p:sp>
        <p:nvSpPr>
          <p:cNvPr id="31" name="TextBox 30">
            <a:extLst>
              <a:ext uri="{FF2B5EF4-FFF2-40B4-BE49-F238E27FC236}">
                <a16:creationId xmlns:a16="http://schemas.microsoft.com/office/drawing/2014/main" id="{88EB88B6-34D6-4B8C-BAA2-EE9595CFD141}"/>
              </a:ext>
            </a:extLst>
          </p:cNvPr>
          <p:cNvSpPr txBox="1"/>
          <p:nvPr/>
        </p:nvSpPr>
        <p:spPr>
          <a:xfrm>
            <a:off x="8478809" y="3755138"/>
            <a:ext cx="1640129" cy="738664"/>
          </a:xfrm>
          <a:prstGeom prst="rect">
            <a:avLst/>
          </a:prstGeom>
          <a:solidFill>
            <a:schemeClr val="bg1">
              <a:lumMod val="20000"/>
              <a:lumOff val="80000"/>
            </a:schemeClr>
          </a:solidFill>
        </p:spPr>
        <p:txBody>
          <a:bodyPr wrap="square" rtlCol="0">
            <a:spAutoFit/>
          </a:bodyPr>
          <a:lstStyle/>
          <a:p>
            <a:pPr algn="ctr" defTabSz="457200"/>
            <a:r>
              <a:rPr lang="en-US" sz="1050" dirty="0">
                <a:solidFill>
                  <a:prstClr val="black"/>
                </a:solidFill>
                <a:latin typeface="Arial"/>
                <a:ea typeface="Verdana" panose="020B0604030504040204" pitchFamily="34" charset="0"/>
                <a:cs typeface="Verdana" panose="020B0604030504040204" pitchFamily="34" charset="0"/>
              </a:rPr>
              <a:t>Use only during the</a:t>
            </a:r>
            <a:r>
              <a:rPr lang="en-US" sz="1050" b="1" dirty="0">
                <a:solidFill>
                  <a:prstClr val="black"/>
                </a:solidFill>
                <a:latin typeface="Arial"/>
                <a:ea typeface="Verdana" panose="020B0604030504040204" pitchFamily="34" charset="0"/>
                <a:cs typeface="Verdana" panose="020B0604030504040204" pitchFamily="34" charset="0"/>
              </a:rPr>
              <a:t> period of actual </a:t>
            </a:r>
            <a:r>
              <a:rPr lang="en-US" sz="1050" dirty="0">
                <a:solidFill>
                  <a:prstClr val="black"/>
                </a:solidFill>
                <a:latin typeface="Arial"/>
                <a:ea typeface="Verdana" panose="020B0604030504040204" pitchFamily="34" charset="0"/>
                <a:cs typeface="Verdana" panose="020B0604030504040204" pitchFamily="34" charset="0"/>
              </a:rPr>
              <a:t>exigent or emergency circumstances</a:t>
            </a:r>
          </a:p>
        </p:txBody>
      </p:sp>
      <p:sp>
        <p:nvSpPr>
          <p:cNvPr id="32" name="TextBox 31">
            <a:extLst>
              <a:ext uri="{FF2B5EF4-FFF2-40B4-BE49-F238E27FC236}">
                <a16:creationId xmlns:a16="http://schemas.microsoft.com/office/drawing/2014/main" id="{BDFD4227-76B5-4D85-B59B-050F7B8E7DA4}"/>
              </a:ext>
            </a:extLst>
          </p:cNvPr>
          <p:cNvSpPr txBox="1"/>
          <p:nvPr/>
        </p:nvSpPr>
        <p:spPr>
          <a:xfrm>
            <a:off x="8478809" y="4731835"/>
            <a:ext cx="1640129" cy="577081"/>
          </a:xfrm>
          <a:prstGeom prst="rect">
            <a:avLst/>
          </a:prstGeom>
          <a:solidFill>
            <a:schemeClr val="bg1">
              <a:lumMod val="20000"/>
              <a:lumOff val="80000"/>
            </a:schemeClr>
          </a:solidFill>
        </p:spPr>
        <p:txBody>
          <a:bodyPr wrap="square" rtlCol="0">
            <a:spAutoFit/>
          </a:bodyPr>
          <a:lstStyle/>
          <a:p>
            <a:pPr algn="ctr" defTabSz="457200"/>
            <a:r>
              <a:rPr lang="en-US" sz="1050" dirty="0">
                <a:solidFill>
                  <a:prstClr val="black"/>
                </a:solidFill>
                <a:latin typeface="Arial"/>
                <a:ea typeface="Verdana" panose="020B0604030504040204" pitchFamily="34" charset="0"/>
                <a:cs typeface="Verdana" panose="020B0604030504040204" pitchFamily="34" charset="0"/>
              </a:rPr>
              <a:t>Transition to a competitive method </a:t>
            </a:r>
            <a:r>
              <a:rPr lang="en-US" sz="1050" b="1" dirty="0">
                <a:solidFill>
                  <a:prstClr val="black"/>
                </a:solidFill>
                <a:latin typeface="Arial"/>
                <a:ea typeface="Verdana" panose="020B0604030504040204" pitchFamily="34" charset="0"/>
                <a:cs typeface="Verdana" panose="020B0604030504040204" pitchFamily="34" charset="0"/>
              </a:rPr>
              <a:t>as soon as period ends</a:t>
            </a:r>
          </a:p>
        </p:txBody>
      </p:sp>
      <p:sp>
        <p:nvSpPr>
          <p:cNvPr id="33" name="TextBox 32">
            <a:extLst>
              <a:ext uri="{FF2B5EF4-FFF2-40B4-BE49-F238E27FC236}">
                <a16:creationId xmlns:a16="http://schemas.microsoft.com/office/drawing/2014/main" id="{C574987F-B430-47C3-8F71-BF32099447A0}"/>
              </a:ext>
            </a:extLst>
          </p:cNvPr>
          <p:cNvSpPr txBox="1"/>
          <p:nvPr/>
        </p:nvSpPr>
        <p:spPr>
          <a:xfrm>
            <a:off x="8372797" y="2163764"/>
            <a:ext cx="1852154" cy="577081"/>
          </a:xfrm>
          <a:prstGeom prst="rect">
            <a:avLst/>
          </a:prstGeom>
          <a:noFill/>
        </p:spPr>
        <p:txBody>
          <a:bodyPr wrap="square" rtlCol="0">
            <a:spAutoFit/>
          </a:bodyPr>
          <a:lstStyle/>
          <a:p>
            <a:pPr algn="ctr" defTabSz="457200"/>
            <a:r>
              <a:rPr lang="en-US" sz="1050" dirty="0">
                <a:solidFill>
                  <a:prstClr val="black"/>
                </a:solidFill>
                <a:latin typeface="Arial"/>
                <a:ea typeface="Verdana" panose="020B0604030504040204" pitchFamily="34" charset="0"/>
                <a:cs typeface="Verdana" panose="020B0604030504040204" pitchFamily="34" charset="0"/>
              </a:rPr>
              <a:t>If using sole sourcing due to emergency or exigency, you must:</a:t>
            </a:r>
          </a:p>
        </p:txBody>
      </p:sp>
      <p:pic>
        <p:nvPicPr>
          <p:cNvPr id="34" name="Picture 33">
            <a:extLst>
              <a:ext uri="{FF2B5EF4-FFF2-40B4-BE49-F238E27FC236}">
                <a16:creationId xmlns:a16="http://schemas.microsoft.com/office/drawing/2014/main" id="{1C44FB7F-B7E1-4323-9C3E-5DC88F40A4BC}"/>
              </a:ext>
            </a:extLst>
          </p:cNvPr>
          <p:cNvPicPr>
            <a:picLocks noChangeAspect="1"/>
          </p:cNvPicPr>
          <p:nvPr/>
        </p:nvPicPr>
        <p:blipFill>
          <a:blip r:embed="rId7"/>
          <a:stretch>
            <a:fillRect/>
          </a:stretch>
        </p:blipFill>
        <p:spPr>
          <a:xfrm>
            <a:off x="9008166" y="1085423"/>
            <a:ext cx="723138" cy="891540"/>
          </a:xfrm>
          <a:prstGeom prst="rect">
            <a:avLst/>
          </a:prstGeom>
        </p:spPr>
      </p:pic>
      <p:sp>
        <p:nvSpPr>
          <p:cNvPr id="3" name="Slide Number Placeholder 2">
            <a:extLst>
              <a:ext uri="{FF2B5EF4-FFF2-40B4-BE49-F238E27FC236}">
                <a16:creationId xmlns:a16="http://schemas.microsoft.com/office/drawing/2014/main" id="{0000FFE4-04DE-45B4-B154-5EC3A15B7532}"/>
              </a:ext>
            </a:extLst>
          </p:cNvPr>
          <p:cNvSpPr>
            <a:spLocks noGrp="1"/>
          </p:cNvSpPr>
          <p:nvPr>
            <p:ph type="sldNum" sz="quarter" idx="10"/>
          </p:nvPr>
        </p:nvSpPr>
        <p:spPr/>
        <p:txBody>
          <a:bodyPr/>
          <a:lstStyle/>
          <a:p>
            <a:pPr>
              <a:defRPr/>
            </a:pPr>
            <a:fld id="{5F3B2022-04E0-43DA-AB99-CD1DF226F286}" type="slidenum">
              <a:rPr lang="en-US" altLang="en-US" smtClean="0"/>
              <a:pPr>
                <a:defRPr/>
              </a:pPr>
              <a:t>32</a:t>
            </a:fld>
            <a:endParaRPr lang="en-US" altLang="en-US" dirty="0"/>
          </a:p>
        </p:txBody>
      </p:sp>
      <p:pic>
        <p:nvPicPr>
          <p:cNvPr id="4" name="Picture 3">
            <a:extLst>
              <a:ext uri="{FF2B5EF4-FFF2-40B4-BE49-F238E27FC236}">
                <a16:creationId xmlns:a16="http://schemas.microsoft.com/office/drawing/2014/main" id="{5C401D79-B0C9-4E2F-9CBD-35D4AFF07F29}"/>
              </a:ext>
            </a:extLst>
          </p:cNvPr>
          <p:cNvPicPr>
            <a:picLocks noChangeAspect="1"/>
          </p:cNvPicPr>
          <p:nvPr/>
        </p:nvPicPr>
        <p:blipFill>
          <a:blip r:embed="rId8"/>
          <a:stretch>
            <a:fillRect/>
          </a:stretch>
        </p:blipFill>
        <p:spPr>
          <a:xfrm>
            <a:off x="9485274" y="5934975"/>
            <a:ext cx="2365453" cy="792549"/>
          </a:xfrm>
          <a:prstGeom prst="rect">
            <a:avLst/>
          </a:prstGeom>
        </p:spPr>
      </p:pic>
      <p:pic>
        <p:nvPicPr>
          <p:cNvPr id="6" name="Picture 5">
            <a:extLst>
              <a:ext uri="{FF2B5EF4-FFF2-40B4-BE49-F238E27FC236}">
                <a16:creationId xmlns:a16="http://schemas.microsoft.com/office/drawing/2014/main" id="{874E2ECA-1792-4B0A-A522-8799BA7B72CB}"/>
              </a:ext>
            </a:extLst>
          </p:cNvPr>
          <p:cNvPicPr>
            <a:picLocks noChangeAspect="1"/>
          </p:cNvPicPr>
          <p:nvPr/>
        </p:nvPicPr>
        <p:blipFill>
          <a:blip r:embed="rId9"/>
          <a:stretch>
            <a:fillRect/>
          </a:stretch>
        </p:blipFill>
        <p:spPr>
          <a:xfrm>
            <a:off x="10816858" y="5567769"/>
            <a:ext cx="1097375" cy="1097375"/>
          </a:xfrm>
          <a:prstGeom prst="rect">
            <a:avLst/>
          </a:prstGeom>
        </p:spPr>
      </p:pic>
    </p:spTree>
    <p:extLst>
      <p:ext uri="{BB962C8B-B14F-4D97-AF65-F5344CB8AC3E}">
        <p14:creationId xmlns:p14="http://schemas.microsoft.com/office/powerpoint/2010/main" val="2088322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68680"/>
          </a:xfrm>
        </p:spPr>
        <p:txBody>
          <a:bodyPr>
            <a:normAutofit/>
          </a:bodyPr>
          <a:lstStyle/>
          <a:p>
            <a:pPr algn="ctr"/>
            <a:r>
              <a:rPr lang="en-US" dirty="0"/>
              <a:t>Procurement Under E&amp;E</a:t>
            </a:r>
          </a:p>
        </p:txBody>
      </p:sp>
      <p:sp>
        <p:nvSpPr>
          <p:cNvPr id="13" name="TextBox 12"/>
          <p:cNvSpPr txBox="1"/>
          <p:nvPr/>
        </p:nvSpPr>
        <p:spPr>
          <a:xfrm>
            <a:off x="743606" y="1674695"/>
            <a:ext cx="10704786" cy="3785652"/>
          </a:xfrm>
          <a:prstGeom prst="rect">
            <a:avLst/>
          </a:prstGeom>
          <a:solidFill>
            <a:schemeClr val="bg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285750" indent="-285750" defTabSz="457200">
              <a:buClr>
                <a:prstClr val="black">
                  <a:lumMod val="75000"/>
                </a:prstClr>
              </a:buClr>
              <a:buFont typeface="Arial" panose="020B0604020202020204" pitchFamily="34" charset="0"/>
              <a:buChar char="•"/>
            </a:pPr>
            <a:r>
              <a:rPr lang="en-US" sz="2400" dirty="0">
                <a:solidFill>
                  <a:schemeClr val="accent1">
                    <a:lumMod val="50000"/>
                  </a:schemeClr>
                </a:solidFill>
                <a:latin typeface="Verdana" panose="020B0604030504040204" pitchFamily="34" charset="0"/>
                <a:ea typeface="Verdana" panose="020B0604030504040204" pitchFamily="34" charset="0"/>
              </a:rPr>
              <a:t>Include required contract clauses (also applicable to states)</a:t>
            </a:r>
          </a:p>
          <a:p>
            <a:pPr marL="800100" lvl="1" indent="-342900" defTabSz="457200">
              <a:buClr>
                <a:prstClr val="black">
                  <a:lumMod val="75000"/>
                </a:prstClr>
              </a:buClr>
              <a:buFont typeface="Wingdings" panose="05000000000000000000" pitchFamily="2" charset="2"/>
              <a:buChar char="v"/>
            </a:pPr>
            <a:r>
              <a:rPr lang="en-US" sz="2400" dirty="0">
                <a:solidFill>
                  <a:schemeClr val="accent1">
                    <a:lumMod val="50000"/>
                  </a:schemeClr>
                </a:solidFill>
                <a:latin typeface="Verdana" panose="020B0604030504040204" pitchFamily="34" charset="0"/>
                <a:ea typeface="Verdana" panose="020B0604030504040204" pitchFamily="34" charset="0"/>
              </a:rPr>
              <a:t>2 C.F.R. § 200.326 &amp; Appendix II</a:t>
            </a:r>
          </a:p>
          <a:p>
            <a:pPr marL="285750" indent="-285750" defTabSz="457200">
              <a:buClr>
                <a:prstClr val="black">
                  <a:lumMod val="75000"/>
                </a:prstClr>
              </a:buClr>
              <a:buFont typeface="Arial" panose="020B0604020202020204" pitchFamily="34" charset="0"/>
              <a:buChar char="•"/>
            </a:pPr>
            <a:r>
              <a:rPr lang="en-US" sz="2400" dirty="0">
                <a:solidFill>
                  <a:schemeClr val="accent1">
                    <a:lumMod val="50000"/>
                  </a:schemeClr>
                </a:solidFill>
                <a:latin typeface="Verdana" panose="020B0604030504040204" pitchFamily="34" charset="0"/>
                <a:ea typeface="Verdana" panose="020B0604030504040204" pitchFamily="34" charset="0"/>
              </a:rPr>
              <a:t>Follow time and materials contract requirements, if applicable</a:t>
            </a:r>
          </a:p>
          <a:p>
            <a:pPr marL="800100" lvl="1" indent="-342900" defTabSz="457200">
              <a:buClr>
                <a:prstClr val="black">
                  <a:lumMod val="75000"/>
                </a:prstClr>
              </a:buClr>
              <a:buFont typeface="Wingdings" panose="05000000000000000000" pitchFamily="2" charset="2"/>
              <a:buChar char="v"/>
            </a:pPr>
            <a:r>
              <a:rPr lang="en-US" sz="2400" dirty="0">
                <a:solidFill>
                  <a:schemeClr val="accent1">
                    <a:lumMod val="50000"/>
                  </a:schemeClr>
                </a:solidFill>
                <a:latin typeface="Verdana" panose="020B0604030504040204" pitchFamily="34" charset="0"/>
                <a:ea typeface="Verdana" panose="020B0604030504040204" pitchFamily="34" charset="0"/>
              </a:rPr>
              <a:t>2 C.F.R. § 200.318(j)</a:t>
            </a:r>
          </a:p>
          <a:p>
            <a:pPr marL="285750" indent="-285750" defTabSz="457200">
              <a:buClr>
                <a:prstClr val="black">
                  <a:lumMod val="75000"/>
                </a:prstClr>
              </a:buClr>
              <a:buFont typeface="Arial" panose="020B0604020202020204" pitchFamily="34" charset="0"/>
              <a:buChar char="•"/>
            </a:pPr>
            <a:r>
              <a:rPr lang="en-US" sz="2400" dirty="0">
                <a:solidFill>
                  <a:schemeClr val="accent1">
                    <a:lumMod val="50000"/>
                  </a:schemeClr>
                </a:solidFill>
                <a:latin typeface="Verdana" panose="020B0604030504040204" pitchFamily="34" charset="0"/>
                <a:ea typeface="Verdana" panose="020B0604030504040204" pitchFamily="34" charset="0"/>
              </a:rPr>
              <a:t>NOT enter into cost-plus-percentage-of-cost contracts (prohibited)</a:t>
            </a:r>
          </a:p>
          <a:p>
            <a:pPr marL="800100" lvl="1" indent="-342900" defTabSz="457200">
              <a:buClr>
                <a:prstClr val="black">
                  <a:lumMod val="75000"/>
                </a:prstClr>
              </a:buClr>
              <a:buFont typeface="Wingdings" panose="05000000000000000000" pitchFamily="2" charset="2"/>
              <a:buChar char="v"/>
            </a:pPr>
            <a:r>
              <a:rPr lang="en-US" sz="2400" dirty="0">
                <a:solidFill>
                  <a:schemeClr val="accent1">
                    <a:lumMod val="50000"/>
                  </a:schemeClr>
                </a:solidFill>
              </a:rPr>
              <a:t>2 C.F.R. § 200.323(c)</a:t>
            </a:r>
            <a:endParaRPr lang="en-US" sz="2400" dirty="0">
              <a:solidFill>
                <a:schemeClr val="accent1">
                  <a:lumMod val="50000"/>
                </a:schemeClr>
              </a:solidFill>
              <a:latin typeface="Verdana" panose="020B0604030504040204" pitchFamily="34" charset="0"/>
              <a:ea typeface="Verdana" panose="020B0604030504040204" pitchFamily="34" charset="0"/>
            </a:endParaRPr>
          </a:p>
          <a:p>
            <a:pPr marL="285750" indent="-285750" defTabSz="457200">
              <a:buClr>
                <a:prstClr val="black">
                  <a:lumMod val="75000"/>
                </a:prstClr>
              </a:buClr>
              <a:buFont typeface="Arial" panose="020B0604020202020204" pitchFamily="34" charset="0"/>
              <a:buChar char="•"/>
            </a:pPr>
            <a:r>
              <a:rPr lang="en-US" sz="2400" dirty="0">
                <a:solidFill>
                  <a:schemeClr val="accent1">
                    <a:lumMod val="50000"/>
                  </a:schemeClr>
                </a:solidFill>
                <a:latin typeface="Verdana" panose="020B0604030504040204" pitchFamily="34" charset="0"/>
                <a:ea typeface="Verdana" panose="020B0604030504040204" pitchFamily="34" charset="0"/>
              </a:rPr>
              <a:t>Award contract to a responsible contractor</a:t>
            </a:r>
          </a:p>
          <a:p>
            <a:pPr marL="800100" lvl="1" indent="-342900" defTabSz="457200">
              <a:buClr>
                <a:prstClr val="black">
                  <a:lumMod val="75000"/>
                </a:prstClr>
              </a:buClr>
              <a:buFont typeface="Wingdings" panose="05000000000000000000" pitchFamily="2" charset="2"/>
              <a:buChar char="v"/>
            </a:pPr>
            <a:r>
              <a:rPr lang="en-US" sz="2400" dirty="0">
                <a:solidFill>
                  <a:schemeClr val="accent1">
                    <a:lumMod val="50000"/>
                  </a:schemeClr>
                </a:solidFill>
              </a:rPr>
              <a:t>2 C.F.R. § 200.318(h)</a:t>
            </a:r>
            <a:endParaRPr lang="en-US" sz="2400" dirty="0">
              <a:solidFill>
                <a:schemeClr val="accent1">
                  <a:lumMod val="50000"/>
                </a:schemeClr>
              </a:solidFill>
              <a:latin typeface="Verdana" panose="020B0604030504040204" pitchFamily="34" charset="0"/>
              <a:ea typeface="Verdana" panose="020B0604030504040204" pitchFamily="34" charset="0"/>
            </a:endParaRPr>
          </a:p>
          <a:p>
            <a:pPr marL="285750" indent="-285750" defTabSz="457200">
              <a:buClr>
                <a:prstClr val="black">
                  <a:lumMod val="75000"/>
                </a:prstClr>
              </a:buClr>
              <a:buFont typeface="Arial" panose="020B0604020202020204" pitchFamily="34" charset="0"/>
              <a:buChar char="•"/>
            </a:pPr>
            <a:r>
              <a:rPr lang="en-US" sz="2400" dirty="0">
                <a:solidFill>
                  <a:schemeClr val="accent1">
                    <a:lumMod val="50000"/>
                  </a:schemeClr>
                </a:solidFill>
                <a:latin typeface="Verdana" panose="020B0604030504040204" pitchFamily="34" charset="0"/>
                <a:ea typeface="Verdana" panose="020B0604030504040204" pitchFamily="34" charset="0"/>
              </a:rPr>
              <a:t>Follow documentation, oversight, conflict of interest requirements</a:t>
            </a:r>
          </a:p>
          <a:p>
            <a:pPr marL="800100" lvl="1" indent="-342900" defTabSz="457200">
              <a:buClr>
                <a:prstClr val="black">
                  <a:lumMod val="75000"/>
                </a:prstClr>
              </a:buClr>
              <a:buFont typeface="Wingdings" panose="05000000000000000000" pitchFamily="2" charset="2"/>
              <a:buChar char="v"/>
            </a:pPr>
            <a:r>
              <a:rPr lang="en-US" sz="2400" dirty="0">
                <a:solidFill>
                  <a:schemeClr val="accent1">
                    <a:lumMod val="50000"/>
                  </a:schemeClr>
                </a:solidFill>
                <a:latin typeface="Verdana" panose="020B0604030504040204" pitchFamily="34" charset="0"/>
                <a:ea typeface="Verdana" panose="020B0604030504040204" pitchFamily="34" charset="0"/>
              </a:rPr>
              <a:t>2 C.F.R. </a:t>
            </a:r>
            <a:r>
              <a:rPr lang="en-US" sz="2400" dirty="0">
                <a:solidFill>
                  <a:schemeClr val="accent1">
                    <a:lumMod val="50000"/>
                  </a:schemeClr>
                </a:solidFill>
              </a:rPr>
              <a:t>§ 200.318</a:t>
            </a:r>
            <a:endParaRPr lang="en-US" sz="2400" dirty="0">
              <a:solidFill>
                <a:schemeClr val="accent1">
                  <a:lumMod val="50000"/>
                </a:schemeClr>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725352AB-2FF3-4633-87FB-A2B4778336ED}"/>
              </a:ext>
            </a:extLst>
          </p:cNvPr>
          <p:cNvSpPr txBox="1"/>
          <p:nvPr/>
        </p:nvSpPr>
        <p:spPr>
          <a:xfrm>
            <a:off x="246184" y="983869"/>
            <a:ext cx="11699631" cy="461665"/>
          </a:xfrm>
          <a:prstGeom prst="rect">
            <a:avLst/>
          </a:prstGeom>
          <a:solidFill>
            <a:schemeClr val="bg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defTabSz="457200"/>
            <a:r>
              <a:rPr lang="en-US" sz="2400" b="1" dirty="0">
                <a:solidFill>
                  <a:srgbClr val="003366"/>
                </a:solidFill>
                <a:latin typeface="Verdana" panose="020B0604030504040204" pitchFamily="34" charset="0"/>
                <a:ea typeface="Verdana" panose="020B0604030504040204" pitchFamily="34" charset="0"/>
              </a:rPr>
              <a:t>If sole-sourcing under the E&amp;E exception, non-state entities MUST:</a:t>
            </a:r>
          </a:p>
        </p:txBody>
      </p:sp>
      <p:sp>
        <p:nvSpPr>
          <p:cNvPr id="3" name="Slide Number Placeholder 2">
            <a:extLst>
              <a:ext uri="{FF2B5EF4-FFF2-40B4-BE49-F238E27FC236}">
                <a16:creationId xmlns:a16="http://schemas.microsoft.com/office/drawing/2014/main" id="{B442295A-2C7B-4178-8F11-AAE83D194B93}"/>
              </a:ext>
            </a:extLst>
          </p:cNvPr>
          <p:cNvSpPr>
            <a:spLocks noGrp="1"/>
          </p:cNvSpPr>
          <p:nvPr>
            <p:ph type="sldNum" sz="quarter" idx="10"/>
          </p:nvPr>
        </p:nvSpPr>
        <p:spPr/>
        <p:txBody>
          <a:bodyPr/>
          <a:lstStyle/>
          <a:p>
            <a:pPr>
              <a:defRPr/>
            </a:pPr>
            <a:fld id="{5F3B2022-04E0-43DA-AB99-CD1DF226F286}" type="slidenum">
              <a:rPr lang="en-US" altLang="en-US" smtClean="0"/>
              <a:pPr>
                <a:defRPr/>
              </a:pPr>
              <a:t>33</a:t>
            </a:fld>
            <a:endParaRPr lang="en-US" altLang="en-US" dirty="0"/>
          </a:p>
        </p:txBody>
      </p:sp>
      <p:pic>
        <p:nvPicPr>
          <p:cNvPr id="5" name="Picture 4">
            <a:extLst>
              <a:ext uri="{FF2B5EF4-FFF2-40B4-BE49-F238E27FC236}">
                <a16:creationId xmlns:a16="http://schemas.microsoft.com/office/drawing/2014/main" id="{6A70EC24-AF91-4160-99D7-A2AA49A73AFD}"/>
              </a:ext>
            </a:extLst>
          </p:cNvPr>
          <p:cNvPicPr>
            <a:picLocks noChangeAspect="1"/>
          </p:cNvPicPr>
          <p:nvPr/>
        </p:nvPicPr>
        <p:blipFill>
          <a:blip r:embed="rId3"/>
          <a:stretch>
            <a:fillRect/>
          </a:stretch>
        </p:blipFill>
        <p:spPr>
          <a:xfrm>
            <a:off x="8928833" y="5878047"/>
            <a:ext cx="2889754" cy="823031"/>
          </a:xfrm>
          <a:prstGeom prst="rect">
            <a:avLst/>
          </a:prstGeom>
        </p:spPr>
      </p:pic>
      <p:pic>
        <p:nvPicPr>
          <p:cNvPr id="6" name="Picture 5">
            <a:extLst>
              <a:ext uri="{FF2B5EF4-FFF2-40B4-BE49-F238E27FC236}">
                <a16:creationId xmlns:a16="http://schemas.microsoft.com/office/drawing/2014/main" id="{C6E321D8-E7C8-4D9A-951E-7EFA36A5A3E5}"/>
              </a:ext>
            </a:extLst>
          </p:cNvPr>
          <p:cNvPicPr>
            <a:picLocks noChangeAspect="1"/>
          </p:cNvPicPr>
          <p:nvPr/>
        </p:nvPicPr>
        <p:blipFill>
          <a:blip r:embed="rId4"/>
          <a:stretch>
            <a:fillRect/>
          </a:stretch>
        </p:blipFill>
        <p:spPr>
          <a:xfrm>
            <a:off x="10721212" y="5532025"/>
            <a:ext cx="1097375" cy="1097375"/>
          </a:xfrm>
          <a:prstGeom prst="rect">
            <a:avLst/>
          </a:prstGeom>
        </p:spPr>
      </p:pic>
    </p:spTree>
    <p:extLst>
      <p:ext uri="{BB962C8B-B14F-4D97-AF65-F5344CB8AC3E}">
        <p14:creationId xmlns:p14="http://schemas.microsoft.com/office/powerpoint/2010/main" val="2349597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8544-113B-4170-B010-C7AD09467A29}"/>
              </a:ext>
            </a:extLst>
          </p:cNvPr>
          <p:cNvSpPr>
            <a:spLocks noGrp="1"/>
          </p:cNvSpPr>
          <p:nvPr>
            <p:ph type="title"/>
          </p:nvPr>
        </p:nvSpPr>
        <p:spPr>
          <a:xfrm>
            <a:off x="3553097" y="1709739"/>
            <a:ext cx="5081452" cy="1088052"/>
          </a:xfrm>
        </p:spPr>
        <p:txBody>
          <a:bodyPr>
            <a:normAutofit/>
          </a:bodyPr>
          <a:lstStyle/>
          <a:p>
            <a:pPr algn="ctr">
              <a:spcAft>
                <a:spcPts val="600"/>
              </a:spcAft>
            </a:pPr>
            <a:r>
              <a:rPr lang="en-US" sz="4000" b="1" cap="all" dirty="0">
                <a:solidFill>
                  <a:schemeClr val="bg1"/>
                </a:solidFill>
                <a:latin typeface="Verdana" panose="020B0604030504040204" pitchFamily="34" charset="0"/>
                <a:ea typeface="Verdana" panose="020B0604030504040204" pitchFamily="34" charset="0"/>
              </a:rPr>
              <a:t>Next steps</a:t>
            </a:r>
          </a:p>
        </p:txBody>
      </p:sp>
      <p:sp>
        <p:nvSpPr>
          <p:cNvPr id="3" name="Slide Number Placeholder 2">
            <a:extLst>
              <a:ext uri="{FF2B5EF4-FFF2-40B4-BE49-F238E27FC236}">
                <a16:creationId xmlns:a16="http://schemas.microsoft.com/office/drawing/2014/main" id="{4258CBEC-4FD5-49A5-BED7-02D19B23A238}"/>
              </a:ext>
            </a:extLst>
          </p:cNvPr>
          <p:cNvSpPr>
            <a:spLocks noGrp="1"/>
          </p:cNvSpPr>
          <p:nvPr>
            <p:ph type="sldNum" sz="quarter" idx="12"/>
          </p:nvPr>
        </p:nvSpPr>
        <p:spPr/>
        <p:txBody>
          <a:bodyPr/>
          <a:lstStyle/>
          <a:p>
            <a:fld id="{DD75F585-828A-4588-8A31-0ED97309BCB4}" type="slidenum">
              <a:rPr lang="en-US" smtClean="0"/>
              <a:t>34</a:t>
            </a:fld>
            <a:endParaRPr lang="en-US" dirty="0"/>
          </a:p>
        </p:txBody>
      </p:sp>
    </p:spTree>
    <p:extLst>
      <p:ext uri="{BB962C8B-B14F-4D97-AF65-F5344CB8AC3E}">
        <p14:creationId xmlns:p14="http://schemas.microsoft.com/office/powerpoint/2010/main" val="378998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85139" y="507118"/>
            <a:ext cx="9533709" cy="884600"/>
          </a:xfrm>
        </p:spPr>
        <p:txBody>
          <a:bodyPr>
            <a:normAutofit/>
          </a:bodyPr>
          <a:lstStyle/>
          <a:p>
            <a:r>
              <a:rPr lang="en-US" b="1" dirty="0">
                <a:solidFill>
                  <a:srgbClr val="002A4E"/>
                </a:solidFill>
              </a:rPr>
              <a:t>DOCUMENTATION NEXT STEPS</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3963" y="1347591"/>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122676" y="6553450"/>
            <a:ext cx="7395089" cy="243861"/>
          </a:xfrm>
          <a:prstGeom prst="rect">
            <a:avLst/>
          </a:prstGeom>
        </p:spPr>
      </p:pic>
      <p:graphicFrame>
        <p:nvGraphicFramePr>
          <p:cNvPr id="4" name="Content Placeholder 3">
            <a:extLst>
              <a:ext uri="{FF2B5EF4-FFF2-40B4-BE49-F238E27FC236}">
                <a16:creationId xmlns:a16="http://schemas.microsoft.com/office/drawing/2014/main" id="{2111C43E-50F7-4D93-B160-430AA72ACFAA}"/>
              </a:ext>
            </a:extLst>
          </p:cNvPr>
          <p:cNvGraphicFramePr>
            <a:graphicFrameLocks noGrp="1"/>
          </p:cNvGraphicFramePr>
          <p:nvPr>
            <p:ph sz="half" idx="1"/>
            <p:extLst>
              <p:ext uri="{D42A27DB-BD31-4B8C-83A1-F6EECF244321}">
                <p14:modId xmlns:p14="http://schemas.microsoft.com/office/powerpoint/2010/main" val="2003824665"/>
              </p:ext>
            </p:extLst>
          </p:nvPr>
        </p:nvGraphicFramePr>
        <p:xfrm>
          <a:off x="-1443798" y="1653217"/>
          <a:ext cx="12726769" cy="46797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E3EC4315-D396-456A-9BEC-D1364EB9335A}"/>
              </a:ext>
            </a:extLst>
          </p:cNvPr>
          <p:cNvSpPr txBox="1"/>
          <p:nvPr/>
        </p:nvSpPr>
        <p:spPr>
          <a:xfrm>
            <a:off x="3566355" y="1885021"/>
            <a:ext cx="840973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latin typeface="Verdana" panose="020B0604030504040204" pitchFamily="34" charset="0"/>
                <a:ea typeface="Verdana" panose="020B0604030504040204" pitchFamily="34" charset="0"/>
              </a:rPr>
              <a:t>Prioritized list of damages (form required)</a:t>
            </a:r>
          </a:p>
          <a:p>
            <a:pPr marL="285750" indent="-285750">
              <a:buFont typeface="Arial" panose="020B0604020202020204" pitchFamily="34" charset="0"/>
              <a:buChar char="•"/>
            </a:pPr>
            <a:r>
              <a:rPr lang="en-US" sz="2000" dirty="0">
                <a:solidFill>
                  <a:schemeClr val="accent1">
                    <a:lumMod val="75000"/>
                  </a:schemeClr>
                </a:solidFill>
                <a:latin typeface="Verdana" panose="020B0604030504040204" pitchFamily="34" charset="0"/>
                <a:ea typeface="Verdana" panose="020B0604030504040204" pitchFamily="34" charset="0"/>
              </a:rPr>
              <a:t>Supporting documents for actual and estimated costs</a:t>
            </a:r>
          </a:p>
          <a:p>
            <a:pPr marL="285750" indent="-285750">
              <a:buFont typeface="Arial" panose="020B0604020202020204" pitchFamily="34" charset="0"/>
              <a:buChar char="•"/>
            </a:pPr>
            <a:r>
              <a:rPr lang="en-US" sz="2000" dirty="0">
                <a:solidFill>
                  <a:schemeClr val="accent1">
                    <a:lumMod val="75000"/>
                  </a:schemeClr>
                </a:solidFill>
                <a:latin typeface="Verdana" panose="020B0604030504040204" pitchFamily="34" charset="0"/>
                <a:ea typeface="Verdana" panose="020B0604030504040204" pitchFamily="34" charset="0"/>
              </a:rPr>
              <a:t>General documents - labor, insurance, procurement policies</a:t>
            </a:r>
          </a:p>
          <a:p>
            <a:endParaRPr lang="en-US" sz="20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C6A0BE83-05BA-4E89-8F34-2849292B7428}"/>
              </a:ext>
            </a:extLst>
          </p:cNvPr>
          <p:cNvSpPr txBox="1"/>
          <p:nvPr/>
        </p:nvSpPr>
        <p:spPr>
          <a:xfrm>
            <a:off x="5251993" y="3271598"/>
            <a:ext cx="670481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latin typeface="Verdana" panose="020B0604030504040204" pitchFamily="34" charset="0"/>
                <a:ea typeface="Verdana" panose="020B0604030504040204" pitchFamily="34" charset="0"/>
              </a:rPr>
              <a:t>Supporting documents for each site</a:t>
            </a:r>
          </a:p>
          <a:p>
            <a:pPr marL="285750" indent="-285750">
              <a:buFont typeface="Arial" panose="020B0604020202020204" pitchFamily="34" charset="0"/>
              <a:buChar char="•"/>
            </a:pPr>
            <a:r>
              <a:rPr lang="en-US" sz="2000" dirty="0">
                <a:solidFill>
                  <a:schemeClr val="accent1">
                    <a:lumMod val="75000"/>
                  </a:schemeClr>
                </a:solidFill>
                <a:latin typeface="Verdana" panose="020B0604030504040204" pitchFamily="34" charset="0"/>
                <a:ea typeface="Verdana" panose="020B0604030504040204" pitchFamily="34" charset="0"/>
              </a:rPr>
              <a:t>Assists locals to address ineligible items</a:t>
            </a:r>
          </a:p>
          <a:p>
            <a:pPr marL="342900" indent="-342900">
              <a:buFont typeface="Arial" panose="020B0604020202020204" pitchFamily="34" charset="0"/>
              <a:buChar char="•"/>
            </a:pPr>
            <a:r>
              <a:rPr lang="en-US" sz="2000" b="1" dirty="0">
                <a:solidFill>
                  <a:srgbClr val="FF0000"/>
                </a:solidFill>
                <a:latin typeface="Verdana" panose="020B0604030504040204" pitchFamily="34" charset="0"/>
                <a:ea typeface="Verdana" panose="020B0604030504040204" pitchFamily="34" charset="0"/>
              </a:rPr>
              <a:t>IMPORTANT - Costs cannot be included without documentation</a:t>
            </a:r>
          </a:p>
          <a:p>
            <a:endParaRPr lang="en-US" sz="2000" dirty="0"/>
          </a:p>
        </p:txBody>
      </p:sp>
      <p:sp>
        <p:nvSpPr>
          <p:cNvPr id="12" name="TextBox 11">
            <a:extLst>
              <a:ext uri="{FF2B5EF4-FFF2-40B4-BE49-F238E27FC236}">
                <a16:creationId xmlns:a16="http://schemas.microsoft.com/office/drawing/2014/main" id="{37A340BC-8B73-42C6-B1C7-555D1ACB2022}"/>
              </a:ext>
            </a:extLst>
          </p:cNvPr>
          <p:cNvSpPr txBox="1"/>
          <p:nvPr/>
        </p:nvSpPr>
        <p:spPr>
          <a:xfrm>
            <a:off x="6920722" y="4902814"/>
            <a:ext cx="518921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75000"/>
                  </a:schemeClr>
                </a:solidFill>
                <a:latin typeface="Verdana" panose="020B0604030504040204" pitchFamily="34" charset="0"/>
                <a:ea typeface="Verdana" panose="020B0604030504040204" pitchFamily="34" charset="0"/>
              </a:rPr>
              <a:t>Based on its validation of costs, determines if the a joint preliminary damage assessment (locals, state, and FEMA) is warranted.</a:t>
            </a:r>
          </a:p>
          <a:p>
            <a:endParaRPr lang="en-US" sz="2000" dirty="0"/>
          </a:p>
        </p:txBody>
      </p:sp>
    </p:spTree>
    <p:extLst>
      <p:ext uri="{BB962C8B-B14F-4D97-AF65-F5344CB8AC3E}">
        <p14:creationId xmlns:p14="http://schemas.microsoft.com/office/powerpoint/2010/main" val="813971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a:bodyPr>
          <a:lstStyle/>
          <a:p>
            <a:r>
              <a:rPr lang="en-US" b="1" dirty="0">
                <a:solidFill>
                  <a:schemeClr val="accent1">
                    <a:lumMod val="50000"/>
                  </a:schemeClr>
                </a:solidFill>
              </a:rPr>
              <a:t>NEXT STEPS – POTENTIAL PA APPLICANTS</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036" y="1334826"/>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5" name="Content Placeholder 4">
            <a:extLst>
              <a:ext uri="{FF2B5EF4-FFF2-40B4-BE49-F238E27FC236}">
                <a16:creationId xmlns:a16="http://schemas.microsoft.com/office/drawing/2014/main" id="{A1BE02C0-FBF9-4C72-B954-E74F7CFDC75D}"/>
              </a:ext>
            </a:extLst>
          </p:cNvPr>
          <p:cNvSpPr>
            <a:spLocks noGrp="1"/>
          </p:cNvSpPr>
          <p:nvPr>
            <p:ph sz="half" idx="1"/>
          </p:nvPr>
        </p:nvSpPr>
        <p:spPr>
          <a:xfrm>
            <a:off x="648036" y="1434548"/>
            <a:ext cx="10705764" cy="5253896"/>
          </a:xfrm>
        </p:spPr>
        <p:txBody>
          <a:bodyPr>
            <a:noAutofit/>
          </a:bodyPr>
          <a:lstStyle/>
          <a:p>
            <a:pPr marL="0" lvl="1" indent="0" defTabSz="457200" fontAlgn="base">
              <a:spcBef>
                <a:spcPct val="0"/>
              </a:spcBef>
              <a:spcAft>
                <a:spcPts val="600"/>
              </a:spcAft>
              <a:buClr>
                <a:srgbClr val="000063"/>
              </a:buClr>
              <a:buNone/>
              <a:defRPr/>
            </a:pPr>
            <a:endParaRPr lang="en-US" altLang="en-US" sz="1050"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r>
              <a:rPr lang="en-US" altLang="en-US" sz="2800" dirty="0">
                <a:solidFill>
                  <a:srgbClr val="002060"/>
                </a:solidFill>
                <a:latin typeface="Verdana" panose="020B0604030504040204" pitchFamily="34" charset="0"/>
                <a:ea typeface="Verdana" panose="020B0604030504040204" pitchFamily="34" charset="0"/>
              </a:rPr>
              <a:t>Submit the following information:</a:t>
            </a:r>
          </a:p>
          <a:p>
            <a:pPr marL="0" lvl="1" indent="0" defTabSz="457200" fontAlgn="base">
              <a:spcBef>
                <a:spcPct val="0"/>
              </a:spcBef>
              <a:spcAft>
                <a:spcPts val="600"/>
              </a:spcAft>
              <a:buClr>
                <a:srgbClr val="000063"/>
              </a:buClr>
              <a:buNone/>
              <a:defRPr/>
            </a:pPr>
            <a:endParaRPr lang="en-US" altLang="en-US" sz="2200" dirty="0">
              <a:solidFill>
                <a:srgbClr val="002060"/>
              </a:solidFill>
              <a:latin typeface="Verdana" panose="020B0604030504040204" pitchFamily="34" charset="0"/>
              <a:ea typeface="Verdana" panose="020B0604030504040204" pitchFamily="34" charset="0"/>
            </a:endParaRP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List of damaged sites in order by priority and highest estimate</a:t>
            </a:r>
          </a:p>
          <a:p>
            <a:pPr marL="457200" lvl="2" indent="0" defTabSz="457200" fontAlgn="base">
              <a:spcBef>
                <a:spcPct val="0"/>
              </a:spcBef>
              <a:spcAft>
                <a:spcPts val="600"/>
              </a:spcAft>
              <a:buClr>
                <a:srgbClr val="000063"/>
              </a:buClr>
              <a:buNone/>
              <a:defRPr/>
            </a:pPr>
            <a:r>
              <a:rPr lang="en-US" altLang="en-US" sz="2200" dirty="0">
                <a:solidFill>
                  <a:srgbClr val="002060"/>
                </a:solidFill>
                <a:latin typeface="Verdana" panose="020B0604030504040204" pitchFamily="34" charset="0"/>
                <a:ea typeface="Verdana" panose="020B0604030504040204" pitchFamily="34" charset="0"/>
              </a:rPr>
              <a:t>***Assigning each site a number for file naming is helpful</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Detailed description of damages for each</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Bills, invoices, and receipts for eligible work completed</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Photos for each damaged site or a representative sample of photos</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Labor policy in effect at the time of the incident</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Maintenance records for each facility</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Insurance policies (deduct anticipated insurance proceeds)</a:t>
            </a:r>
          </a:p>
          <a:p>
            <a:pPr marL="342900" lvl="1" indent="-342900" defTabSz="457200" fontAlgn="base">
              <a:spcBef>
                <a:spcPct val="0"/>
              </a:spcBef>
              <a:spcAft>
                <a:spcPts val="600"/>
              </a:spcAft>
              <a:buClr>
                <a:srgbClr val="000063"/>
              </a:buClr>
              <a:buFont typeface="Wingdings" panose="05000000000000000000" pitchFamily="2" charset="2"/>
              <a:buChar char="q"/>
              <a:defRPr/>
            </a:pPr>
            <a:r>
              <a:rPr lang="en-US" altLang="en-US" sz="2200" dirty="0">
                <a:solidFill>
                  <a:srgbClr val="002060"/>
                </a:solidFill>
                <a:latin typeface="Verdana" panose="020B0604030504040204" pitchFamily="34" charset="0"/>
                <a:ea typeface="Verdana" panose="020B0604030504040204" pitchFamily="34" charset="0"/>
              </a:rPr>
              <a:t>Procurement policies and pertinent contracts and MOAs</a:t>
            </a:r>
          </a:p>
          <a:p>
            <a:pPr marL="0" lvl="1" indent="0" defTabSz="457200" fontAlgn="base">
              <a:spcBef>
                <a:spcPct val="0"/>
              </a:spcBef>
              <a:spcAft>
                <a:spcPts val="600"/>
              </a:spcAft>
              <a:buClr>
                <a:srgbClr val="000063"/>
              </a:buClr>
              <a:buNone/>
              <a:defRPr/>
            </a:pPr>
            <a:endParaRPr lang="en-US" altLang="en-US" b="1"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b="1"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b="1" dirty="0">
              <a:solidFill>
                <a:srgbClr val="002060"/>
              </a:solidFill>
              <a:latin typeface="Verdana" panose="020B0604030504040204" pitchFamily="34" charset="0"/>
              <a:ea typeface="Verdana" panose="020B0604030504040204" pitchFamily="34" charset="0"/>
            </a:endParaRPr>
          </a:p>
          <a:p>
            <a:pPr marL="228600" lvl="1" defTabSz="457200" fontAlgn="base">
              <a:spcBef>
                <a:spcPct val="0"/>
              </a:spcBef>
              <a:spcAft>
                <a:spcPts val="600"/>
              </a:spcAft>
              <a:buClr>
                <a:srgbClr val="000063"/>
              </a:buClr>
              <a:defRPr/>
            </a:pPr>
            <a:endParaRPr lang="en-US" altLang="en-US"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sz="1600"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dirty="0">
              <a:solidFill>
                <a:srgbClr val="002060"/>
              </a:solidFill>
              <a:latin typeface="Verdana" panose="020B0604030504040204" pitchFamily="34" charset="0"/>
              <a:ea typeface="Verdana" panose="020B0604030504040204" pitchFamily="34" charset="0"/>
            </a:endParaRPr>
          </a:p>
          <a:p>
            <a:pPr marL="0" indent="0">
              <a:buNone/>
            </a:pPr>
            <a:endParaRPr lang="en-US" sz="2400" dirty="0"/>
          </a:p>
        </p:txBody>
      </p:sp>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36</a:t>
            </a:fld>
            <a:endParaRPr lang="en-US" dirty="0"/>
          </a:p>
        </p:txBody>
      </p:sp>
    </p:spTree>
    <p:extLst>
      <p:ext uri="{BB962C8B-B14F-4D97-AF65-F5344CB8AC3E}">
        <p14:creationId xmlns:p14="http://schemas.microsoft.com/office/powerpoint/2010/main" val="2485091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fontScale="90000"/>
          </a:bodyPr>
          <a:lstStyle/>
          <a:p>
            <a:r>
              <a:rPr lang="en-US" b="1" dirty="0">
                <a:solidFill>
                  <a:schemeClr val="accent1">
                    <a:lumMod val="50000"/>
                  </a:schemeClr>
                </a:solidFill>
              </a:rPr>
              <a:t>DAMAGE SUMMARY LIST (REQUIRED FORM)</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036" y="1334826"/>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37</a:t>
            </a:fld>
            <a:endParaRPr lang="en-US" dirty="0"/>
          </a:p>
        </p:txBody>
      </p:sp>
      <p:pic>
        <p:nvPicPr>
          <p:cNvPr id="13" name="Content Placeholder 12">
            <a:extLst>
              <a:ext uri="{FF2B5EF4-FFF2-40B4-BE49-F238E27FC236}">
                <a16:creationId xmlns:a16="http://schemas.microsoft.com/office/drawing/2014/main" id="{D46C1EF0-189C-4CF4-AD89-BBC4B0F23727}"/>
              </a:ext>
            </a:extLst>
          </p:cNvPr>
          <p:cNvPicPr>
            <a:picLocks noGrp="1" noChangeAspect="1"/>
          </p:cNvPicPr>
          <p:nvPr>
            <p:ph sz="half" idx="1"/>
          </p:nvPr>
        </p:nvPicPr>
        <p:blipFill>
          <a:blip r:embed="rId7">
            <a:extLst>
              <a:ext uri="{28A0092B-C50C-407E-A947-70E740481C1C}">
                <a14:useLocalDpi xmlns:a14="http://schemas.microsoft.com/office/drawing/2010/main"/>
              </a:ext>
            </a:extLst>
          </a:blip>
          <a:stretch>
            <a:fillRect/>
          </a:stretch>
        </p:blipFill>
        <p:spPr>
          <a:xfrm>
            <a:off x="244360" y="1671654"/>
            <a:ext cx="11670135" cy="3430650"/>
          </a:xfrm>
        </p:spPr>
      </p:pic>
    </p:spTree>
    <p:extLst>
      <p:ext uri="{BB962C8B-B14F-4D97-AF65-F5344CB8AC3E}">
        <p14:creationId xmlns:p14="http://schemas.microsoft.com/office/powerpoint/2010/main" val="178071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fontScale="90000"/>
          </a:bodyPr>
          <a:lstStyle/>
          <a:p>
            <a:r>
              <a:rPr lang="en-US" b="1" dirty="0">
                <a:solidFill>
                  <a:schemeClr val="accent1">
                    <a:lumMod val="50000"/>
                  </a:schemeClr>
                </a:solidFill>
              </a:rPr>
              <a:t>DAMAGE SUMMARY LIST (REQUIRED FORM)</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036" y="1334826"/>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pic>
        <p:nvPicPr>
          <p:cNvPr id="7" name="Content Placeholder 6">
            <a:extLst>
              <a:ext uri="{FF2B5EF4-FFF2-40B4-BE49-F238E27FC236}">
                <a16:creationId xmlns:a16="http://schemas.microsoft.com/office/drawing/2014/main" id="{83CB438B-B1A1-41D6-ADB3-32B24A85FD46}"/>
              </a:ext>
            </a:extLst>
          </p:cNvPr>
          <p:cNvPicPr>
            <a:picLocks noGrp="1" noChangeAspect="1"/>
          </p:cNvPicPr>
          <p:nvPr>
            <p:ph sz="half" idx="1"/>
          </p:nvPr>
        </p:nvPicPr>
        <p:blipFill>
          <a:blip r:embed="rId7">
            <a:extLst>
              <a:ext uri="{28A0092B-C50C-407E-A947-70E740481C1C}">
                <a14:useLocalDpi xmlns:a14="http://schemas.microsoft.com/office/drawing/2010/main"/>
              </a:ext>
            </a:extLst>
          </a:blip>
          <a:stretch>
            <a:fillRect/>
          </a:stretch>
        </p:blipFill>
        <p:spPr>
          <a:xfrm>
            <a:off x="4608027" y="1314293"/>
            <a:ext cx="7215212" cy="4687922"/>
          </a:xfrm>
        </p:spPr>
      </p:pic>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38</a:t>
            </a:fld>
            <a:endParaRPr lang="en-US" dirty="0"/>
          </a:p>
        </p:txBody>
      </p:sp>
      <p:sp>
        <p:nvSpPr>
          <p:cNvPr id="10" name="TextBox 9">
            <a:extLst>
              <a:ext uri="{FF2B5EF4-FFF2-40B4-BE49-F238E27FC236}">
                <a16:creationId xmlns:a16="http://schemas.microsoft.com/office/drawing/2014/main" id="{60DEDA0F-3815-4215-B4A3-5ED1353D17AB}"/>
              </a:ext>
            </a:extLst>
          </p:cNvPr>
          <p:cNvSpPr txBox="1"/>
          <p:nvPr/>
        </p:nvSpPr>
        <p:spPr>
          <a:xfrm>
            <a:off x="648035" y="1811125"/>
            <a:ext cx="3736395"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Basic information</a:t>
            </a:r>
          </a:p>
          <a:p>
            <a:endParaRPr lang="en-US"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Category - drop-down list of FEMA PA Categories</a:t>
            </a:r>
          </a:p>
          <a:p>
            <a:endParaRPr lang="en-US"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Name of damage/facility</a:t>
            </a:r>
          </a:p>
          <a:p>
            <a:pPr marL="342900" indent="-342900">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Primary address</a:t>
            </a:r>
          </a:p>
        </p:txBody>
      </p:sp>
    </p:spTree>
    <p:extLst>
      <p:ext uri="{BB962C8B-B14F-4D97-AF65-F5344CB8AC3E}">
        <p14:creationId xmlns:p14="http://schemas.microsoft.com/office/powerpoint/2010/main" val="3230768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fontScale="90000"/>
          </a:bodyPr>
          <a:lstStyle/>
          <a:p>
            <a:r>
              <a:rPr lang="en-US" b="1" dirty="0">
                <a:solidFill>
                  <a:schemeClr val="accent1">
                    <a:lumMod val="50000"/>
                  </a:schemeClr>
                </a:solidFill>
              </a:rPr>
              <a:t>DAMAGE SUMMARY LIST (REQUIRED FORM)</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036" y="1334826"/>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39</a:t>
            </a:fld>
            <a:endParaRPr lang="en-US" dirty="0"/>
          </a:p>
        </p:txBody>
      </p:sp>
      <p:pic>
        <p:nvPicPr>
          <p:cNvPr id="11" name="Content Placeholder 10">
            <a:extLst>
              <a:ext uri="{FF2B5EF4-FFF2-40B4-BE49-F238E27FC236}">
                <a16:creationId xmlns:a16="http://schemas.microsoft.com/office/drawing/2014/main" id="{2931C091-74BA-4BA2-8063-0863FAA08608}"/>
              </a:ext>
            </a:extLst>
          </p:cNvPr>
          <p:cNvPicPr>
            <a:picLocks noGrp="1" noChangeAspect="1"/>
          </p:cNvPicPr>
          <p:nvPr>
            <p:ph sz="half" idx="1"/>
          </p:nvPr>
        </p:nvPicPr>
        <p:blipFill>
          <a:blip r:embed="rId7">
            <a:extLst>
              <a:ext uri="{28A0092B-C50C-407E-A947-70E740481C1C}">
                <a14:useLocalDpi xmlns:a14="http://schemas.microsoft.com/office/drawing/2010/main"/>
              </a:ext>
            </a:extLst>
          </a:blip>
          <a:stretch>
            <a:fillRect/>
          </a:stretch>
        </p:blipFill>
        <p:spPr>
          <a:xfrm>
            <a:off x="1551127" y="1205737"/>
            <a:ext cx="9618785" cy="3939898"/>
          </a:xfrm>
        </p:spPr>
      </p:pic>
      <p:sp>
        <p:nvSpPr>
          <p:cNvPr id="12" name="TextBox 11">
            <a:extLst>
              <a:ext uri="{FF2B5EF4-FFF2-40B4-BE49-F238E27FC236}">
                <a16:creationId xmlns:a16="http://schemas.microsoft.com/office/drawing/2014/main" id="{3A861AF6-24FB-4AB2-A7B2-64CC005A4C73}"/>
              </a:ext>
            </a:extLst>
          </p:cNvPr>
          <p:cNvSpPr txBox="1"/>
          <p:nvPr/>
        </p:nvSpPr>
        <p:spPr>
          <a:xfrm>
            <a:off x="1031631" y="5251938"/>
            <a:ext cx="1042181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Enter address 2 (if applicable), city, state, zip, latitude and longitude</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Describe Damage by providing a detailed description to that facility or site; be sure to include dimensions, materials, and the size or capacity, if applicable</a:t>
            </a:r>
          </a:p>
        </p:txBody>
      </p:sp>
    </p:spTree>
    <p:extLst>
      <p:ext uri="{BB962C8B-B14F-4D97-AF65-F5344CB8AC3E}">
        <p14:creationId xmlns:p14="http://schemas.microsoft.com/office/powerpoint/2010/main" val="7048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0FCA7-43F3-4FBC-ADDC-2230ABBAF988}"/>
              </a:ext>
            </a:extLst>
          </p:cNvPr>
          <p:cNvSpPr>
            <a:spLocks noGrp="1"/>
          </p:cNvSpPr>
          <p:nvPr>
            <p:ph type="title"/>
          </p:nvPr>
        </p:nvSpPr>
        <p:spPr>
          <a:xfrm>
            <a:off x="0" y="301808"/>
            <a:ext cx="12192000" cy="868680"/>
          </a:xfrm>
        </p:spPr>
        <p:txBody>
          <a:bodyPr/>
          <a:lstStyle/>
          <a:p>
            <a:pPr algn="ctr"/>
            <a:r>
              <a:rPr lang="en-US" b="1" dirty="0">
                <a:solidFill>
                  <a:srgbClr val="002060"/>
                </a:solidFill>
              </a:rPr>
              <a:t>FEMA Public Assistance</a:t>
            </a:r>
            <a:endParaRPr lang="en-US" b="1" dirty="0"/>
          </a:p>
        </p:txBody>
      </p:sp>
      <p:sp>
        <p:nvSpPr>
          <p:cNvPr id="9" name="Content Placeholder 8">
            <a:extLst>
              <a:ext uri="{FF2B5EF4-FFF2-40B4-BE49-F238E27FC236}">
                <a16:creationId xmlns:a16="http://schemas.microsoft.com/office/drawing/2014/main" id="{87C2C569-0673-4EC9-83C0-149096BB7380}"/>
              </a:ext>
            </a:extLst>
          </p:cNvPr>
          <p:cNvSpPr>
            <a:spLocks noGrp="1"/>
          </p:cNvSpPr>
          <p:nvPr>
            <p:ph sz="half" idx="1"/>
          </p:nvPr>
        </p:nvSpPr>
        <p:spPr>
          <a:xfrm>
            <a:off x="1825108" y="868681"/>
            <a:ext cx="8084584" cy="4386235"/>
          </a:xfrm>
        </p:spPr>
        <p:txBody>
          <a:bodyPr/>
          <a:lstStyle/>
          <a:p>
            <a:pPr marL="0" indent="0" algn="ctr">
              <a:buNone/>
            </a:pPr>
            <a:endParaRPr lang="en-US" sz="2400" dirty="0">
              <a:solidFill>
                <a:srgbClr val="002060"/>
              </a:solidFill>
            </a:endParaRPr>
          </a:p>
          <a:p>
            <a:pPr marL="0" indent="0" algn="ctr">
              <a:buNone/>
            </a:pPr>
            <a:r>
              <a:rPr lang="en-US" sz="2400" dirty="0">
                <a:solidFill>
                  <a:srgbClr val="002060"/>
                </a:solidFill>
              </a:rPr>
              <a:t>FEMA’s Public Assistance Program provides supplemental grants to state, tribal, territorial, and local governments, and certain types of private non-profits so that communities can quickly respond to and recover from major disasters or emergencies. </a:t>
            </a:r>
          </a:p>
          <a:p>
            <a:pPr marL="0" indent="0" algn="ctr">
              <a:buNone/>
            </a:pPr>
            <a:endParaRPr lang="en-US" sz="2400" dirty="0">
              <a:solidFill>
                <a:srgbClr val="002060"/>
              </a:solidFill>
            </a:endParaRPr>
          </a:p>
          <a:p>
            <a:pPr marL="0" indent="0" algn="ctr">
              <a:buNone/>
            </a:pPr>
            <a:r>
              <a:rPr lang="en-US" sz="2400" dirty="0">
                <a:solidFill>
                  <a:srgbClr val="002060"/>
                </a:solidFill>
              </a:rPr>
              <a:t>More detailed information can also be found in the </a:t>
            </a:r>
            <a:r>
              <a:rPr lang="en-US" sz="2400" i="1" dirty="0">
                <a:solidFill>
                  <a:srgbClr val="002060"/>
                </a:solidFill>
                <a:hlinkClick r:id="rId3">
                  <a:extLst>
                    <a:ext uri="{A12FA001-AC4F-418D-AE19-62706E023703}">
                      <ahyp:hlinkClr xmlns:ahyp="http://schemas.microsoft.com/office/drawing/2018/hyperlinkcolor" val="tx"/>
                    </a:ext>
                  </a:extLst>
                </a:hlinkClick>
              </a:rPr>
              <a:t>FEMA Public Assistance Program and Policy Guide</a:t>
            </a:r>
            <a:r>
              <a:rPr lang="en-US" sz="2400" dirty="0">
                <a:solidFill>
                  <a:srgbClr val="002060"/>
                </a:solidFill>
              </a:rPr>
              <a:t>.</a:t>
            </a:r>
          </a:p>
        </p:txBody>
      </p:sp>
      <p:sp>
        <p:nvSpPr>
          <p:cNvPr id="4" name="Slide Number Placeholder 3">
            <a:extLst>
              <a:ext uri="{FF2B5EF4-FFF2-40B4-BE49-F238E27FC236}">
                <a16:creationId xmlns:a16="http://schemas.microsoft.com/office/drawing/2014/main" id="{A323810F-AB44-42FB-AD11-B8BD857BAC17}"/>
              </a:ext>
            </a:extLst>
          </p:cNvPr>
          <p:cNvSpPr>
            <a:spLocks noGrp="1"/>
          </p:cNvSpPr>
          <p:nvPr>
            <p:ph type="sldNum" sz="quarter" idx="10"/>
          </p:nvPr>
        </p:nvSpPr>
        <p:spPr/>
        <p:txBody>
          <a:bodyPr/>
          <a:lstStyle/>
          <a:p>
            <a:fld id="{9372577A-D6A4-48F9-8740-CA9477015987}" type="slidenum">
              <a:rPr lang="en-US" altLang="en-US" smtClean="0"/>
              <a:pPr/>
              <a:t>4</a:t>
            </a:fld>
            <a:endParaRPr lang="en-US" altLang="en-US" dirty="0"/>
          </a:p>
        </p:txBody>
      </p:sp>
      <p:pic>
        <p:nvPicPr>
          <p:cNvPr id="5" name="Picture 4">
            <a:extLst>
              <a:ext uri="{FF2B5EF4-FFF2-40B4-BE49-F238E27FC236}">
                <a16:creationId xmlns:a16="http://schemas.microsoft.com/office/drawing/2014/main" id="{13716DAA-B109-4A28-9E59-A5B8CB465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1842" y="4670122"/>
            <a:ext cx="1917958" cy="2094637"/>
          </a:xfrm>
          <a:prstGeom prst="rect">
            <a:avLst/>
          </a:prstGeom>
        </p:spPr>
      </p:pic>
      <p:pic>
        <p:nvPicPr>
          <p:cNvPr id="6" name="Picture 5">
            <a:extLst>
              <a:ext uri="{FF2B5EF4-FFF2-40B4-BE49-F238E27FC236}">
                <a16:creationId xmlns:a16="http://schemas.microsoft.com/office/drawing/2014/main" id="{866FA3AB-E8CF-4895-A748-9FED6C6BAE9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88422" y="4878688"/>
            <a:ext cx="1672272" cy="1677504"/>
          </a:xfrm>
          <a:prstGeom prst="rect">
            <a:avLst/>
          </a:prstGeom>
        </p:spPr>
      </p:pic>
    </p:spTree>
    <p:extLst>
      <p:ext uri="{BB962C8B-B14F-4D97-AF65-F5344CB8AC3E}">
        <p14:creationId xmlns:p14="http://schemas.microsoft.com/office/powerpoint/2010/main" val="3507821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fontScale="90000"/>
          </a:bodyPr>
          <a:lstStyle/>
          <a:p>
            <a:r>
              <a:rPr lang="en-US" b="1" dirty="0">
                <a:solidFill>
                  <a:schemeClr val="accent1">
                    <a:lumMod val="50000"/>
                  </a:schemeClr>
                </a:solidFill>
              </a:rPr>
              <a:t>DAMAGE SUMMARY LIST (REQUIRED FORM)</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036" y="1334826"/>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40</a:t>
            </a:fld>
            <a:endParaRPr lang="en-US" dirty="0"/>
          </a:p>
        </p:txBody>
      </p:sp>
      <p:pic>
        <p:nvPicPr>
          <p:cNvPr id="10" name="Content Placeholder 9">
            <a:extLst>
              <a:ext uri="{FF2B5EF4-FFF2-40B4-BE49-F238E27FC236}">
                <a16:creationId xmlns:a16="http://schemas.microsoft.com/office/drawing/2014/main" id="{395EAEE8-0668-4537-BD34-720708B06F55}"/>
              </a:ext>
            </a:extLst>
          </p:cNvPr>
          <p:cNvPicPr>
            <a:picLocks noGrp="1" noChangeAspect="1"/>
          </p:cNvPicPr>
          <p:nvPr>
            <p:ph sz="half" idx="1"/>
          </p:nvPr>
        </p:nvPicPr>
        <p:blipFill>
          <a:blip r:embed="rId7">
            <a:extLst>
              <a:ext uri="{28A0092B-C50C-407E-A947-70E740481C1C}">
                <a14:useLocalDpi xmlns:a14="http://schemas.microsoft.com/office/drawing/2010/main"/>
              </a:ext>
            </a:extLst>
          </a:blip>
          <a:stretch>
            <a:fillRect/>
          </a:stretch>
        </p:blipFill>
        <p:spPr>
          <a:xfrm>
            <a:off x="5861538" y="1362751"/>
            <a:ext cx="5258489" cy="4906806"/>
          </a:xfrm>
        </p:spPr>
      </p:pic>
      <p:sp>
        <p:nvSpPr>
          <p:cNvPr id="12" name="TextBox 11">
            <a:extLst>
              <a:ext uri="{FF2B5EF4-FFF2-40B4-BE49-F238E27FC236}">
                <a16:creationId xmlns:a16="http://schemas.microsoft.com/office/drawing/2014/main" id="{7A1BA738-B1EA-41D4-A55D-27D81A9BDF5F}"/>
              </a:ext>
            </a:extLst>
          </p:cNvPr>
          <p:cNvSpPr txBox="1"/>
          <p:nvPr/>
        </p:nvSpPr>
        <p:spPr>
          <a:xfrm>
            <a:off x="648036" y="1396940"/>
            <a:ext cx="4955595"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Primary Cause of Damage – drop-down list</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Approx. Cost – include only eligible costs (exclude FHWA roads, anticipated insurance proceeds, etc.)</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 Work Complete</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Labor Type – choose from drop-down list (see list tab for acronym list)</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Has received PA grants in the past for this facility, yes or no option</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Priority Number – the number YOU assign to each</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rPr>
              <a:t>Applicant Priority – drop-down list (low, medium, high, urgent)</a:t>
            </a:r>
          </a:p>
          <a:p>
            <a:pPr marL="342900" indent="-342900">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11674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8638" y="449495"/>
            <a:ext cx="11365857" cy="884600"/>
          </a:xfrm>
        </p:spPr>
        <p:txBody>
          <a:bodyPr>
            <a:normAutofit/>
          </a:bodyPr>
          <a:lstStyle/>
          <a:p>
            <a:r>
              <a:rPr lang="en-US" b="1" dirty="0">
                <a:solidFill>
                  <a:schemeClr val="accent1">
                    <a:lumMod val="50000"/>
                  </a:schemeClr>
                </a:solidFill>
              </a:rPr>
              <a:t>NEXT STEPS – MSP/EMHSD</a:t>
            </a: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036" y="1334826"/>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6"/>
          <a:stretch>
            <a:fillRect/>
          </a:stretch>
        </p:blipFill>
        <p:spPr>
          <a:xfrm>
            <a:off x="-80635" y="6546562"/>
            <a:ext cx="7395089" cy="243861"/>
          </a:xfrm>
          <a:prstGeom prst="rect">
            <a:avLst/>
          </a:prstGeom>
        </p:spPr>
      </p:pic>
      <p:sp>
        <p:nvSpPr>
          <p:cNvPr id="5" name="Content Placeholder 4">
            <a:extLst>
              <a:ext uri="{FF2B5EF4-FFF2-40B4-BE49-F238E27FC236}">
                <a16:creationId xmlns:a16="http://schemas.microsoft.com/office/drawing/2014/main" id="{A1BE02C0-FBF9-4C72-B954-E74F7CFDC75D}"/>
              </a:ext>
            </a:extLst>
          </p:cNvPr>
          <p:cNvSpPr>
            <a:spLocks noGrp="1"/>
          </p:cNvSpPr>
          <p:nvPr>
            <p:ph sz="half" idx="1"/>
          </p:nvPr>
        </p:nvSpPr>
        <p:spPr>
          <a:xfrm>
            <a:off x="648036" y="1574448"/>
            <a:ext cx="10418379" cy="4351338"/>
          </a:xfrm>
        </p:spPr>
        <p:txBody>
          <a:bodyPr>
            <a:noAutofit/>
          </a:bodyPr>
          <a:lstStyle/>
          <a:p>
            <a:pPr marL="228600" lvl="1" defTabSz="457200" fontAlgn="base">
              <a:spcBef>
                <a:spcPct val="0"/>
              </a:spcBef>
              <a:spcAft>
                <a:spcPts val="600"/>
              </a:spcAft>
              <a:buClr>
                <a:srgbClr val="000063"/>
              </a:buClr>
              <a:defRPr/>
            </a:pPr>
            <a:endParaRPr lang="en-US" altLang="en-US" dirty="0">
              <a:solidFill>
                <a:srgbClr val="002060"/>
              </a:solidFill>
              <a:latin typeface="Verdana" panose="020B0604030504040204" pitchFamily="34" charset="0"/>
              <a:ea typeface="Verdana" panose="020B0604030504040204" pitchFamily="34" charset="0"/>
            </a:endParaRPr>
          </a:p>
          <a:p>
            <a:pPr marL="228600" lvl="1" defTabSz="457200" fontAlgn="base">
              <a:spcBef>
                <a:spcPct val="0"/>
              </a:spcBef>
              <a:spcAft>
                <a:spcPts val="600"/>
              </a:spcAft>
              <a:buClr>
                <a:srgbClr val="000063"/>
              </a:buClr>
              <a:defRPr/>
            </a:pPr>
            <a:r>
              <a:rPr lang="en-US" altLang="en-US" dirty="0">
                <a:solidFill>
                  <a:srgbClr val="002060"/>
                </a:solidFill>
                <a:latin typeface="Verdana" panose="020B0604030504040204" pitchFamily="34" charset="0"/>
                <a:ea typeface="Verdana" panose="020B0604030504040204" pitchFamily="34" charset="0"/>
              </a:rPr>
              <a:t>Reviews and validates submitted disaster information for completeness and potential eligibility issues</a:t>
            </a:r>
          </a:p>
          <a:p>
            <a:pPr marL="0" lvl="1" indent="0" defTabSz="457200" fontAlgn="base">
              <a:spcBef>
                <a:spcPct val="0"/>
              </a:spcBef>
              <a:spcAft>
                <a:spcPts val="600"/>
              </a:spcAft>
              <a:buClr>
                <a:srgbClr val="000063"/>
              </a:buClr>
              <a:buNone/>
              <a:defRPr/>
            </a:pPr>
            <a:endParaRPr lang="en-US" altLang="en-US" dirty="0">
              <a:solidFill>
                <a:srgbClr val="002060"/>
              </a:solidFill>
              <a:latin typeface="Verdana" panose="020B0604030504040204" pitchFamily="34" charset="0"/>
              <a:ea typeface="Verdana" panose="020B0604030504040204" pitchFamily="34" charset="0"/>
            </a:endParaRPr>
          </a:p>
          <a:p>
            <a:pPr marL="228600" lvl="1" defTabSz="457200" fontAlgn="base">
              <a:spcBef>
                <a:spcPct val="0"/>
              </a:spcBef>
              <a:spcAft>
                <a:spcPts val="600"/>
              </a:spcAft>
              <a:buClr>
                <a:srgbClr val="000063"/>
              </a:buClr>
              <a:defRPr/>
            </a:pPr>
            <a:r>
              <a:rPr lang="en-US" altLang="en-US" dirty="0">
                <a:solidFill>
                  <a:srgbClr val="002060"/>
                </a:solidFill>
                <a:latin typeface="Verdana" panose="020B0604030504040204" pitchFamily="34" charset="0"/>
                <a:ea typeface="Verdana" panose="020B0604030504040204" pitchFamily="34" charset="0"/>
              </a:rPr>
              <a:t>Determines if a joint PDA with FEMA is warranted</a:t>
            </a:r>
          </a:p>
          <a:p>
            <a:pPr marL="685800" lvl="2" defTabSz="457200" fontAlgn="base">
              <a:spcBef>
                <a:spcPct val="0"/>
              </a:spcBef>
              <a:spcAft>
                <a:spcPts val="600"/>
              </a:spcAft>
              <a:buClr>
                <a:srgbClr val="000063"/>
              </a:buClr>
              <a:defRPr/>
            </a:pPr>
            <a:endParaRPr lang="en-US" altLang="en-US"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sz="1600" dirty="0">
              <a:solidFill>
                <a:srgbClr val="002060"/>
              </a:solidFill>
              <a:latin typeface="Verdana" panose="020B0604030504040204" pitchFamily="34" charset="0"/>
              <a:ea typeface="Verdana" panose="020B0604030504040204" pitchFamily="34" charset="0"/>
            </a:endParaRPr>
          </a:p>
          <a:p>
            <a:pPr marL="0" lvl="1" indent="0" defTabSz="457200" fontAlgn="base">
              <a:spcBef>
                <a:spcPct val="0"/>
              </a:spcBef>
              <a:spcAft>
                <a:spcPts val="600"/>
              </a:spcAft>
              <a:buClr>
                <a:srgbClr val="000063"/>
              </a:buClr>
              <a:buNone/>
              <a:defRPr/>
            </a:pPr>
            <a:endParaRPr lang="en-US" altLang="en-US" dirty="0">
              <a:solidFill>
                <a:srgbClr val="002060"/>
              </a:solidFill>
              <a:latin typeface="Verdana" panose="020B0604030504040204" pitchFamily="34" charset="0"/>
              <a:ea typeface="Verdana" panose="020B0604030504040204" pitchFamily="34" charset="0"/>
            </a:endParaRPr>
          </a:p>
          <a:p>
            <a:pPr marL="0" indent="0">
              <a:buNone/>
            </a:pPr>
            <a:endParaRPr lang="en-US" sz="2400" dirty="0"/>
          </a:p>
        </p:txBody>
      </p:sp>
      <p:sp>
        <p:nvSpPr>
          <p:cNvPr id="3" name="Slide Number Placeholder 2">
            <a:extLst>
              <a:ext uri="{FF2B5EF4-FFF2-40B4-BE49-F238E27FC236}">
                <a16:creationId xmlns:a16="http://schemas.microsoft.com/office/drawing/2014/main" id="{0FD1AF5D-726D-4AB8-BB1A-39C364D845CA}"/>
              </a:ext>
            </a:extLst>
          </p:cNvPr>
          <p:cNvSpPr>
            <a:spLocks noGrp="1"/>
          </p:cNvSpPr>
          <p:nvPr>
            <p:ph type="sldNum" sz="quarter" idx="12"/>
          </p:nvPr>
        </p:nvSpPr>
        <p:spPr/>
        <p:txBody>
          <a:bodyPr/>
          <a:lstStyle/>
          <a:p>
            <a:fld id="{DD75F585-828A-4588-8A31-0ED97309BCB4}" type="slidenum">
              <a:rPr lang="en-US" smtClean="0"/>
              <a:t>41</a:t>
            </a:fld>
            <a:endParaRPr lang="en-US" dirty="0"/>
          </a:p>
        </p:txBody>
      </p:sp>
      <p:pic>
        <p:nvPicPr>
          <p:cNvPr id="10" name="Picture 9">
            <a:extLst>
              <a:ext uri="{FF2B5EF4-FFF2-40B4-BE49-F238E27FC236}">
                <a16:creationId xmlns:a16="http://schemas.microsoft.com/office/drawing/2014/main" id="{E442BE5E-527D-4447-8951-D69AB68B9D1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06478" y="4128106"/>
            <a:ext cx="2101493" cy="2108068"/>
          </a:xfrm>
          <a:prstGeom prst="rect">
            <a:avLst/>
          </a:prstGeom>
        </p:spPr>
      </p:pic>
    </p:spTree>
    <p:extLst>
      <p:ext uri="{BB962C8B-B14F-4D97-AF65-F5344CB8AC3E}">
        <p14:creationId xmlns:p14="http://schemas.microsoft.com/office/powerpoint/2010/main" val="1159714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0868" y="530481"/>
            <a:ext cx="9441332" cy="884600"/>
          </a:xfrm>
        </p:spPr>
        <p:txBody>
          <a:bodyPr>
            <a:normAutofit/>
          </a:bodyPr>
          <a:lstStyle/>
          <a:p>
            <a:r>
              <a:rPr lang="en-US" b="1" cap="all" dirty="0">
                <a:solidFill>
                  <a:schemeClr val="bg1"/>
                </a:solidFill>
              </a:rPr>
              <a:t>fact sheets &amp; guidance</a:t>
            </a:r>
            <a:endParaRPr lang="en-US" b="1" dirty="0">
              <a:solidFill>
                <a:schemeClr val="bg1"/>
              </a:solidFill>
            </a:endParaRP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611203" y="1594028"/>
            <a:ext cx="10969593" cy="4178346"/>
          </a:xfrm>
          <a:solidFill>
            <a:srgbClr val="002A4E"/>
          </a:solidFill>
        </p:spPr>
        <p:txBody>
          <a:bodyPr>
            <a:noAutofit/>
          </a:bodyPr>
          <a:lstStyle/>
          <a:p>
            <a:pPr marL="0" indent="0">
              <a:lnSpc>
                <a:spcPct val="100000"/>
              </a:lnSpc>
              <a:buNone/>
            </a:pPr>
            <a:r>
              <a:rPr lang="en-US" sz="2400" b="1" dirty="0">
                <a:solidFill>
                  <a:schemeClr val="bg1"/>
                </a:solidFill>
              </a:rPr>
              <a:t>Below is a list of FEMA Fact Sheets and Guidance:</a:t>
            </a:r>
            <a:endParaRPr lang="en-US" sz="2400" dirty="0">
              <a:solidFill>
                <a:schemeClr val="bg1"/>
              </a:solidFill>
            </a:endParaRPr>
          </a:p>
          <a:p>
            <a:pPr marL="914400" lvl="1" indent="-457200">
              <a:buFont typeface="+mj-lt"/>
              <a:buAutoNum type="arabicPeriod"/>
            </a:pPr>
            <a:r>
              <a:rPr lang="en-US" dirty="0">
                <a:solidFill>
                  <a:schemeClr val="bg1"/>
                </a:solidFill>
                <a:latin typeface="Verdana" panose="020B0604030504040204" pitchFamily="34" charset="0"/>
                <a:ea typeface="Verdana" panose="020B0604030504040204" pitchFamily="34" charset="0"/>
              </a:rPr>
              <a:t>Damage Inventory Form</a:t>
            </a:r>
          </a:p>
          <a:p>
            <a:pPr marL="914400" lvl="1" indent="-457200">
              <a:buFont typeface="+mj-lt"/>
              <a:buAutoNum type="arabicPeriod"/>
            </a:pPr>
            <a:r>
              <a:rPr lang="en-US" dirty="0">
                <a:solidFill>
                  <a:schemeClr val="bg1"/>
                </a:solidFill>
                <a:latin typeface="Verdana" panose="020B0604030504040204" pitchFamily="34" charset="0"/>
                <a:ea typeface="Verdana" panose="020B0604030504040204" pitchFamily="34" charset="0"/>
              </a:rPr>
              <a:t>Public Assistance Work Eligibility Matrix and Checklist</a:t>
            </a:r>
          </a:p>
          <a:p>
            <a:pPr marL="914400" lvl="1" indent="-457200">
              <a:buFont typeface="+mj-lt"/>
              <a:buAutoNum type="arabicPeriod"/>
            </a:pPr>
            <a:r>
              <a:rPr lang="en-US" dirty="0">
                <a:solidFill>
                  <a:schemeClr val="bg1"/>
                </a:solidFill>
                <a:latin typeface="Verdana" panose="020B0604030504040204" pitchFamily="34" charset="0"/>
                <a:ea typeface="Verdana" panose="020B0604030504040204" pitchFamily="34" charset="0"/>
              </a:rPr>
              <a:t>Initial Damage Assessment (IDA) Checklist</a:t>
            </a:r>
          </a:p>
          <a:p>
            <a:pPr marL="914400" lvl="1" indent="-457200">
              <a:buFont typeface="+mj-lt"/>
              <a:buAutoNum type="arabicPeriod"/>
            </a:pPr>
            <a:r>
              <a:rPr lang="en-US" dirty="0">
                <a:solidFill>
                  <a:schemeClr val="bg1"/>
                </a:solidFill>
                <a:latin typeface="Verdana" panose="020B0604030504040204" pitchFamily="34" charset="0"/>
                <a:ea typeface="Verdana" panose="020B0604030504040204" pitchFamily="34" charset="0"/>
              </a:rPr>
              <a:t>FEMA Fact Sheet: Procurement Under Grants Conducted Under Exigent or Emergency Circumstances</a:t>
            </a:r>
          </a:p>
          <a:p>
            <a:pPr marL="914400" lvl="1" indent="-457200">
              <a:buFont typeface="+mj-lt"/>
              <a:buAutoNum type="arabicPeriod"/>
            </a:pPr>
            <a:r>
              <a:rPr lang="en-US" dirty="0">
                <a:solidFill>
                  <a:schemeClr val="bg1"/>
                </a:solidFill>
                <a:latin typeface="Verdana" panose="020B0604030504040204" pitchFamily="34" charset="0"/>
                <a:ea typeface="Verdana" panose="020B0604030504040204" pitchFamily="34" charset="0"/>
              </a:rPr>
              <a:t>The federal procurement under grant rules are found at </a:t>
            </a:r>
            <a:r>
              <a:rPr lang="en-US" u="sng" dirty="0">
                <a:solidFill>
                  <a:schemeClr val="bg1"/>
                </a:solidFill>
                <a:latin typeface="Verdana" panose="020B0604030504040204" pitchFamily="34" charset="0"/>
                <a:ea typeface="Verdana" panose="020B0604030504040204" pitchFamily="34" charset="0"/>
                <a:hlinkClick r:id="rId4"/>
              </a:rPr>
              <a:t>2 C.F.R. §§ 200.317-200.326</a:t>
            </a:r>
            <a:endParaRPr lang="en-US"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r>
              <a:rPr lang="en-US" dirty="0">
                <a:solidFill>
                  <a:schemeClr val="bg1"/>
                </a:solidFill>
                <a:latin typeface="Verdana" panose="020B0604030504040204" pitchFamily="34" charset="0"/>
                <a:ea typeface="Verdana" panose="020B0604030504040204" pitchFamily="34" charset="0"/>
              </a:rPr>
              <a:t>Public Assistance Program and Policy Guide (PAPPG)</a:t>
            </a:r>
          </a:p>
          <a:p>
            <a:pPr marL="457200" lvl="1" indent="0">
              <a:buNone/>
            </a:pPr>
            <a:endParaRPr lang="en-US" dirty="0">
              <a:solidFill>
                <a:schemeClr val="bg1"/>
              </a:solidFill>
              <a:latin typeface="Verdana" panose="020B0604030504040204" pitchFamily="34" charset="0"/>
              <a:ea typeface="Verdana" panose="020B0604030504040204" pitchFamily="34" charset="0"/>
            </a:endParaRPr>
          </a:p>
          <a:p>
            <a:pPr marL="457200" lvl="1" indent="0">
              <a:buNone/>
            </a:pPr>
            <a:endParaRPr lang="en-US" b="1" i="1"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dirty="0">
              <a:solidFill>
                <a:schemeClr val="bg1"/>
              </a:solidFill>
              <a:latin typeface="Verdana" panose="020B0604030504040204" pitchFamily="34" charset="0"/>
              <a:ea typeface="Verdana" panose="020B0604030504040204" pitchFamily="34" charset="0"/>
            </a:endParaRPr>
          </a:p>
          <a:p>
            <a:pPr marL="0" indent="0">
              <a:spcBef>
                <a:spcPts val="1200"/>
              </a:spcBef>
              <a:buNone/>
            </a:pPr>
            <a:endParaRPr lang="en-US" sz="24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1203" y="1361255"/>
            <a:ext cx="634528" cy="53826"/>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7"/>
          <a:stretch>
            <a:fillRect/>
          </a:stretch>
        </p:blipFill>
        <p:spPr>
          <a:xfrm>
            <a:off x="-124854" y="6540386"/>
            <a:ext cx="7425572" cy="243861"/>
          </a:xfrm>
          <a:prstGeom prst="rect">
            <a:avLst/>
          </a:prstGeom>
        </p:spPr>
      </p:pic>
      <p:sp>
        <p:nvSpPr>
          <p:cNvPr id="4" name="Slide Number Placeholder 3">
            <a:extLst>
              <a:ext uri="{FF2B5EF4-FFF2-40B4-BE49-F238E27FC236}">
                <a16:creationId xmlns:a16="http://schemas.microsoft.com/office/drawing/2014/main" id="{2B0551F7-30E5-4539-831C-AB8B557BAD25}"/>
              </a:ext>
            </a:extLst>
          </p:cNvPr>
          <p:cNvSpPr>
            <a:spLocks noGrp="1"/>
          </p:cNvSpPr>
          <p:nvPr>
            <p:ph type="sldNum" sz="quarter" idx="12"/>
          </p:nvPr>
        </p:nvSpPr>
        <p:spPr/>
        <p:txBody>
          <a:bodyPr/>
          <a:lstStyle/>
          <a:p>
            <a:fld id="{DD75F585-828A-4588-8A31-0ED97309BCB4}" type="slidenum">
              <a:rPr lang="en-US" smtClean="0"/>
              <a:t>42</a:t>
            </a:fld>
            <a:endParaRPr lang="en-US" dirty="0"/>
          </a:p>
        </p:txBody>
      </p:sp>
    </p:spTree>
    <p:extLst>
      <p:ext uri="{BB962C8B-B14F-4D97-AF65-F5344CB8AC3E}">
        <p14:creationId xmlns:p14="http://schemas.microsoft.com/office/powerpoint/2010/main" val="1560761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0868" y="530481"/>
            <a:ext cx="9441332" cy="884600"/>
          </a:xfrm>
        </p:spPr>
        <p:txBody>
          <a:bodyPr>
            <a:normAutofit/>
          </a:bodyPr>
          <a:lstStyle/>
          <a:p>
            <a:r>
              <a:rPr lang="en-US" b="1" cap="all" dirty="0">
                <a:solidFill>
                  <a:schemeClr val="bg1"/>
                </a:solidFill>
              </a:rPr>
              <a:t>Important points to remember</a:t>
            </a:r>
            <a:endParaRPr lang="en-US" b="1" dirty="0">
              <a:solidFill>
                <a:schemeClr val="bg1"/>
              </a:solidFill>
            </a:endParaRP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611203" y="1529117"/>
            <a:ext cx="10969593" cy="4178346"/>
          </a:xfrm>
          <a:solidFill>
            <a:srgbClr val="002A4E"/>
          </a:solidFill>
        </p:spPr>
        <p:txBody>
          <a:bodyPr>
            <a:noAutofit/>
          </a:bodyPr>
          <a:lstStyle/>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rPr>
              <a:t>Federal Highway Roads (FHWA) should NOT be included in road repair estimates</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rPr>
              <a:t>Anticipated insurance proceeds should be deducted from estimates</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rPr>
              <a:t>Provide photos as damage assessment should contain visual confirmation of damage information for the damage to be considered valid</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rPr>
              <a:t>List of sites with hardest impacted areas with most extensively damaged sites listed first (Damage Inventory Form)</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cs typeface="Arial"/>
              </a:rPr>
              <a:t>Provide a detailed description of the damage to that facility or site; be sure to include damage </a:t>
            </a:r>
            <a:r>
              <a:rPr lang="en-US" sz="2000" dirty="0">
                <a:solidFill>
                  <a:schemeClr val="bg1"/>
                </a:solidFill>
                <a:latin typeface="Verdana" panose="020B0604030504040204" pitchFamily="34" charset="0"/>
                <a:ea typeface="Verdana" panose="020B0604030504040204" pitchFamily="34" charset="0"/>
              </a:rPr>
              <a:t>dimensions, materials, and the size or capacity of damaged facility elements if applicable</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cs typeface="Arial"/>
              </a:rPr>
              <a:t>No lump sum amounts (cannot determine how amounts was arrived at)</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rPr>
              <a:t>Remember to follow local and federal procurement rules</a:t>
            </a:r>
          </a:p>
          <a:p>
            <a:pPr marL="914400" lvl="1" indent="-457200">
              <a:buFont typeface="+mj-lt"/>
              <a:buAutoNum type="arabicPeriod"/>
            </a:pPr>
            <a:r>
              <a:rPr lang="en-US" sz="2000" dirty="0">
                <a:solidFill>
                  <a:schemeClr val="bg1"/>
                </a:solidFill>
                <a:latin typeface="Verdana" panose="020B0604030504040204" pitchFamily="34" charset="0"/>
                <a:ea typeface="Verdana" panose="020B0604030504040204" pitchFamily="34" charset="0"/>
              </a:rPr>
              <a:t>DOCUMENT, DOCUMENT, DOCUMENT!!!</a:t>
            </a: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457200" lvl="1" indent="0">
              <a:buNone/>
            </a:pP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0" indent="0">
              <a:spcBef>
                <a:spcPts val="1200"/>
              </a:spcBef>
              <a:buNone/>
            </a:pPr>
            <a:endParaRPr lang="en-US"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203" y="1361255"/>
            <a:ext cx="634528" cy="53826"/>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
        <p:nvSpPr>
          <p:cNvPr id="4" name="Slide Number Placeholder 3">
            <a:extLst>
              <a:ext uri="{FF2B5EF4-FFF2-40B4-BE49-F238E27FC236}">
                <a16:creationId xmlns:a16="http://schemas.microsoft.com/office/drawing/2014/main" id="{2B0551F7-30E5-4539-831C-AB8B557BAD25}"/>
              </a:ext>
            </a:extLst>
          </p:cNvPr>
          <p:cNvSpPr>
            <a:spLocks noGrp="1"/>
          </p:cNvSpPr>
          <p:nvPr>
            <p:ph type="sldNum" sz="quarter" idx="12"/>
          </p:nvPr>
        </p:nvSpPr>
        <p:spPr/>
        <p:txBody>
          <a:bodyPr/>
          <a:lstStyle/>
          <a:p>
            <a:fld id="{DD75F585-828A-4588-8A31-0ED97309BCB4}" type="slidenum">
              <a:rPr lang="en-US" smtClean="0"/>
              <a:t>43</a:t>
            </a:fld>
            <a:endParaRPr lang="en-US" dirty="0"/>
          </a:p>
        </p:txBody>
      </p:sp>
    </p:spTree>
    <p:extLst>
      <p:ext uri="{BB962C8B-B14F-4D97-AF65-F5344CB8AC3E}">
        <p14:creationId xmlns:p14="http://schemas.microsoft.com/office/powerpoint/2010/main" val="858298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0868" y="530481"/>
            <a:ext cx="9441332" cy="884600"/>
          </a:xfrm>
        </p:spPr>
        <p:txBody>
          <a:bodyPr>
            <a:normAutofit/>
          </a:bodyPr>
          <a:lstStyle/>
          <a:p>
            <a:r>
              <a:rPr lang="en-US" b="1" cap="all" dirty="0">
                <a:solidFill>
                  <a:schemeClr val="bg1"/>
                </a:solidFill>
              </a:rPr>
              <a:t>LESSONS LEARNED</a:t>
            </a:r>
            <a:endParaRPr lang="en-US" b="1" dirty="0">
              <a:solidFill>
                <a:schemeClr val="bg1"/>
              </a:solidFill>
            </a:endParaRP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611203" y="1529117"/>
            <a:ext cx="10969593" cy="4178346"/>
          </a:xfrm>
          <a:solidFill>
            <a:srgbClr val="002A4E"/>
          </a:solidFill>
        </p:spPr>
        <p:txBody>
          <a:bodyPr>
            <a:noAutofit/>
          </a:bodyPr>
          <a:lstStyle/>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lvl="1"/>
            <a:r>
              <a:rPr lang="en-US" sz="2000" dirty="0">
                <a:solidFill>
                  <a:schemeClr val="bg1"/>
                </a:solidFill>
                <a:latin typeface="Verdana" panose="020B0604030504040204" pitchFamily="34" charset="0"/>
                <a:ea typeface="Verdana" panose="020B0604030504040204" pitchFamily="34" charset="0"/>
              </a:rPr>
              <a:t>Pre-existing damages will be deducted and ineligible (i.e., alligator cracking</a:t>
            </a:r>
            <a:r>
              <a:rPr lang="en-US" sz="2000">
                <a:solidFill>
                  <a:schemeClr val="bg1"/>
                </a:solidFill>
                <a:latin typeface="Verdana" panose="020B0604030504040204" pitchFamily="34" charset="0"/>
                <a:ea typeface="Verdana" panose="020B0604030504040204" pitchFamily="34" charset="0"/>
              </a:rPr>
              <a:t>, lack </a:t>
            </a:r>
            <a:r>
              <a:rPr lang="en-US" sz="2000" dirty="0">
                <a:solidFill>
                  <a:schemeClr val="bg1"/>
                </a:solidFill>
                <a:latin typeface="Verdana" panose="020B0604030504040204" pitchFamily="34" charset="0"/>
                <a:ea typeface="Verdana" panose="020B0604030504040204" pitchFamily="34" charset="0"/>
              </a:rPr>
              <a:t>of gravel and other maintenance</a:t>
            </a:r>
          </a:p>
          <a:p>
            <a:pPr marL="457200" lvl="1" indent="0">
              <a:buNone/>
            </a:pPr>
            <a:endParaRPr lang="en-US" sz="2000" dirty="0">
              <a:solidFill>
                <a:schemeClr val="bg1"/>
              </a:solidFill>
              <a:latin typeface="Verdana" panose="020B0604030504040204" pitchFamily="34" charset="0"/>
              <a:ea typeface="Verdana" panose="020B0604030504040204" pitchFamily="34" charset="0"/>
            </a:endParaRPr>
          </a:p>
          <a:p>
            <a:pPr lvl="1"/>
            <a:r>
              <a:rPr lang="en-US" sz="2000" dirty="0">
                <a:solidFill>
                  <a:schemeClr val="bg1"/>
                </a:solidFill>
                <a:latin typeface="Verdana" panose="020B0604030504040204" pitchFamily="34" charset="0"/>
                <a:ea typeface="Verdana" panose="020B0604030504040204" pitchFamily="34" charset="0"/>
              </a:rPr>
              <a:t>Unable to demonstrate damages are directly related to the disaster</a:t>
            </a:r>
          </a:p>
          <a:p>
            <a:pPr lvl="1"/>
            <a:endParaRPr lang="en-US" sz="2000" dirty="0">
              <a:solidFill>
                <a:schemeClr val="bg1"/>
              </a:solidFill>
              <a:latin typeface="Verdana" panose="020B0604030504040204" pitchFamily="34" charset="0"/>
              <a:ea typeface="Verdana" panose="020B0604030504040204" pitchFamily="34" charset="0"/>
            </a:endParaRPr>
          </a:p>
          <a:p>
            <a:pPr lvl="1"/>
            <a:r>
              <a:rPr lang="en-US" sz="2000" dirty="0">
                <a:solidFill>
                  <a:schemeClr val="bg1"/>
                </a:solidFill>
                <a:latin typeface="Verdana" panose="020B0604030504040204" pitchFamily="34" charset="0"/>
                <a:ea typeface="Verdana" panose="020B0604030504040204" pitchFamily="34" charset="0"/>
              </a:rPr>
              <a:t>Codes &amp; Standards (EGLE) </a:t>
            </a:r>
          </a:p>
          <a:p>
            <a:pPr marL="457200" lvl="1" indent="0">
              <a:buNone/>
            </a:pPr>
            <a:endParaRPr lang="en-US" sz="2000" dirty="0">
              <a:solidFill>
                <a:schemeClr val="bg1"/>
              </a:solidFill>
              <a:latin typeface="Verdana" panose="020B0604030504040204" pitchFamily="34" charset="0"/>
              <a:ea typeface="Verdana" panose="020B0604030504040204" pitchFamily="34" charset="0"/>
            </a:endParaRPr>
          </a:p>
          <a:p>
            <a:pPr lvl="1"/>
            <a:r>
              <a:rPr lang="en-US" sz="2000" dirty="0">
                <a:solidFill>
                  <a:schemeClr val="bg1"/>
                </a:solidFill>
                <a:latin typeface="Verdana" panose="020B0604030504040204" pitchFamily="34" charset="0"/>
                <a:ea typeface="Verdana" panose="020B0604030504040204" pitchFamily="34" charset="0"/>
                <a:cs typeface="Arial"/>
              </a:rPr>
              <a:t>No lump sum amounts (cannot determine how amounts was arrived at)</a:t>
            </a: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457200" lvl="1" indent="0">
              <a:buNone/>
            </a:pP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914400" lvl="1" indent="-457200">
              <a:buFont typeface="+mj-lt"/>
              <a:buAutoNum type="arabicPeriod"/>
            </a:pPr>
            <a:endParaRPr lang="en-US" sz="2000" dirty="0">
              <a:solidFill>
                <a:schemeClr val="bg1"/>
              </a:solidFill>
              <a:latin typeface="Verdana" panose="020B0604030504040204" pitchFamily="34" charset="0"/>
              <a:ea typeface="Verdana" panose="020B0604030504040204" pitchFamily="34" charset="0"/>
            </a:endParaRPr>
          </a:p>
          <a:p>
            <a:pPr marL="0" indent="0">
              <a:spcBef>
                <a:spcPts val="1200"/>
              </a:spcBef>
              <a:buNone/>
            </a:pPr>
            <a:endParaRPr lang="en-US"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203" y="1361255"/>
            <a:ext cx="634528" cy="53826"/>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
        <p:nvSpPr>
          <p:cNvPr id="4" name="Slide Number Placeholder 3">
            <a:extLst>
              <a:ext uri="{FF2B5EF4-FFF2-40B4-BE49-F238E27FC236}">
                <a16:creationId xmlns:a16="http://schemas.microsoft.com/office/drawing/2014/main" id="{2B0551F7-30E5-4539-831C-AB8B557BAD25}"/>
              </a:ext>
            </a:extLst>
          </p:cNvPr>
          <p:cNvSpPr>
            <a:spLocks noGrp="1"/>
          </p:cNvSpPr>
          <p:nvPr>
            <p:ph type="sldNum" sz="quarter" idx="12"/>
          </p:nvPr>
        </p:nvSpPr>
        <p:spPr/>
        <p:txBody>
          <a:bodyPr/>
          <a:lstStyle/>
          <a:p>
            <a:fld id="{DD75F585-828A-4588-8A31-0ED97309BCB4}" type="slidenum">
              <a:rPr lang="en-US" smtClean="0"/>
              <a:t>44</a:t>
            </a:fld>
            <a:endParaRPr lang="en-US" dirty="0"/>
          </a:p>
        </p:txBody>
      </p:sp>
    </p:spTree>
    <p:extLst>
      <p:ext uri="{BB962C8B-B14F-4D97-AF65-F5344CB8AC3E}">
        <p14:creationId xmlns:p14="http://schemas.microsoft.com/office/powerpoint/2010/main" val="2838541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01793" y="578980"/>
            <a:ext cx="11388413" cy="884600"/>
          </a:xfrm>
        </p:spPr>
        <p:txBody>
          <a:bodyPr>
            <a:normAutofit/>
          </a:bodyPr>
          <a:lstStyle/>
          <a:p>
            <a:r>
              <a:rPr lang="en-US" sz="4400" b="1" dirty="0">
                <a:solidFill>
                  <a:srgbClr val="002A4E"/>
                </a:solidFill>
              </a:rPr>
              <a:t>          Contact Information </a:t>
            </a: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901336" y="2029351"/>
            <a:ext cx="5119607" cy="1811629"/>
          </a:xfrm>
          <a:solidFill>
            <a:schemeClr val="bg1"/>
          </a:solidFill>
        </p:spPr>
        <p:txBody>
          <a:bodyPr>
            <a:normAutofit/>
          </a:bodyPr>
          <a:lstStyle/>
          <a:p>
            <a:pPr marL="0" indent="0">
              <a:lnSpc>
                <a:spcPct val="100000"/>
              </a:lnSpc>
              <a:spcBef>
                <a:spcPts val="0"/>
              </a:spcBef>
              <a:buNone/>
            </a:pPr>
            <a:r>
              <a:rPr lang="en-US" sz="2400" b="1" dirty="0">
                <a:latin typeface="Verdana" panose="020B0604030504040204" pitchFamily="34" charset="0"/>
                <a:ea typeface="Verdana" panose="020B0604030504040204" pitchFamily="34" charset="0"/>
              </a:rPr>
              <a:t>Ms. Tiffany Vedder, PEM</a:t>
            </a:r>
          </a:p>
          <a:p>
            <a:pPr marL="0" indent="0">
              <a:lnSpc>
                <a:spcPct val="100000"/>
              </a:lnSpc>
              <a:spcBef>
                <a:spcPts val="0"/>
              </a:spcBef>
              <a:buNone/>
            </a:pPr>
            <a:r>
              <a:rPr lang="en-US" sz="2400" dirty="0"/>
              <a:t>State Public Assistance Officer</a:t>
            </a:r>
          </a:p>
          <a:p>
            <a:pPr marL="0" indent="0">
              <a:lnSpc>
                <a:spcPct val="100000"/>
              </a:lnSpc>
              <a:spcBef>
                <a:spcPts val="0"/>
              </a:spcBef>
              <a:buNone/>
            </a:pPr>
            <a:r>
              <a:rPr lang="en-US" sz="2400" dirty="0"/>
              <a:t>Cell: 517-599-5333</a:t>
            </a:r>
          </a:p>
          <a:p>
            <a:pPr marL="0" indent="0">
              <a:lnSpc>
                <a:spcPct val="100000"/>
              </a:lnSpc>
              <a:spcBef>
                <a:spcPts val="0"/>
              </a:spcBef>
              <a:buNone/>
            </a:pPr>
            <a:r>
              <a:rPr lang="en-US" sz="2400" dirty="0">
                <a:hlinkClick r:id="rId4"/>
              </a:rPr>
              <a:t>veddert@michigan.gov</a:t>
            </a:r>
            <a:endParaRPr lang="en-US" sz="2400" dirty="0"/>
          </a:p>
          <a:p>
            <a:pPr marL="0" indent="0">
              <a:lnSpc>
                <a:spcPct val="100000"/>
              </a:lnSpc>
              <a:spcBef>
                <a:spcPts val="0"/>
              </a:spcBef>
              <a:buNone/>
            </a:pPr>
            <a:endParaRPr lang="en-US" sz="2400" b="1" dirty="0"/>
          </a:p>
          <a:p>
            <a:pPr marL="0" indent="0">
              <a:lnSpc>
                <a:spcPct val="100000"/>
              </a:lnSpc>
              <a:spcBef>
                <a:spcPts val="0"/>
              </a:spcBef>
              <a:buNone/>
            </a:pPr>
            <a:endParaRPr lang="en-US" sz="2400" dirty="0"/>
          </a:p>
          <a:p>
            <a:pPr marL="0" indent="0">
              <a:lnSpc>
                <a:spcPct val="100000"/>
              </a:lnSpc>
              <a:spcBef>
                <a:spcPts val="1800"/>
              </a:spcBef>
              <a:buNone/>
            </a:pPr>
            <a:endParaRPr lang="en-US" sz="2800" b="1" dirty="0">
              <a:latin typeface="Verdana" panose="020B0604030504040204" pitchFamily="34" charset="0"/>
              <a:ea typeface="Verdana" panose="020B0604030504040204" pitchFamily="34" charset="0"/>
            </a:endParaRPr>
          </a:p>
          <a:p>
            <a:pPr marL="0" indent="0">
              <a:lnSpc>
                <a:spcPct val="100000"/>
              </a:lnSpc>
              <a:spcBef>
                <a:spcPts val="1800"/>
              </a:spcBef>
              <a:buNone/>
            </a:pPr>
            <a:endParaRPr lang="en-US" sz="2800" b="1"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5A492CF7-40BE-4F7B-AC89-AE5891886B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7016" y="1683309"/>
            <a:ext cx="548641" cy="55850"/>
          </a:xfrm>
          <a:prstGeom prst="rect">
            <a:avLst/>
          </a:prstGeom>
        </p:spPr>
      </p:pic>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14064" y="292571"/>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7"/>
          <a:stretch>
            <a:fillRect/>
          </a:stretch>
        </p:blipFill>
        <p:spPr>
          <a:xfrm>
            <a:off x="-122676" y="6553450"/>
            <a:ext cx="7395089" cy="243861"/>
          </a:xfrm>
          <a:prstGeom prst="rect">
            <a:avLst/>
          </a:prstGeom>
        </p:spPr>
      </p:pic>
      <p:sp>
        <p:nvSpPr>
          <p:cNvPr id="11" name="Content Placeholder 2">
            <a:extLst>
              <a:ext uri="{FF2B5EF4-FFF2-40B4-BE49-F238E27FC236}">
                <a16:creationId xmlns:a16="http://schemas.microsoft.com/office/drawing/2014/main" id="{17DD9A14-A5B1-4ECD-A947-C4FA4663912C}"/>
              </a:ext>
            </a:extLst>
          </p:cNvPr>
          <p:cNvSpPr txBox="1">
            <a:spLocks/>
          </p:cNvSpPr>
          <p:nvPr/>
        </p:nvSpPr>
        <p:spPr>
          <a:xfrm>
            <a:off x="6095999" y="2030602"/>
            <a:ext cx="5886622" cy="203303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Ms. Marisela Shellenbarger, PEM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Deputy Public Assistance Officer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Cell: 517-512-9676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8"/>
              </a:rPr>
              <a:t>shellenbargerm@michigan.gov</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2" name="Picture 11">
            <a:extLst>
              <a:ext uri="{FF2B5EF4-FFF2-40B4-BE49-F238E27FC236}">
                <a16:creationId xmlns:a16="http://schemas.microsoft.com/office/drawing/2014/main" id="{3517ECAD-C84A-47FD-AC2B-D215C70F05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8637" y="177422"/>
            <a:ext cx="1672272" cy="1677504"/>
          </a:xfrm>
          <a:prstGeom prst="rect">
            <a:avLst/>
          </a:prstGeom>
        </p:spPr>
      </p:pic>
      <p:sp>
        <p:nvSpPr>
          <p:cNvPr id="5" name="Slide Number Placeholder 4">
            <a:extLst>
              <a:ext uri="{FF2B5EF4-FFF2-40B4-BE49-F238E27FC236}">
                <a16:creationId xmlns:a16="http://schemas.microsoft.com/office/drawing/2014/main" id="{F958A76C-4D0F-4C49-B5A9-605280410AB4}"/>
              </a:ext>
            </a:extLst>
          </p:cNvPr>
          <p:cNvSpPr>
            <a:spLocks noGrp="1"/>
          </p:cNvSpPr>
          <p:nvPr>
            <p:ph type="sldNum" sz="quarter" idx="12"/>
          </p:nvPr>
        </p:nvSpPr>
        <p:spPr/>
        <p:txBody>
          <a:bodyPr/>
          <a:lstStyle/>
          <a:p>
            <a:fld id="{DD75F585-828A-4588-8A31-0ED97309BCB4}" type="slidenum">
              <a:rPr lang="en-US" smtClean="0"/>
              <a:t>45</a:t>
            </a:fld>
            <a:endParaRPr lang="en-US" dirty="0"/>
          </a:p>
        </p:txBody>
      </p:sp>
      <p:sp>
        <p:nvSpPr>
          <p:cNvPr id="10" name="TextBox 9">
            <a:extLst>
              <a:ext uri="{FF2B5EF4-FFF2-40B4-BE49-F238E27FC236}">
                <a16:creationId xmlns:a16="http://schemas.microsoft.com/office/drawing/2014/main" id="{A83DD833-BE1F-4308-A955-E3588EE7C480}"/>
              </a:ext>
            </a:extLst>
          </p:cNvPr>
          <p:cNvSpPr txBox="1"/>
          <p:nvPr/>
        </p:nvSpPr>
        <p:spPr>
          <a:xfrm>
            <a:off x="901336" y="3975510"/>
            <a:ext cx="5486058" cy="1846659"/>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rPr>
              <a:t>Ms. Ashley Goodwin</a:t>
            </a:r>
          </a:p>
          <a:p>
            <a:r>
              <a:rPr lang="en-US" sz="2400" dirty="0">
                <a:latin typeface="Verdana" panose="020B0604030504040204" pitchFamily="34" charset="0"/>
                <a:ea typeface="Verdana" panose="020B0604030504040204" pitchFamily="34" charset="0"/>
              </a:rPr>
              <a:t>Public Assistance Analyst</a:t>
            </a:r>
          </a:p>
          <a:p>
            <a:r>
              <a:rPr lang="en-US" sz="2400" dirty="0">
                <a:latin typeface="Verdana" panose="020B0604030504040204" pitchFamily="34" charset="0"/>
                <a:ea typeface="Verdana" panose="020B0604030504040204" pitchFamily="34" charset="0"/>
              </a:rPr>
              <a:t>Cell:  517-243-8617</a:t>
            </a:r>
          </a:p>
          <a:p>
            <a:r>
              <a:rPr lang="en-US" sz="2400" dirty="0">
                <a:latin typeface="Verdana" panose="020B0604030504040204" pitchFamily="34" charset="0"/>
                <a:ea typeface="Verdana" panose="020B0604030504040204" pitchFamily="34" charset="0"/>
                <a:hlinkClick r:id="rId10"/>
              </a:rPr>
              <a:t>goodwinA2@michigan.gov</a:t>
            </a:r>
            <a:endParaRPr lang="en-US" sz="2400" dirty="0">
              <a:latin typeface="Verdana" panose="020B0604030504040204" pitchFamily="34" charset="0"/>
              <a:ea typeface="Verdana" panose="020B0604030504040204" pitchFamily="34" charset="0"/>
            </a:endParaRPr>
          </a:p>
          <a:p>
            <a:endParaRPr lang="en-US" dirty="0">
              <a:solidFill>
                <a:prstClr val="black"/>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CD2F187C-EA9D-456A-ACCB-32B739F943BA}"/>
              </a:ext>
            </a:extLst>
          </p:cNvPr>
          <p:cNvSpPr/>
          <p:nvPr/>
        </p:nvSpPr>
        <p:spPr>
          <a:xfrm>
            <a:off x="-1" y="5960669"/>
            <a:ext cx="12192000" cy="461665"/>
          </a:xfrm>
          <a:prstGeom prst="rect">
            <a:avLst/>
          </a:prstGeom>
          <a:solidFill>
            <a:schemeClr val="accent1">
              <a:lumMod val="50000"/>
            </a:schemeClr>
          </a:solidFill>
        </p:spPr>
        <p:txBody>
          <a:bodyPr wrap="square">
            <a:spAutoFit/>
          </a:bodyPr>
          <a:lstStyle/>
          <a:p>
            <a:pPr lvl="0" algn="ctr">
              <a:defRPr/>
            </a:pPr>
            <a:r>
              <a:rPr lang="en-US" sz="2400" b="1" dirty="0">
                <a:solidFill>
                  <a:schemeClr val="bg1"/>
                </a:solidFill>
                <a:latin typeface="Verdana" panose="020B0604030504040204" pitchFamily="34" charset="0"/>
                <a:ea typeface="Verdana" panose="020B0604030504040204" pitchFamily="34" charset="0"/>
                <a:cs typeface="Arial" panose="020B0604020202020204" pitchFamily="34" charset="0"/>
              </a:rPr>
              <a:t>Public Assistance Mailbox: MSP-EMHSD-DisasterPA@Michigan.gov</a:t>
            </a:r>
          </a:p>
        </p:txBody>
      </p:sp>
      <p:sp>
        <p:nvSpPr>
          <p:cNvPr id="7" name="TextBox 6">
            <a:extLst>
              <a:ext uri="{FF2B5EF4-FFF2-40B4-BE49-F238E27FC236}">
                <a16:creationId xmlns:a16="http://schemas.microsoft.com/office/drawing/2014/main" id="{21D9749E-E5B4-5429-9403-1B4E8B24BA35}"/>
              </a:ext>
            </a:extLst>
          </p:cNvPr>
          <p:cNvSpPr txBox="1"/>
          <p:nvPr/>
        </p:nvSpPr>
        <p:spPr>
          <a:xfrm>
            <a:off x="6095999" y="3972096"/>
            <a:ext cx="5486058" cy="1846659"/>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rPr>
              <a:t>Ms. Deressa Walker</a:t>
            </a:r>
          </a:p>
          <a:p>
            <a:r>
              <a:rPr lang="en-US" sz="2400" dirty="0">
                <a:latin typeface="Verdana" panose="020B0604030504040204" pitchFamily="34" charset="0"/>
                <a:ea typeface="Verdana" panose="020B0604030504040204" pitchFamily="34" charset="0"/>
              </a:rPr>
              <a:t>Public Assistance Analyst</a:t>
            </a:r>
          </a:p>
          <a:p>
            <a:r>
              <a:rPr lang="en-US" sz="2400" dirty="0">
                <a:latin typeface="Verdana" panose="020B0604030504040204" pitchFamily="34" charset="0"/>
                <a:ea typeface="Verdana" panose="020B0604030504040204" pitchFamily="34" charset="0"/>
              </a:rPr>
              <a:t>Cell:  517-614-6824</a:t>
            </a:r>
          </a:p>
          <a:p>
            <a:r>
              <a:rPr lang="en-US" sz="2400" dirty="0">
                <a:latin typeface="Verdana" panose="020B0604030504040204" pitchFamily="34" charset="0"/>
                <a:ea typeface="Verdana" panose="020B0604030504040204" pitchFamily="34" charset="0"/>
                <a:hlinkClick r:id="rId10"/>
              </a:rPr>
              <a:t>walkerd49@michigan.gov</a:t>
            </a:r>
            <a:endParaRPr lang="en-US" sz="2400" dirty="0">
              <a:latin typeface="Verdana" panose="020B0604030504040204" pitchFamily="34" charset="0"/>
              <a:ea typeface="Verdana" panose="020B0604030504040204" pitchFamily="34" charset="0"/>
            </a:endParaRPr>
          </a:p>
          <a:p>
            <a:endParaRPr lang="en-US"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331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541926" y="707163"/>
            <a:ext cx="11108147" cy="884600"/>
          </a:xfrm>
        </p:spPr>
        <p:txBody>
          <a:bodyPr>
            <a:noAutofit/>
          </a:bodyPr>
          <a:lstStyle/>
          <a:p>
            <a:r>
              <a:rPr lang="en-US" b="1" cap="all" dirty="0">
                <a:solidFill>
                  <a:schemeClr val="bg1"/>
                </a:solidFill>
                <a:latin typeface="Verdana" panose="020B0604030504040204" pitchFamily="34" charset="0"/>
                <a:ea typeface="Verdana" panose="020B0604030504040204" pitchFamily="34" charset="0"/>
              </a:rPr>
              <a:t>Public assistance Program</a:t>
            </a:r>
            <a:endParaRPr lang="en-US" b="1" dirty="0">
              <a:solidFill>
                <a:schemeClr val="bg1"/>
              </a:solidFill>
            </a:endParaRPr>
          </a:p>
        </p:txBody>
      </p:sp>
      <p:sp>
        <p:nvSpPr>
          <p:cNvPr id="3" name="Content Placeholder 2">
            <a:extLst>
              <a:ext uri="{FF2B5EF4-FFF2-40B4-BE49-F238E27FC236}">
                <a16:creationId xmlns:a16="http://schemas.microsoft.com/office/drawing/2014/main" id="{46B202EB-E68A-433E-8DEB-E72DE568B1C0}"/>
              </a:ext>
            </a:extLst>
          </p:cNvPr>
          <p:cNvSpPr>
            <a:spLocks noGrp="1"/>
          </p:cNvSpPr>
          <p:nvPr>
            <p:ph sz="half" idx="1"/>
          </p:nvPr>
        </p:nvSpPr>
        <p:spPr>
          <a:xfrm>
            <a:off x="726304" y="2124819"/>
            <a:ext cx="10321835" cy="4029414"/>
          </a:xfrm>
          <a:solidFill>
            <a:srgbClr val="002A4E"/>
          </a:solidFill>
        </p:spPr>
        <p:txBody>
          <a:bodyPr>
            <a:noAutofit/>
          </a:bodyPr>
          <a:lstStyle/>
          <a:p>
            <a:pPr>
              <a:lnSpc>
                <a:spcPct val="100000"/>
              </a:lnSpc>
            </a:pPr>
            <a:r>
              <a:rPr lang="en-US" sz="2800" dirty="0">
                <a:solidFill>
                  <a:schemeClr val="bg1"/>
                </a:solidFill>
                <a:latin typeface="Verdana" panose="020B0604030504040204" pitchFamily="34" charset="0"/>
                <a:ea typeface="Verdana" panose="020B0604030504040204" pitchFamily="34" charset="0"/>
              </a:rPr>
              <a:t>Assis</a:t>
            </a:r>
            <a:r>
              <a:rPr lang="en-US" sz="2800" dirty="0">
                <a:solidFill>
                  <a:schemeClr val="bg1"/>
                </a:solidFill>
              </a:rPr>
              <a:t>ts in the restoration of community infrastructure to </a:t>
            </a:r>
            <a:r>
              <a:rPr lang="en-US" sz="2800" b="1" u="sng" dirty="0">
                <a:solidFill>
                  <a:schemeClr val="bg1"/>
                </a:solidFill>
              </a:rPr>
              <a:t>pre-disaster conditions</a:t>
            </a:r>
          </a:p>
          <a:p>
            <a:endParaRPr lang="en-US" sz="1800" dirty="0">
              <a:solidFill>
                <a:schemeClr val="bg1"/>
              </a:solidFill>
              <a:latin typeface="Verdana" panose="020B0604030504040204" pitchFamily="34" charset="0"/>
              <a:ea typeface="Verdana" panose="020B0604030504040204" pitchFamily="34" charset="0"/>
            </a:endParaRPr>
          </a:p>
          <a:p>
            <a:pPr>
              <a:lnSpc>
                <a:spcPct val="100000"/>
              </a:lnSpc>
            </a:pPr>
            <a:r>
              <a:rPr lang="en-US" sz="2800" dirty="0">
                <a:solidFill>
                  <a:schemeClr val="bg1"/>
                </a:solidFill>
              </a:rPr>
              <a:t>Provides supplemental cost </a:t>
            </a:r>
            <a:r>
              <a:rPr lang="en-US" sz="2800" b="1" u="sng" dirty="0">
                <a:solidFill>
                  <a:schemeClr val="bg1"/>
                </a:solidFill>
              </a:rPr>
              <a:t>reimbursement</a:t>
            </a:r>
            <a:r>
              <a:rPr lang="en-US" sz="2800" dirty="0">
                <a:solidFill>
                  <a:schemeClr val="bg1"/>
                </a:solidFill>
              </a:rPr>
              <a:t> with specific eligibility requirements</a:t>
            </a:r>
          </a:p>
          <a:p>
            <a:endParaRPr lang="en-US" sz="1800" dirty="0">
              <a:solidFill>
                <a:schemeClr val="bg1"/>
              </a:solidFill>
            </a:endParaRPr>
          </a:p>
          <a:p>
            <a:pPr>
              <a:lnSpc>
                <a:spcPct val="100000"/>
              </a:lnSpc>
            </a:pPr>
            <a:r>
              <a:rPr lang="en-US" sz="2800" dirty="0">
                <a:solidFill>
                  <a:schemeClr val="bg1"/>
                </a:solidFill>
              </a:rPr>
              <a:t>FEMA provides funds to the </a:t>
            </a:r>
            <a:r>
              <a:rPr lang="en-US" sz="2800" b="1" dirty="0">
                <a:solidFill>
                  <a:schemeClr val="bg1"/>
                </a:solidFill>
              </a:rPr>
              <a:t>State</a:t>
            </a:r>
            <a:r>
              <a:rPr lang="en-US" sz="2800" dirty="0">
                <a:solidFill>
                  <a:schemeClr val="bg1"/>
                </a:solidFill>
              </a:rPr>
              <a:t> </a:t>
            </a:r>
            <a:r>
              <a:rPr lang="en-US" sz="2800" b="1" dirty="0">
                <a:solidFill>
                  <a:schemeClr val="bg1"/>
                </a:solidFill>
              </a:rPr>
              <a:t>(Recipient) </a:t>
            </a:r>
            <a:r>
              <a:rPr lang="en-US" sz="2800" dirty="0">
                <a:solidFill>
                  <a:schemeClr val="bg1"/>
                </a:solidFill>
              </a:rPr>
              <a:t>who reimburses </a:t>
            </a:r>
            <a:r>
              <a:rPr lang="en-US" sz="2800" b="1" dirty="0">
                <a:solidFill>
                  <a:schemeClr val="bg1"/>
                </a:solidFill>
              </a:rPr>
              <a:t>eligible</a:t>
            </a:r>
            <a:r>
              <a:rPr lang="en-US" sz="2800" dirty="0">
                <a:solidFill>
                  <a:schemeClr val="bg1"/>
                </a:solidFill>
              </a:rPr>
              <a:t> applicants for eligible activities</a:t>
            </a:r>
          </a:p>
          <a:p>
            <a:pPr marL="0" indent="0">
              <a:buNone/>
            </a:pPr>
            <a:endParaRPr lang="en-US" sz="2400" dirty="0">
              <a:solidFill>
                <a:schemeClr val="bg1"/>
              </a:solidFill>
            </a:endParaRPr>
          </a:p>
          <a:p>
            <a:pPr marL="0" indent="0">
              <a:buNone/>
            </a:pPr>
            <a:endParaRPr lang="en-US" sz="2400" dirty="0">
              <a:solidFill>
                <a:schemeClr val="bg1"/>
              </a:solidFill>
              <a:latin typeface="Verdana" panose="020B0604030504040204" pitchFamily="34" charset="0"/>
              <a:ea typeface="Verdana" panose="020B0604030504040204" pitchFamily="34" charset="0"/>
            </a:endParaRPr>
          </a:p>
          <a:p>
            <a:pPr marL="0" indent="0">
              <a:buNone/>
            </a:pPr>
            <a:endParaRPr lang="en-US" sz="2400" dirty="0">
              <a:solidFill>
                <a:schemeClr val="bg1"/>
              </a:solidFill>
              <a:latin typeface="Verdana" panose="020B0604030504040204" pitchFamily="34" charset="0"/>
              <a:ea typeface="Verdana" panose="020B0604030504040204" pitchFamily="34" charset="0"/>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714" y="1683802"/>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
        <p:nvSpPr>
          <p:cNvPr id="4" name="Slide Number Placeholder 3">
            <a:extLst>
              <a:ext uri="{FF2B5EF4-FFF2-40B4-BE49-F238E27FC236}">
                <a16:creationId xmlns:a16="http://schemas.microsoft.com/office/drawing/2014/main" id="{CA64830F-F53B-4A20-A087-4579958FC55D}"/>
              </a:ext>
            </a:extLst>
          </p:cNvPr>
          <p:cNvSpPr>
            <a:spLocks noGrp="1"/>
          </p:cNvSpPr>
          <p:nvPr>
            <p:ph type="sldNum" sz="quarter" idx="12"/>
          </p:nvPr>
        </p:nvSpPr>
        <p:spPr/>
        <p:txBody>
          <a:bodyPr/>
          <a:lstStyle/>
          <a:p>
            <a:fld id="{DD75F585-828A-4588-8A31-0ED97309BCB4}" type="slidenum">
              <a:rPr lang="en-US" smtClean="0"/>
              <a:t>5</a:t>
            </a:fld>
            <a:endParaRPr lang="en-US" dirty="0"/>
          </a:p>
        </p:txBody>
      </p:sp>
    </p:spTree>
    <p:extLst>
      <p:ext uri="{BB962C8B-B14F-4D97-AF65-F5344CB8AC3E}">
        <p14:creationId xmlns:p14="http://schemas.microsoft.com/office/powerpoint/2010/main" val="417041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245532" y="770861"/>
            <a:ext cx="11700933" cy="884600"/>
          </a:xfrm>
        </p:spPr>
        <p:txBody>
          <a:bodyPr>
            <a:noAutofit/>
          </a:bodyPr>
          <a:lstStyle/>
          <a:p>
            <a:r>
              <a:rPr lang="en-US" sz="3200" b="1" cap="all" dirty="0">
                <a:solidFill>
                  <a:srgbClr val="002A4E"/>
                </a:solidFill>
                <a:latin typeface="Verdana" panose="020B0604030504040204" pitchFamily="34" charset="0"/>
                <a:ea typeface="Verdana" panose="020B0604030504040204" pitchFamily="34" charset="0"/>
              </a:rPr>
              <a:t>Per Capita indicators/project thresholds</a:t>
            </a:r>
            <a:endParaRPr lang="en-US" sz="3200" b="1" dirty="0">
              <a:solidFill>
                <a:srgbClr val="002A4E"/>
              </a:solidFill>
            </a:endParaRPr>
          </a:p>
        </p:txBody>
      </p:sp>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4"/>
          <a:stretch>
            <a:fillRect/>
          </a:stretch>
        </p:blipFill>
        <p:spPr>
          <a:xfrm>
            <a:off x="-122676" y="6553450"/>
            <a:ext cx="7395089" cy="243861"/>
          </a:xfrm>
          <a:prstGeom prst="rect">
            <a:avLst/>
          </a:prstGeom>
        </p:spPr>
      </p:pic>
      <p:sp>
        <p:nvSpPr>
          <p:cNvPr id="11" name="Content Placeholder 2">
            <a:extLst>
              <a:ext uri="{FF2B5EF4-FFF2-40B4-BE49-F238E27FC236}">
                <a16:creationId xmlns:a16="http://schemas.microsoft.com/office/drawing/2014/main" id="{A0FB505E-F776-4572-82D2-A804E8270DF5}"/>
              </a:ext>
            </a:extLst>
          </p:cNvPr>
          <p:cNvSpPr txBox="1">
            <a:spLocks/>
          </p:cNvSpPr>
          <p:nvPr/>
        </p:nvSpPr>
        <p:spPr>
          <a:xfrm>
            <a:off x="808690" y="4862471"/>
            <a:ext cx="10574619" cy="8729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dirty="0">
              <a:solidFill>
                <a:schemeClr val="accent1">
                  <a:lumMod val="75000"/>
                </a:schemeClr>
              </a:solidFill>
              <a:latin typeface="Arial"/>
              <a:cs typeface="Arial"/>
            </a:endParaRPr>
          </a:p>
          <a:p>
            <a:pPr marL="0" indent="0" algn="ctr">
              <a:buNone/>
            </a:pPr>
            <a:r>
              <a:rPr lang="en-US" sz="2400" b="1" dirty="0">
                <a:solidFill>
                  <a:schemeClr val="accent1">
                    <a:lumMod val="75000"/>
                  </a:schemeClr>
                </a:solidFill>
                <a:latin typeface="Arial"/>
                <a:cs typeface="Arial"/>
              </a:rPr>
              <a:t>FY 2023 Statewide Indicator for Presidential Declaration = $18.4 million</a:t>
            </a:r>
          </a:p>
          <a:p>
            <a:pPr marL="0" indent="0" algn="ctr">
              <a:buNone/>
            </a:pPr>
            <a:endParaRPr lang="en-US" b="1" dirty="0">
              <a:solidFill>
                <a:schemeClr val="accent1">
                  <a:lumMod val="75000"/>
                </a:schemeClr>
              </a:solidFill>
              <a:latin typeface="Arial"/>
              <a:cs typeface="Arial"/>
            </a:endParaRPr>
          </a:p>
          <a:p>
            <a:pPr marL="0" indent="0" algn="ctr">
              <a:buNone/>
            </a:pPr>
            <a:endParaRPr lang="en-US" b="1" dirty="0">
              <a:solidFill>
                <a:schemeClr val="accent1">
                  <a:lumMod val="75000"/>
                </a:schemeClr>
              </a:solidFill>
              <a:latin typeface="Arial"/>
              <a:cs typeface="Arial"/>
            </a:endParaRPr>
          </a:p>
          <a:p>
            <a:pPr marL="0" indent="0" algn="ctr">
              <a:buNone/>
            </a:pPr>
            <a:endParaRPr lang="en-US" b="1" dirty="0">
              <a:solidFill>
                <a:schemeClr val="accent1">
                  <a:lumMod val="75000"/>
                </a:schemeClr>
              </a:solidFill>
              <a:latin typeface="Arial"/>
              <a:cs typeface="Arial"/>
            </a:endParaRPr>
          </a:p>
        </p:txBody>
      </p:sp>
      <p:pic>
        <p:nvPicPr>
          <p:cNvPr id="12" name="Picture 11">
            <a:extLst>
              <a:ext uri="{FF2B5EF4-FFF2-40B4-BE49-F238E27FC236}">
                <a16:creationId xmlns:a16="http://schemas.microsoft.com/office/drawing/2014/main" id="{6A55244A-0F06-DB04-F9AB-B1C7C0B06611}"/>
              </a:ext>
            </a:extLst>
          </p:cNvPr>
          <p:cNvPicPr>
            <a:picLocks noChangeAspect="1"/>
          </p:cNvPicPr>
          <p:nvPr/>
        </p:nvPicPr>
        <p:blipFill>
          <a:blip r:embed="rId5"/>
          <a:stretch>
            <a:fillRect/>
          </a:stretch>
        </p:blipFill>
        <p:spPr>
          <a:xfrm>
            <a:off x="1016868" y="1977525"/>
            <a:ext cx="10158260" cy="2884946"/>
          </a:xfrm>
          <a:prstGeom prst="rect">
            <a:avLst/>
          </a:prstGeom>
        </p:spPr>
      </p:pic>
    </p:spTree>
    <p:extLst>
      <p:ext uri="{BB962C8B-B14F-4D97-AF65-F5344CB8AC3E}">
        <p14:creationId xmlns:p14="http://schemas.microsoft.com/office/powerpoint/2010/main" val="157370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245532" y="770861"/>
            <a:ext cx="11700933" cy="884600"/>
          </a:xfrm>
        </p:spPr>
        <p:txBody>
          <a:bodyPr>
            <a:noAutofit/>
          </a:bodyPr>
          <a:lstStyle/>
          <a:p>
            <a:pPr algn="ctr"/>
            <a:r>
              <a:rPr lang="en-US" sz="2800" b="1" cap="all" dirty="0">
                <a:solidFill>
                  <a:srgbClr val="002A4E"/>
                </a:solidFill>
                <a:latin typeface="Verdana" panose="020B0604030504040204" pitchFamily="34" charset="0"/>
                <a:ea typeface="Verdana" panose="020B0604030504040204" pitchFamily="34" charset="0"/>
              </a:rPr>
              <a:t>COUNTY indicators - fema public assistance </a:t>
            </a:r>
            <a:endParaRPr lang="en-US" sz="2800" b="1" dirty="0">
              <a:solidFill>
                <a:srgbClr val="002A4E"/>
              </a:solidFill>
            </a:endParaRPr>
          </a:p>
        </p:txBody>
      </p:sp>
      <p:pic>
        <p:nvPicPr>
          <p:cNvPr id="8" name="Picture 7" descr="A close up of a logo&#10;&#10;Description automatically generated">
            <a:extLst>
              <a:ext uri="{FF2B5EF4-FFF2-40B4-BE49-F238E27FC236}">
                <a16:creationId xmlns:a16="http://schemas.microsoft.com/office/drawing/2014/main" id="{F5C3FC24-3D0D-449E-8A39-310AE7A99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4696" y="169556"/>
            <a:ext cx="7397931" cy="246033"/>
          </a:xfrm>
          <a:prstGeom prst="rect">
            <a:avLst/>
          </a:prstGeom>
        </p:spPr>
      </p:pic>
      <p:pic>
        <p:nvPicPr>
          <p:cNvPr id="9" name="Picture 8">
            <a:extLst>
              <a:ext uri="{FF2B5EF4-FFF2-40B4-BE49-F238E27FC236}">
                <a16:creationId xmlns:a16="http://schemas.microsoft.com/office/drawing/2014/main" id="{B84423C4-51F4-492C-A8A2-39B000916636}"/>
              </a:ext>
            </a:extLst>
          </p:cNvPr>
          <p:cNvPicPr>
            <a:picLocks noChangeAspect="1"/>
          </p:cNvPicPr>
          <p:nvPr/>
        </p:nvPicPr>
        <p:blipFill>
          <a:blip r:embed="rId4"/>
          <a:stretch>
            <a:fillRect/>
          </a:stretch>
        </p:blipFill>
        <p:spPr>
          <a:xfrm>
            <a:off x="-122676" y="6553450"/>
            <a:ext cx="7395089" cy="243861"/>
          </a:xfrm>
          <a:prstGeom prst="rect">
            <a:avLst/>
          </a:prstGeom>
        </p:spPr>
      </p:pic>
      <p:sp>
        <p:nvSpPr>
          <p:cNvPr id="11" name="Content Placeholder 2">
            <a:extLst>
              <a:ext uri="{FF2B5EF4-FFF2-40B4-BE49-F238E27FC236}">
                <a16:creationId xmlns:a16="http://schemas.microsoft.com/office/drawing/2014/main" id="{A0FB505E-F776-4572-82D2-A804E8270DF5}"/>
              </a:ext>
            </a:extLst>
          </p:cNvPr>
          <p:cNvSpPr txBox="1">
            <a:spLocks/>
          </p:cNvSpPr>
          <p:nvPr/>
        </p:nvSpPr>
        <p:spPr>
          <a:xfrm>
            <a:off x="808688" y="5290318"/>
            <a:ext cx="10574619" cy="8729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dirty="0">
              <a:solidFill>
                <a:schemeClr val="accent1">
                  <a:lumMod val="75000"/>
                </a:schemeClr>
              </a:solidFill>
              <a:latin typeface="Arial"/>
              <a:cs typeface="Arial"/>
            </a:endParaRPr>
          </a:p>
          <a:p>
            <a:pPr marL="0" indent="0" algn="ctr">
              <a:buNone/>
            </a:pPr>
            <a:r>
              <a:rPr lang="en-US" sz="2400" b="1" dirty="0">
                <a:solidFill>
                  <a:schemeClr val="accent1">
                    <a:lumMod val="75000"/>
                  </a:schemeClr>
                </a:solidFill>
                <a:latin typeface="Arial"/>
                <a:cs typeface="Arial"/>
              </a:rPr>
              <a:t>FY 2023 Statewide Indicator for Presidential Declaration = $18.4 million</a:t>
            </a:r>
          </a:p>
          <a:p>
            <a:pPr marL="0" indent="0" algn="ctr">
              <a:buNone/>
            </a:pPr>
            <a:endParaRPr lang="en-US" b="1" dirty="0">
              <a:solidFill>
                <a:schemeClr val="accent1">
                  <a:lumMod val="75000"/>
                </a:schemeClr>
              </a:solidFill>
              <a:latin typeface="Arial"/>
              <a:cs typeface="Arial"/>
            </a:endParaRPr>
          </a:p>
          <a:p>
            <a:pPr marL="0" indent="0" algn="ctr">
              <a:buNone/>
            </a:pPr>
            <a:endParaRPr lang="en-US" b="1" dirty="0">
              <a:solidFill>
                <a:schemeClr val="accent1">
                  <a:lumMod val="75000"/>
                </a:schemeClr>
              </a:solidFill>
              <a:latin typeface="Arial"/>
              <a:cs typeface="Arial"/>
            </a:endParaRPr>
          </a:p>
          <a:p>
            <a:pPr marL="0" indent="0" algn="ctr">
              <a:buNone/>
            </a:pPr>
            <a:endParaRPr lang="en-US" b="1" dirty="0">
              <a:solidFill>
                <a:schemeClr val="accent1">
                  <a:lumMod val="75000"/>
                </a:schemeClr>
              </a:solidFill>
              <a:latin typeface="Arial"/>
              <a:cs typeface="Arial"/>
            </a:endParaRPr>
          </a:p>
        </p:txBody>
      </p:sp>
      <p:pic>
        <p:nvPicPr>
          <p:cNvPr id="5" name="Picture 4">
            <a:extLst>
              <a:ext uri="{FF2B5EF4-FFF2-40B4-BE49-F238E27FC236}">
                <a16:creationId xmlns:a16="http://schemas.microsoft.com/office/drawing/2014/main" id="{9E15A5D6-1766-44D6-4A36-92631621572B}"/>
              </a:ext>
            </a:extLst>
          </p:cNvPr>
          <p:cNvPicPr>
            <a:picLocks noChangeAspect="1"/>
          </p:cNvPicPr>
          <p:nvPr/>
        </p:nvPicPr>
        <p:blipFill>
          <a:blip r:embed="rId5"/>
          <a:stretch>
            <a:fillRect/>
          </a:stretch>
        </p:blipFill>
        <p:spPr>
          <a:xfrm>
            <a:off x="1828194" y="1796138"/>
            <a:ext cx="8535606" cy="3658117"/>
          </a:xfrm>
          <a:prstGeom prst="rect">
            <a:avLst/>
          </a:prstGeom>
        </p:spPr>
      </p:pic>
    </p:spTree>
    <p:extLst>
      <p:ext uri="{BB962C8B-B14F-4D97-AF65-F5344CB8AC3E}">
        <p14:creationId xmlns:p14="http://schemas.microsoft.com/office/powerpoint/2010/main" val="428006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7C7-BD29-4AEA-9F95-BA38B29DBCFE}"/>
              </a:ext>
            </a:extLst>
          </p:cNvPr>
          <p:cNvSpPr>
            <a:spLocks noGrp="1"/>
          </p:cNvSpPr>
          <p:nvPr>
            <p:ph type="title"/>
          </p:nvPr>
        </p:nvSpPr>
        <p:spPr>
          <a:xfrm>
            <a:off x="485139" y="710298"/>
            <a:ext cx="9533709" cy="884600"/>
          </a:xfrm>
        </p:spPr>
        <p:txBody>
          <a:bodyPr>
            <a:normAutofit/>
          </a:bodyPr>
          <a:lstStyle/>
          <a:p>
            <a:r>
              <a:rPr lang="en-US" b="1" cap="all" dirty="0">
                <a:solidFill>
                  <a:schemeClr val="bg1"/>
                </a:solidFill>
              </a:rPr>
              <a:t>APPLICANT ELIGIBILITY</a:t>
            </a:r>
            <a:endParaRPr lang="en-US" b="1"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D4664BC9-E2F0-444A-8E86-F9C14A5996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4651" y="1540034"/>
            <a:ext cx="538959" cy="54864"/>
          </a:xfrm>
          <a:prstGeom prst="rect">
            <a:avLst/>
          </a:prstGeom>
        </p:spPr>
      </p:pic>
      <p:pic>
        <p:nvPicPr>
          <p:cNvPr id="8" name="Picture 7">
            <a:extLst>
              <a:ext uri="{FF2B5EF4-FFF2-40B4-BE49-F238E27FC236}">
                <a16:creationId xmlns:a16="http://schemas.microsoft.com/office/drawing/2014/main" id="{5CFBA916-9A80-4318-8596-CC1134AB7A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37760" y="169557"/>
            <a:ext cx="7423628" cy="246888"/>
          </a:xfrm>
          <a:prstGeom prst="rect">
            <a:avLst/>
          </a:prstGeom>
        </p:spPr>
      </p:pic>
      <p:pic>
        <p:nvPicPr>
          <p:cNvPr id="9" name="Picture 8">
            <a:extLst>
              <a:ext uri="{FF2B5EF4-FFF2-40B4-BE49-F238E27FC236}">
                <a16:creationId xmlns:a16="http://schemas.microsoft.com/office/drawing/2014/main" id="{1BA80C95-D7EA-4B3C-8264-F69C33FA7FD4}"/>
              </a:ext>
            </a:extLst>
          </p:cNvPr>
          <p:cNvPicPr>
            <a:picLocks noChangeAspect="1"/>
          </p:cNvPicPr>
          <p:nvPr/>
        </p:nvPicPr>
        <p:blipFill>
          <a:blip r:embed="rId6"/>
          <a:stretch>
            <a:fillRect/>
          </a:stretch>
        </p:blipFill>
        <p:spPr>
          <a:xfrm>
            <a:off x="-124854" y="6540386"/>
            <a:ext cx="7425572" cy="243861"/>
          </a:xfrm>
          <a:prstGeom prst="rect">
            <a:avLst/>
          </a:prstGeom>
        </p:spPr>
      </p:pic>
      <p:sp>
        <p:nvSpPr>
          <p:cNvPr id="7" name="Content Placeholder 6">
            <a:extLst>
              <a:ext uri="{FF2B5EF4-FFF2-40B4-BE49-F238E27FC236}">
                <a16:creationId xmlns:a16="http://schemas.microsoft.com/office/drawing/2014/main" id="{C958D7DB-FA39-4A53-B848-EF0871774D5A}"/>
              </a:ext>
            </a:extLst>
          </p:cNvPr>
          <p:cNvSpPr>
            <a:spLocks noGrp="1"/>
          </p:cNvSpPr>
          <p:nvPr>
            <p:ph sz="half" idx="1"/>
          </p:nvPr>
        </p:nvSpPr>
        <p:spPr>
          <a:xfrm>
            <a:off x="620233" y="1888751"/>
            <a:ext cx="10951534" cy="4345314"/>
          </a:xfrm>
        </p:spPr>
        <p:txBody>
          <a:bodyPr>
            <a:normAutofit fontScale="85000" lnSpcReduction="10000"/>
          </a:bodyPr>
          <a:lstStyle/>
          <a:p>
            <a:pPr marL="0" indent="0">
              <a:buNone/>
            </a:pPr>
            <a:r>
              <a:rPr lang="en-US" altLang="en-US" sz="3600" b="1" dirty="0">
                <a:solidFill>
                  <a:schemeClr val="bg1"/>
                </a:solidFill>
                <a:cs typeface="Arial" panose="020B0604020202020204" pitchFamily="34" charset="0"/>
              </a:rPr>
              <a:t>State, Tribal, Territorial, and Local Governments</a:t>
            </a:r>
          </a:p>
          <a:p>
            <a:pPr>
              <a:lnSpc>
                <a:spcPct val="110000"/>
              </a:lnSpc>
            </a:pPr>
            <a:r>
              <a:rPr lang="en-US" altLang="en-US" sz="2800" dirty="0">
                <a:solidFill>
                  <a:schemeClr val="bg1"/>
                </a:solidFill>
                <a:cs typeface="Arial" panose="020B0604020202020204" pitchFamily="34" charset="0"/>
              </a:rPr>
              <a:t>State Agencies</a:t>
            </a:r>
          </a:p>
          <a:p>
            <a:pPr>
              <a:lnSpc>
                <a:spcPct val="110000"/>
              </a:lnSpc>
            </a:pPr>
            <a:r>
              <a:rPr lang="en-US" altLang="en-US" sz="2800" dirty="0">
                <a:solidFill>
                  <a:schemeClr val="bg1"/>
                </a:solidFill>
                <a:cs typeface="Arial" panose="020B0604020202020204" pitchFamily="34" charset="0"/>
              </a:rPr>
              <a:t>Tribes</a:t>
            </a:r>
          </a:p>
          <a:p>
            <a:pPr>
              <a:lnSpc>
                <a:spcPct val="110000"/>
              </a:lnSpc>
            </a:pPr>
            <a:r>
              <a:rPr lang="en-US" altLang="en-US" sz="2800" dirty="0">
                <a:solidFill>
                  <a:schemeClr val="bg1"/>
                </a:solidFill>
                <a:cs typeface="Arial" panose="020B0604020202020204" pitchFamily="34" charset="0"/>
              </a:rPr>
              <a:t>Counties, Cities, Townships, and Villages</a:t>
            </a:r>
          </a:p>
          <a:p>
            <a:pPr>
              <a:lnSpc>
                <a:spcPct val="110000"/>
              </a:lnSpc>
            </a:pPr>
            <a:r>
              <a:rPr lang="en-US" altLang="en-US" sz="2800" dirty="0">
                <a:solidFill>
                  <a:schemeClr val="bg1"/>
                </a:solidFill>
                <a:cs typeface="Arial" panose="020B0604020202020204" pitchFamily="34" charset="0"/>
              </a:rPr>
              <a:t>Local public authorities</a:t>
            </a:r>
          </a:p>
          <a:p>
            <a:pPr>
              <a:lnSpc>
                <a:spcPct val="110000"/>
              </a:lnSpc>
            </a:pPr>
            <a:r>
              <a:rPr lang="en-US" altLang="en-US" sz="2800" dirty="0">
                <a:solidFill>
                  <a:schemeClr val="bg1"/>
                </a:solidFill>
                <a:cs typeface="Arial" panose="020B0604020202020204" pitchFamily="34" charset="0"/>
              </a:rPr>
              <a:t>School districts</a:t>
            </a:r>
          </a:p>
          <a:p>
            <a:pPr>
              <a:lnSpc>
                <a:spcPct val="110000"/>
              </a:lnSpc>
            </a:pPr>
            <a:r>
              <a:rPr lang="en-US" altLang="en-US" sz="2800" dirty="0">
                <a:solidFill>
                  <a:schemeClr val="bg1"/>
                </a:solidFill>
                <a:cs typeface="Arial" panose="020B0604020202020204" pitchFamily="34" charset="0"/>
              </a:rPr>
              <a:t>Special districts established under state law</a:t>
            </a:r>
          </a:p>
          <a:p>
            <a:pPr marL="0" indent="0">
              <a:lnSpc>
                <a:spcPct val="110000"/>
              </a:lnSpc>
              <a:buNone/>
            </a:pPr>
            <a:endParaRPr lang="en-US" altLang="en-US" sz="1100" dirty="0">
              <a:solidFill>
                <a:schemeClr val="bg1"/>
              </a:solidFill>
              <a:cs typeface="Arial" panose="020B0604020202020204" pitchFamily="34" charset="0"/>
            </a:endParaRPr>
          </a:p>
          <a:p>
            <a:pPr marL="0" indent="0">
              <a:buNone/>
            </a:pPr>
            <a:r>
              <a:rPr lang="en-US" altLang="en-US" sz="3300" b="1" dirty="0">
                <a:solidFill>
                  <a:schemeClr val="bg1"/>
                </a:solidFill>
                <a:cs typeface="Arial" panose="020B0604020202020204" pitchFamily="34" charset="0"/>
              </a:rPr>
              <a:t>Certain Private Non-Profit (PNP) Organizations</a:t>
            </a:r>
            <a:endParaRPr lang="en-US" altLang="en-US" sz="3300" dirty="0">
              <a:solidFill>
                <a:schemeClr val="bg1"/>
              </a:solidFill>
              <a:cs typeface="Arial" panose="020B0604020202020204" pitchFamily="34" charset="0"/>
            </a:endParaRPr>
          </a:p>
          <a:p>
            <a:pPr marL="742950" lvl="1" indent="-285750"/>
            <a:endParaRPr lang="en-US" dirty="0">
              <a:solidFill>
                <a:schemeClr val="bg1"/>
              </a:solidFill>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BB7D7E9F-C2AE-4B29-9AC4-5A4E1564376E}"/>
              </a:ext>
            </a:extLst>
          </p:cNvPr>
          <p:cNvSpPr>
            <a:spLocks noGrp="1"/>
          </p:cNvSpPr>
          <p:nvPr>
            <p:ph type="sldNum" sz="quarter" idx="12"/>
          </p:nvPr>
        </p:nvSpPr>
        <p:spPr/>
        <p:txBody>
          <a:bodyPr/>
          <a:lstStyle/>
          <a:p>
            <a:fld id="{DD75F585-828A-4588-8A31-0ED97309BCB4}" type="slidenum">
              <a:rPr lang="en-US" smtClean="0"/>
              <a:t>8</a:t>
            </a:fld>
            <a:endParaRPr lang="en-US" dirty="0"/>
          </a:p>
        </p:txBody>
      </p:sp>
    </p:spTree>
    <p:extLst>
      <p:ext uri="{BB962C8B-B14F-4D97-AF65-F5344CB8AC3E}">
        <p14:creationId xmlns:p14="http://schemas.microsoft.com/office/powerpoint/2010/main" val="132629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35AF-E2FD-4620-8D01-8F7C6C2A111F}"/>
              </a:ext>
            </a:extLst>
          </p:cNvPr>
          <p:cNvSpPr>
            <a:spLocks noGrp="1"/>
          </p:cNvSpPr>
          <p:nvPr>
            <p:ph type="title"/>
          </p:nvPr>
        </p:nvSpPr>
        <p:spPr>
          <a:xfrm>
            <a:off x="888274" y="640085"/>
            <a:ext cx="7293200" cy="653143"/>
          </a:xfrm>
        </p:spPr>
        <p:txBody>
          <a:bodyPr>
            <a:noAutofit/>
          </a:bodyPr>
          <a:lstStyle/>
          <a:p>
            <a:r>
              <a:rPr lang="en-US" sz="3600" b="1" cap="all" dirty="0">
                <a:solidFill>
                  <a:schemeClr val="bg1"/>
                </a:solidFill>
                <a:latin typeface="Verdana" panose="020B0604030504040204" pitchFamily="34" charset="0"/>
                <a:ea typeface="Verdana" panose="020B0604030504040204" pitchFamily="34" charset="0"/>
              </a:rPr>
              <a:t>Facility Eligibility</a:t>
            </a:r>
            <a:endParaRPr lang="en-US" sz="3600" b="1" dirty="0"/>
          </a:p>
        </p:txBody>
      </p:sp>
      <p:sp>
        <p:nvSpPr>
          <p:cNvPr id="4" name="Text Placeholder 3">
            <a:extLst>
              <a:ext uri="{FF2B5EF4-FFF2-40B4-BE49-F238E27FC236}">
                <a16:creationId xmlns:a16="http://schemas.microsoft.com/office/drawing/2014/main" id="{CC98FC08-3ACE-48B0-9E00-9E8ADA0B1214}"/>
              </a:ext>
            </a:extLst>
          </p:cNvPr>
          <p:cNvSpPr>
            <a:spLocks noGrp="1"/>
          </p:cNvSpPr>
          <p:nvPr>
            <p:ph type="body" sz="half" idx="2"/>
          </p:nvPr>
        </p:nvSpPr>
        <p:spPr>
          <a:xfrm>
            <a:off x="421105" y="1828799"/>
            <a:ext cx="8397159" cy="4497913"/>
          </a:xfrm>
        </p:spPr>
        <p:txBody>
          <a:bodyPr/>
          <a:lstStyle/>
          <a:p>
            <a:pPr lvl="1"/>
            <a:r>
              <a:rPr lang="en-US" altLang="en-US" sz="2800" dirty="0">
                <a:solidFill>
                  <a:schemeClr val="bg1"/>
                </a:solidFill>
                <a:latin typeface="Verdana" panose="020B0604030504040204" pitchFamily="34" charset="0"/>
                <a:ea typeface="Verdana" panose="020B0604030504040204" pitchFamily="34" charset="0"/>
                <a:cs typeface="Arial" panose="020B0604020202020204" pitchFamily="34" charset="0"/>
              </a:rPr>
              <a:t>Buildings, works, systems, or equipment, built or manufactured, or an improved and maintained natural feature</a:t>
            </a:r>
          </a:p>
          <a:p>
            <a:pPr marL="800100" lvl="1" indent="-342900">
              <a:buFont typeface="Arial" panose="020B0604020202020204" pitchFamily="34" charset="0"/>
              <a:buChar char="•"/>
            </a:pPr>
            <a:endParaRPr lang="en-US" altLang="en-US" sz="2200"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257300" lvl="2" indent="-342900">
              <a:lnSpc>
                <a:spcPct val="100000"/>
              </a:lnSpc>
              <a:buFont typeface="Wingdings" panose="05000000000000000000" pitchFamily="2" charset="2"/>
              <a:buChar char="ü"/>
            </a:pPr>
            <a:r>
              <a:rPr lang="en-US" altLang="en-US" sz="2800" dirty="0">
                <a:solidFill>
                  <a:schemeClr val="bg1"/>
                </a:solidFill>
                <a:latin typeface="Verdana" panose="020B0604030504040204" pitchFamily="34" charset="0"/>
                <a:ea typeface="Verdana" panose="020B0604030504040204" pitchFamily="34" charset="0"/>
                <a:cs typeface="Arial" panose="020B0604020202020204" pitchFamily="34" charset="0"/>
              </a:rPr>
              <a:t>Actively used at the time of the disaster</a:t>
            </a:r>
          </a:p>
          <a:p>
            <a:pPr>
              <a:lnSpc>
                <a:spcPct val="100000"/>
              </a:lnSpc>
            </a:pPr>
            <a:endParaRPr lang="en-US" altLang="en-US"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257300" lvl="2" indent="-342900">
              <a:lnSpc>
                <a:spcPct val="100000"/>
              </a:lnSpc>
              <a:buFont typeface="Wingdings" panose="05000000000000000000" pitchFamily="2" charset="2"/>
              <a:buChar char="ü"/>
            </a:pPr>
            <a:r>
              <a:rPr lang="en-US" altLang="en-US" sz="2800" dirty="0">
                <a:solidFill>
                  <a:schemeClr val="bg1"/>
                </a:solidFill>
                <a:latin typeface="Verdana" panose="020B0604030504040204" pitchFamily="34" charset="0"/>
                <a:ea typeface="Verdana" panose="020B0604030504040204" pitchFamily="34" charset="0"/>
                <a:cs typeface="Arial" panose="020B0604020202020204" pitchFamily="34" charset="0"/>
              </a:rPr>
              <a:t>Legally owned, operated, and regularly maintained </a:t>
            </a:r>
          </a:p>
          <a:p>
            <a:pPr marL="800100" lvl="1" indent="-342900">
              <a:buFont typeface="Arial" panose="020B0604020202020204" pitchFamily="34" charset="0"/>
              <a:buChar char="•"/>
            </a:pP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036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_Template_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30652</TotalTime>
  <Words>5408</Words>
  <Application>Microsoft Office PowerPoint</Application>
  <PresentationFormat>Widescreen</PresentationFormat>
  <Paragraphs>675</Paragraphs>
  <Slides>45</Slides>
  <Notes>45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45</vt:i4>
      </vt:variant>
    </vt:vector>
  </HeadingPairs>
  <TitlesOfParts>
    <vt:vector size="58" baseType="lpstr">
      <vt:lpstr>Arial</vt:lpstr>
      <vt:lpstr>Arial Rounded MT Bold</vt:lpstr>
      <vt:lpstr>Arial,Sans-Serif</vt:lpstr>
      <vt:lpstr>Calibri</vt:lpstr>
      <vt:lpstr>Calibri Light</vt:lpstr>
      <vt:lpstr>Chiller</vt:lpstr>
      <vt:lpstr>Georgia</vt:lpstr>
      <vt:lpstr>Times New Roman</vt:lpstr>
      <vt:lpstr>Verdana</vt:lpstr>
      <vt:lpstr>Wingdings</vt:lpstr>
      <vt:lpstr>Office Theme</vt:lpstr>
      <vt:lpstr>DHS_Template_White</vt:lpstr>
      <vt:lpstr>1_Office Theme</vt:lpstr>
      <vt:lpstr>Public assistance</vt:lpstr>
      <vt:lpstr>Agenda</vt:lpstr>
      <vt:lpstr>Public assistance overview &amp; eligibility</vt:lpstr>
      <vt:lpstr>FEMA Public Assistance</vt:lpstr>
      <vt:lpstr>Public assistance Program</vt:lpstr>
      <vt:lpstr>Per Capita indicators/project thresholds</vt:lpstr>
      <vt:lpstr>COUNTY indicators - fema public assistance </vt:lpstr>
      <vt:lpstr>APPLICANT ELIGIBILITY</vt:lpstr>
      <vt:lpstr>Facility Eligibility</vt:lpstr>
      <vt:lpstr>Work eligibility</vt:lpstr>
      <vt:lpstr>Types of work</vt:lpstr>
      <vt:lpstr>Emergency work</vt:lpstr>
      <vt:lpstr>Category a – debris removal</vt:lpstr>
      <vt:lpstr>Example – debris staging area</vt:lpstr>
      <vt:lpstr>Example – debris staging area</vt:lpstr>
      <vt:lpstr>Emergency work</vt:lpstr>
      <vt:lpstr>Permanent work</vt:lpstr>
      <vt:lpstr>CATEGORY B: FORCE ACCOUNT LABOR</vt:lpstr>
      <vt:lpstr>COST ELIGIBILITY</vt:lpstr>
      <vt:lpstr>damage assessment overview</vt:lpstr>
      <vt:lpstr>Damage assessment process</vt:lpstr>
      <vt:lpstr>Damage assessment process</vt:lpstr>
      <vt:lpstr>Local (Initial) Damage Assessment</vt:lpstr>
      <vt:lpstr>Damage assessment process</vt:lpstr>
      <vt:lpstr>Damage assessment process</vt:lpstr>
      <vt:lpstr>PRELIMINARY DAMAGE ASSESSMENT (PDA)</vt:lpstr>
      <vt:lpstr>Damage Assessment – PA Factors</vt:lpstr>
      <vt:lpstr>Preliminary damage assessment (PDA)</vt:lpstr>
      <vt:lpstr>Preliminary damage assessment – PA teams</vt:lpstr>
      <vt:lpstr>Public assistance additional considerations</vt:lpstr>
      <vt:lpstr>Procurement under Exigency or Emergency Circumstances</vt:lpstr>
      <vt:lpstr>Sole-Source Procurement E&amp;E</vt:lpstr>
      <vt:lpstr>Procurement Under E&amp;E</vt:lpstr>
      <vt:lpstr>Next steps</vt:lpstr>
      <vt:lpstr>DOCUMENTATION NEXT STEPS</vt:lpstr>
      <vt:lpstr>NEXT STEPS – POTENTIAL PA APPLICANTS</vt:lpstr>
      <vt:lpstr>DAMAGE SUMMARY LIST (REQUIRED FORM)</vt:lpstr>
      <vt:lpstr>DAMAGE SUMMARY LIST (REQUIRED FORM)</vt:lpstr>
      <vt:lpstr>DAMAGE SUMMARY LIST (REQUIRED FORM)</vt:lpstr>
      <vt:lpstr>DAMAGE SUMMARY LIST (REQUIRED FORM)</vt:lpstr>
      <vt:lpstr>NEXT STEPS – MSP/EMHSD</vt:lpstr>
      <vt:lpstr>fact sheets &amp; guidance</vt:lpstr>
      <vt:lpstr>Important points to remember</vt:lpstr>
      <vt:lpstr>LESSONS LEARNED</vt:lpstr>
      <vt:lpst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Spitzley, Jillian (MSP)</dc:creator>
  <cp:lastModifiedBy>Meade,Phillip</cp:lastModifiedBy>
  <cp:revision>801</cp:revision>
  <cp:lastPrinted>2020-04-30T15:06:59Z</cp:lastPrinted>
  <dcterms:created xsi:type="dcterms:W3CDTF">2019-09-24T17:42:09Z</dcterms:created>
  <dcterms:modified xsi:type="dcterms:W3CDTF">2023-08-30T20:22:14Z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etDate">
    <vt:lpwstr>2023-04-22T04:18:35Z</vt:lpwstr>
  </property>
  <property fmtid="{D5CDD505-2E9C-101B-9397-08002B2CF9AE}" pid="4" name="MSIP_Label_2f46dfe0-534f-4c95-815c-5b1af86b9823_Method">
    <vt:lpwstr>Privileged</vt:lpwstr>
  </property>
  <property fmtid="{D5CDD505-2E9C-101B-9397-08002B2CF9AE}" pid="5" name="MSIP_Label_2f46dfe0-534f-4c95-815c-5b1af86b9823_Name">
    <vt:lpwstr>2f46dfe0-534f-4c95-815c-5b1af86b9823</vt:lpwstr>
  </property>
  <property fmtid="{D5CDD505-2E9C-101B-9397-08002B2CF9AE}" pid="6" name="MSIP_Label_2f46dfe0-534f-4c95-815c-5b1af86b9823_SiteId">
    <vt:lpwstr>d5fb7087-3777-42ad-966a-892ef47225d1</vt:lpwstr>
  </property>
  <property fmtid="{D5CDD505-2E9C-101B-9397-08002B2CF9AE}" pid="7" name="MSIP_Label_2f46dfe0-534f-4c95-815c-5b1af86b9823_ActionId">
    <vt:lpwstr>6967b267-b34a-4189-806b-c91e6c40cdce</vt:lpwstr>
  </property>
  <property fmtid="{D5CDD505-2E9C-101B-9397-08002B2CF9AE}" pid="8" name="MSIP_Label_2f46dfe0-534f-4c95-815c-5b1af86b9823_ContentBits">
    <vt:lpwstr>0</vt:lpwstr>
  </property>
</Properties>
</file>