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57" r:id="rId6"/>
    <p:sldId id="258" r:id="rId7"/>
    <p:sldId id="278" r:id="rId8"/>
    <p:sldId id="268" r:id="rId9"/>
    <p:sldId id="288" r:id="rId10"/>
    <p:sldId id="289" r:id="rId11"/>
    <p:sldId id="261" r:id="rId12"/>
    <p:sldId id="262" r:id="rId13"/>
    <p:sldId id="269" r:id="rId14"/>
    <p:sldId id="290" r:id="rId15"/>
    <p:sldId id="291" r:id="rId16"/>
    <p:sldId id="271" r:id="rId17"/>
    <p:sldId id="274" r:id="rId18"/>
    <p:sldId id="275" r:id="rId19"/>
    <p:sldId id="292" r:id="rId20"/>
    <p:sldId id="259" r:id="rId21"/>
    <p:sldId id="277" r:id="rId22"/>
  </p:sldIdLst>
  <p:sldSz cx="12192000" cy="6858000"/>
  <p:notesSz cx="6894513" cy="9180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51" tIns="45926" rIns="91851" bIns="45926" rtlCol="0"/>
          <a:lstStyle>
            <a:lvl1pPr algn="l">
              <a:defRPr sz="1200"/>
            </a:lvl1pPr>
          </a:lstStyle>
          <a:p>
            <a:endParaRPr lang="en-US" dirty="0"/>
          </a:p>
        </p:txBody>
      </p:sp>
      <p:sp>
        <p:nvSpPr>
          <p:cNvPr id="3" name="Date Placeholder 2"/>
          <p:cNvSpPr>
            <a:spLocks noGrp="1"/>
          </p:cNvSpPr>
          <p:nvPr>
            <p:ph type="dt" idx="1"/>
          </p:nvPr>
        </p:nvSpPr>
        <p:spPr>
          <a:xfrm>
            <a:off x="3905295" y="0"/>
            <a:ext cx="2987622" cy="460620"/>
          </a:xfrm>
          <a:prstGeom prst="rect">
            <a:avLst/>
          </a:prstGeom>
        </p:spPr>
        <p:txBody>
          <a:bodyPr vert="horz" lIns="91851" tIns="45926" rIns="91851" bIns="45926" rtlCol="0"/>
          <a:lstStyle>
            <a:lvl1pPr algn="r">
              <a:defRPr sz="1200"/>
            </a:lvl1pPr>
          </a:lstStyle>
          <a:p>
            <a:fld id="{FE979593-02C1-4225-A377-8D1CEE30129B}" type="datetimeFigureOut">
              <a:rPr lang="en-US" smtClean="0"/>
              <a:t>7/27/2021</a:t>
            </a:fld>
            <a:endParaRPr lang="en-US" dirty="0"/>
          </a:p>
        </p:txBody>
      </p:sp>
      <p:sp>
        <p:nvSpPr>
          <p:cNvPr id="4" name="Slide Image Placeholder 3"/>
          <p:cNvSpPr>
            <a:spLocks noGrp="1" noRot="1" noChangeAspect="1"/>
          </p:cNvSpPr>
          <p:nvPr>
            <p:ph type="sldImg" idx="2"/>
          </p:nvPr>
        </p:nvSpPr>
        <p:spPr>
          <a:xfrm>
            <a:off x="692150" y="1147763"/>
            <a:ext cx="5510213" cy="3098800"/>
          </a:xfrm>
          <a:prstGeom prst="rect">
            <a:avLst/>
          </a:prstGeom>
          <a:noFill/>
          <a:ln w="12700">
            <a:solidFill>
              <a:prstClr val="black"/>
            </a:solidFill>
          </a:ln>
        </p:spPr>
        <p:txBody>
          <a:bodyPr vert="horz" lIns="91851" tIns="45926" rIns="91851" bIns="45926" rtlCol="0" anchor="ctr"/>
          <a:lstStyle/>
          <a:p>
            <a:endParaRPr lang="en-US" dirty="0"/>
          </a:p>
        </p:txBody>
      </p:sp>
      <p:sp>
        <p:nvSpPr>
          <p:cNvPr id="5" name="Notes Placeholder 4"/>
          <p:cNvSpPr>
            <a:spLocks noGrp="1"/>
          </p:cNvSpPr>
          <p:nvPr>
            <p:ph type="body" sz="quarter" idx="3"/>
          </p:nvPr>
        </p:nvSpPr>
        <p:spPr>
          <a:xfrm>
            <a:off x="689452" y="4418122"/>
            <a:ext cx="5515610" cy="3614827"/>
          </a:xfrm>
          <a:prstGeom prst="rect">
            <a:avLst/>
          </a:prstGeom>
        </p:spPr>
        <p:txBody>
          <a:bodyPr vert="horz" lIns="91851" tIns="45926" rIns="91851" bIns="459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19895"/>
            <a:ext cx="2987622" cy="460619"/>
          </a:xfrm>
          <a:prstGeom prst="rect">
            <a:avLst/>
          </a:prstGeom>
        </p:spPr>
        <p:txBody>
          <a:bodyPr vert="horz" lIns="91851" tIns="45926" rIns="91851" bIns="459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5295" y="8719895"/>
            <a:ext cx="2987622" cy="460619"/>
          </a:xfrm>
          <a:prstGeom prst="rect">
            <a:avLst/>
          </a:prstGeom>
        </p:spPr>
        <p:txBody>
          <a:bodyPr vert="horz" lIns="91851" tIns="45926" rIns="91851" bIns="45926" rtlCol="0" anchor="b"/>
          <a:lstStyle>
            <a:lvl1pPr algn="r">
              <a:defRPr sz="1200"/>
            </a:lvl1pPr>
          </a:lstStyle>
          <a:p>
            <a:fld id="{53E926BF-90DD-48E1-93BF-B84447E9AF64}" type="slidenum">
              <a:rPr lang="en-US" smtClean="0"/>
              <a:t>‹#›</a:t>
            </a:fld>
            <a:endParaRPr lang="en-US" dirty="0"/>
          </a:p>
        </p:txBody>
      </p:sp>
    </p:spTree>
    <p:extLst>
      <p:ext uri="{BB962C8B-B14F-4D97-AF65-F5344CB8AC3E}">
        <p14:creationId xmlns:p14="http://schemas.microsoft.com/office/powerpoint/2010/main" val="368400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This presentation will be recorded and posted in LMS</a:t>
            </a:r>
          </a:p>
          <a:p>
            <a:r>
              <a:rPr lang="en-US" dirty="0"/>
              <a:t>Please type all questions into the Q&amp;A box, located in the bottom righthand corner of your screen</a:t>
            </a:r>
          </a:p>
          <a:p>
            <a:r>
              <a:rPr lang="en-US" dirty="0"/>
              <a:t>Please post your questions throughout the presentation, all questions will be addressed verbally at the end of the presentation.</a:t>
            </a:r>
          </a:p>
        </p:txBody>
      </p:sp>
      <p:sp>
        <p:nvSpPr>
          <p:cNvPr id="4" name="Slide Number Placeholder 3"/>
          <p:cNvSpPr>
            <a:spLocks noGrp="1"/>
          </p:cNvSpPr>
          <p:nvPr>
            <p:ph type="sldNum" sz="quarter" idx="5"/>
          </p:nvPr>
        </p:nvSpPr>
        <p:spPr/>
        <p:txBody>
          <a:bodyPr/>
          <a:lstStyle/>
          <a:p>
            <a:fld id="{53E926BF-90DD-48E1-93BF-B84447E9AF64}" type="slidenum">
              <a:rPr lang="en-US" smtClean="0"/>
              <a:t>1</a:t>
            </a:fld>
            <a:endParaRPr lang="en-US" dirty="0"/>
          </a:p>
        </p:txBody>
      </p:sp>
    </p:spTree>
    <p:extLst>
      <p:ext uri="{BB962C8B-B14F-4D97-AF65-F5344CB8AC3E}">
        <p14:creationId xmlns:p14="http://schemas.microsoft.com/office/powerpoint/2010/main" val="114139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926BF-90DD-48E1-93BF-B84447E9AF64}" type="slidenum">
              <a:rPr lang="en-US" smtClean="0"/>
              <a:t>2</a:t>
            </a:fld>
            <a:endParaRPr lang="en-US" dirty="0"/>
          </a:p>
        </p:txBody>
      </p:sp>
    </p:spTree>
    <p:extLst>
      <p:ext uri="{BB962C8B-B14F-4D97-AF65-F5344CB8AC3E}">
        <p14:creationId xmlns:p14="http://schemas.microsoft.com/office/powerpoint/2010/main" val="51085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THE CORRECT FORM***FORM NOT POSTED YET***</a:t>
            </a:r>
          </a:p>
        </p:txBody>
      </p:sp>
      <p:sp>
        <p:nvSpPr>
          <p:cNvPr id="4" name="Slide Number Placeholder 3"/>
          <p:cNvSpPr>
            <a:spLocks noGrp="1"/>
          </p:cNvSpPr>
          <p:nvPr>
            <p:ph type="sldNum" sz="quarter" idx="5"/>
          </p:nvPr>
        </p:nvSpPr>
        <p:spPr/>
        <p:txBody>
          <a:bodyPr/>
          <a:lstStyle/>
          <a:p>
            <a:fld id="{53E926BF-90DD-48E1-93BF-B84447E9AF64}" type="slidenum">
              <a:rPr lang="en-US" smtClean="0"/>
              <a:t>6</a:t>
            </a:fld>
            <a:endParaRPr lang="en-US" dirty="0"/>
          </a:p>
        </p:txBody>
      </p:sp>
    </p:spTree>
    <p:extLst>
      <p:ext uri="{BB962C8B-B14F-4D97-AF65-F5344CB8AC3E}">
        <p14:creationId xmlns:p14="http://schemas.microsoft.com/office/powerpoint/2010/main" val="286573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THE CORRECT FORM***FORM NOT POSTED YET***</a:t>
            </a:r>
          </a:p>
        </p:txBody>
      </p:sp>
      <p:sp>
        <p:nvSpPr>
          <p:cNvPr id="4" name="Slide Number Placeholder 3"/>
          <p:cNvSpPr>
            <a:spLocks noGrp="1"/>
          </p:cNvSpPr>
          <p:nvPr>
            <p:ph type="sldNum" sz="quarter" idx="5"/>
          </p:nvPr>
        </p:nvSpPr>
        <p:spPr/>
        <p:txBody>
          <a:bodyPr/>
          <a:lstStyle/>
          <a:p>
            <a:fld id="{53E926BF-90DD-48E1-93BF-B84447E9AF64}" type="slidenum">
              <a:rPr lang="en-US" smtClean="0"/>
              <a:t>7</a:t>
            </a:fld>
            <a:endParaRPr lang="en-US" dirty="0"/>
          </a:p>
        </p:txBody>
      </p:sp>
    </p:spTree>
    <p:extLst>
      <p:ext uri="{BB962C8B-B14F-4D97-AF65-F5344CB8AC3E}">
        <p14:creationId xmlns:p14="http://schemas.microsoft.com/office/powerpoint/2010/main" val="263783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These are the only fields required to submit to the District; other fields can be completed, but this is optional</a:t>
            </a:r>
          </a:p>
          <a:p>
            <a:endParaRPr lang="en-US" dirty="0"/>
          </a:p>
          <a:p>
            <a:r>
              <a:rPr lang="en-US" dirty="0"/>
              <a:t>If a Required field is NOT filled in, it will be noted by a message with a thin red line outlining the missing information</a:t>
            </a:r>
          </a:p>
        </p:txBody>
      </p:sp>
      <p:sp>
        <p:nvSpPr>
          <p:cNvPr id="4" name="Slide Number Placeholder 3"/>
          <p:cNvSpPr>
            <a:spLocks noGrp="1"/>
          </p:cNvSpPr>
          <p:nvPr>
            <p:ph type="sldNum" sz="quarter" idx="5"/>
          </p:nvPr>
        </p:nvSpPr>
        <p:spPr/>
        <p:txBody>
          <a:bodyPr/>
          <a:lstStyle/>
          <a:p>
            <a:fld id="{53E926BF-90DD-48E1-93BF-B84447E9AF64}" type="slidenum">
              <a:rPr lang="en-US" smtClean="0"/>
              <a:t>8</a:t>
            </a:fld>
            <a:endParaRPr lang="en-US" dirty="0"/>
          </a:p>
        </p:txBody>
      </p:sp>
    </p:spTree>
    <p:extLst>
      <p:ext uri="{BB962C8B-B14F-4D97-AF65-F5344CB8AC3E}">
        <p14:creationId xmlns:p14="http://schemas.microsoft.com/office/powerpoint/2010/main" val="102521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Validation for completion of required fields</a:t>
            </a:r>
          </a:p>
          <a:p>
            <a:endParaRPr lang="en-US" dirty="0"/>
          </a:p>
          <a:p>
            <a:r>
              <a:rPr lang="en-US" dirty="0"/>
              <a:t>Proper email address will be automatically populated based on District dropdown selection</a:t>
            </a:r>
          </a:p>
        </p:txBody>
      </p:sp>
      <p:sp>
        <p:nvSpPr>
          <p:cNvPr id="4" name="Slide Number Placeholder 3"/>
          <p:cNvSpPr>
            <a:spLocks noGrp="1"/>
          </p:cNvSpPr>
          <p:nvPr>
            <p:ph type="sldNum" sz="quarter" idx="5"/>
          </p:nvPr>
        </p:nvSpPr>
        <p:spPr/>
        <p:txBody>
          <a:bodyPr/>
          <a:lstStyle/>
          <a:p>
            <a:fld id="{53E926BF-90DD-48E1-93BF-B84447E9AF64}" type="slidenum">
              <a:rPr lang="en-US" smtClean="0"/>
              <a:t>9</a:t>
            </a:fld>
            <a:endParaRPr lang="en-US" dirty="0"/>
          </a:p>
        </p:txBody>
      </p:sp>
    </p:spTree>
    <p:extLst>
      <p:ext uri="{BB962C8B-B14F-4D97-AF65-F5344CB8AC3E}">
        <p14:creationId xmlns:p14="http://schemas.microsoft.com/office/powerpoint/2010/main" val="236263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These are the only fields required to submit to the District; other fields can be completed, but this is optional</a:t>
            </a:r>
          </a:p>
          <a:p>
            <a:endParaRPr lang="en-US" dirty="0"/>
          </a:p>
          <a:p>
            <a:r>
              <a:rPr lang="en-US" dirty="0"/>
              <a:t>If a Required field is NOT filled in, it will be noted by a message with a thin red line outlining the missing information</a:t>
            </a:r>
          </a:p>
        </p:txBody>
      </p:sp>
      <p:sp>
        <p:nvSpPr>
          <p:cNvPr id="4" name="Slide Number Placeholder 3"/>
          <p:cNvSpPr>
            <a:spLocks noGrp="1"/>
          </p:cNvSpPr>
          <p:nvPr>
            <p:ph type="sldNum" sz="quarter" idx="5"/>
          </p:nvPr>
        </p:nvSpPr>
        <p:spPr/>
        <p:txBody>
          <a:bodyPr/>
          <a:lstStyle/>
          <a:p>
            <a:fld id="{53E926BF-90DD-48E1-93BF-B84447E9AF64}" type="slidenum">
              <a:rPr lang="en-US" smtClean="0"/>
              <a:t>11</a:t>
            </a:fld>
            <a:endParaRPr lang="en-US" dirty="0"/>
          </a:p>
        </p:txBody>
      </p:sp>
    </p:spTree>
    <p:extLst>
      <p:ext uri="{BB962C8B-B14F-4D97-AF65-F5344CB8AC3E}">
        <p14:creationId xmlns:p14="http://schemas.microsoft.com/office/powerpoint/2010/main" val="148603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Validation for completion of required fields</a:t>
            </a:r>
          </a:p>
          <a:p>
            <a:endParaRPr lang="en-US" dirty="0"/>
          </a:p>
          <a:p>
            <a:r>
              <a:rPr lang="en-US" dirty="0"/>
              <a:t>Proper email address will be automatically populated based on District dropdown selection</a:t>
            </a:r>
          </a:p>
        </p:txBody>
      </p:sp>
      <p:sp>
        <p:nvSpPr>
          <p:cNvPr id="4" name="Slide Number Placeholder 3"/>
          <p:cNvSpPr>
            <a:spLocks noGrp="1"/>
          </p:cNvSpPr>
          <p:nvPr>
            <p:ph type="sldNum" sz="quarter" idx="5"/>
          </p:nvPr>
        </p:nvSpPr>
        <p:spPr/>
        <p:txBody>
          <a:bodyPr/>
          <a:lstStyle/>
          <a:p>
            <a:fld id="{53E926BF-90DD-48E1-93BF-B84447E9AF64}" type="slidenum">
              <a:rPr lang="en-US" smtClean="0"/>
              <a:t>12</a:t>
            </a:fld>
            <a:endParaRPr lang="en-US" dirty="0"/>
          </a:p>
        </p:txBody>
      </p:sp>
    </p:spTree>
    <p:extLst>
      <p:ext uri="{BB962C8B-B14F-4D97-AF65-F5344CB8AC3E}">
        <p14:creationId xmlns:p14="http://schemas.microsoft.com/office/powerpoint/2010/main" val="382853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 Similar to format for other documents, example:  Joint Agreements – FYJA-XXXXX-D#</a:t>
            </a:r>
          </a:p>
          <a:p>
            <a:endParaRPr lang="en-US" dirty="0"/>
          </a:p>
          <a:p>
            <a:r>
              <a:rPr lang="en-US" dirty="0">
                <a:highlight>
                  <a:srgbClr val="FFFF00"/>
                </a:highlight>
              </a:rPr>
              <a:t>May tweak email for Railroad Crossing ??</a:t>
            </a:r>
          </a:p>
        </p:txBody>
      </p:sp>
      <p:sp>
        <p:nvSpPr>
          <p:cNvPr id="4" name="Slide Number Placeholder 3"/>
          <p:cNvSpPr>
            <a:spLocks noGrp="1"/>
          </p:cNvSpPr>
          <p:nvPr>
            <p:ph type="sldNum" sz="quarter" idx="5"/>
          </p:nvPr>
        </p:nvSpPr>
        <p:spPr/>
        <p:txBody>
          <a:bodyPr/>
          <a:lstStyle/>
          <a:p>
            <a:fld id="{53E926BF-90DD-48E1-93BF-B84447E9AF64}" type="slidenum">
              <a:rPr lang="en-US" smtClean="0"/>
              <a:t>15</a:t>
            </a:fld>
            <a:endParaRPr lang="en-US" dirty="0"/>
          </a:p>
        </p:txBody>
      </p:sp>
    </p:spTree>
    <p:extLst>
      <p:ext uri="{BB962C8B-B14F-4D97-AF65-F5344CB8AC3E}">
        <p14:creationId xmlns:p14="http://schemas.microsoft.com/office/powerpoint/2010/main" val="125471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6500" y="3531204"/>
            <a:ext cx="863835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F154EE2-FA80-4D23-8670-3DEE5A494E80}" type="datetimeFigureOut">
              <a:rPr lang="en-US" smtClean="0"/>
              <a:t>7/27/2021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F39398FC-DF0E-43D4-B331-A2C87D8080BD}" type="slidenum">
              <a:rPr lang="en-US" smtClean="0"/>
              <a:t>‹#›</a:t>
            </a:fld>
            <a:endParaRPr lang="en-US" dirty="0"/>
          </a:p>
        </p:txBody>
      </p:sp>
      <p:cxnSp>
        <p:nvCxnSpPr>
          <p:cNvPr id="15" name="Straight Connector 14"/>
          <p:cNvCxnSpPr>
            <a:cxnSpLocks/>
          </p:cNvCxnSpPr>
          <p:nvPr/>
        </p:nvCxnSpPr>
        <p:spPr>
          <a:xfrm>
            <a:off x="606829" y="3528542"/>
            <a:ext cx="110226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181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54EE2-FA80-4D23-8670-3DEE5A494E80}" type="datetimeFigureOut">
              <a:rPr lang="en-US" smtClean="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9398FC-DF0E-43D4-B331-A2C87D8080BD}"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109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54EE2-FA80-4D23-8670-3DEE5A494E80}" type="datetimeFigureOut">
              <a:rPr lang="en-US" smtClean="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9398FC-DF0E-43D4-B331-A2C87D8080BD}"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614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1579" y="97923"/>
            <a:ext cx="9603275" cy="1049235"/>
          </a:xfrm>
        </p:spPr>
        <p:txBody>
          <a:bodyPr/>
          <a:lstStyle/>
          <a:p>
            <a:r>
              <a:rPr lang="en-US"/>
              <a:t>Click to edit Master title style</a:t>
            </a:r>
          </a:p>
        </p:txBody>
      </p:sp>
      <p:sp>
        <p:nvSpPr>
          <p:cNvPr id="3" name="Content Placeholder 2"/>
          <p:cNvSpPr>
            <a:spLocks noGrp="1"/>
          </p:cNvSpPr>
          <p:nvPr>
            <p:ph idx="1"/>
          </p:nvPr>
        </p:nvSpPr>
        <p:spPr>
          <a:xfrm>
            <a:off x="1451579" y="1330036"/>
            <a:ext cx="9603275" cy="413630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3" name="Straight Connector 32"/>
          <p:cNvCxnSpPr/>
          <p:nvPr/>
        </p:nvCxnSpPr>
        <p:spPr>
          <a:xfrm>
            <a:off x="1453896" y="631567"/>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483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154EE2-FA80-4D23-8670-3DEE5A494E80}" type="datetimeFigureOut">
              <a:rPr lang="en-US" smtClean="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9398FC-DF0E-43D4-B331-A2C87D8080BD}"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79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154EE2-FA80-4D23-8670-3DEE5A494E80}" type="datetimeFigureOut">
              <a:rPr lang="en-US" smtClean="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9398FC-DF0E-43D4-B331-A2C87D8080BD}"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568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154EE2-FA80-4D23-8670-3DEE5A494E80}" type="datetimeFigureOut">
              <a:rPr lang="en-US" smtClean="0"/>
              <a:t>7/27/2021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9398FC-DF0E-43D4-B331-A2C87D8080BD}"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522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154EE2-FA80-4D23-8670-3DEE5A494E80}" type="datetimeFigureOut">
              <a:rPr lang="en-US" smtClean="0"/>
              <a:t>7/27/2021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9398FC-DF0E-43D4-B331-A2C87D8080BD}"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55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54EE2-FA80-4D23-8670-3DEE5A494E80}" type="datetimeFigureOut">
              <a:rPr lang="en-US" smtClean="0"/>
              <a:t>7/27/2021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9398FC-DF0E-43D4-B331-A2C87D8080BD}" type="slidenum">
              <a:rPr lang="en-US" smtClean="0"/>
              <a:t>‹#›</a:t>
            </a:fld>
            <a:endParaRPr lang="en-US" dirty="0"/>
          </a:p>
        </p:txBody>
      </p:sp>
    </p:spTree>
    <p:extLst>
      <p:ext uri="{BB962C8B-B14F-4D97-AF65-F5344CB8AC3E}">
        <p14:creationId xmlns:p14="http://schemas.microsoft.com/office/powerpoint/2010/main" val="21607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154EE2-FA80-4D23-8670-3DEE5A494E80}" type="datetimeFigureOut">
              <a:rPr lang="en-US" smtClean="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9398FC-DF0E-43D4-B331-A2C87D8080BD}"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192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F154EE2-FA80-4D23-8670-3DEE5A494E80}" type="datetimeFigureOut">
              <a:rPr lang="en-US" smtClean="0"/>
              <a:t>7/27/2021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F39398FC-DF0E-43D4-B331-A2C87D8080BD}"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063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F154EE2-FA80-4D23-8670-3DEE5A494E80}" type="datetimeFigureOut">
              <a:rPr lang="en-US" smtClean="0"/>
              <a:t>7/27/2021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39398FC-DF0E-43D4-B331-A2C87D8080BD}"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887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mailto:DOT.BLRSFiscalControl@illinoi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DOT.D6.BLRS@illinois.gov" TargetMode="External"/><Relationship Id="rId3" Type="http://schemas.openxmlformats.org/officeDocument/2006/relationships/hyperlink" Target="mailto:DOT.D1.BLRS@illinois.gov" TargetMode="External"/><Relationship Id="rId7" Type="http://schemas.openxmlformats.org/officeDocument/2006/relationships/hyperlink" Target="mailto:DOT.D5.BLRS@illinois.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DOT.D4.BLRS@illinois.gov" TargetMode="External"/><Relationship Id="rId11" Type="http://schemas.openxmlformats.org/officeDocument/2006/relationships/hyperlink" Target="mailto:DOT.D9.BLRS@illinois.gov" TargetMode="External"/><Relationship Id="rId5" Type="http://schemas.openxmlformats.org/officeDocument/2006/relationships/hyperlink" Target="mailto:DOT.D3.BLRS@illinois.gov" TargetMode="External"/><Relationship Id="rId10" Type="http://schemas.openxmlformats.org/officeDocument/2006/relationships/hyperlink" Target="mailto:DOT.D8.BLRS@illinois.gov" TargetMode="External"/><Relationship Id="rId4" Type="http://schemas.openxmlformats.org/officeDocument/2006/relationships/hyperlink" Target="mailto:DOT.D2.LocalRoadsInvoices@illinois.gov" TargetMode="External"/><Relationship Id="rId9" Type="http://schemas.openxmlformats.org/officeDocument/2006/relationships/hyperlink" Target="mailto:DOT.D7.BLRS@illinoi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6179-F1EE-4B01-8463-3C4C6FCF89A3}"/>
              </a:ext>
            </a:extLst>
          </p:cNvPr>
          <p:cNvSpPr>
            <a:spLocks noGrp="1"/>
          </p:cNvSpPr>
          <p:nvPr>
            <p:ph type="ctrTitle"/>
          </p:nvPr>
        </p:nvSpPr>
        <p:spPr>
          <a:xfrm>
            <a:off x="573851" y="892177"/>
            <a:ext cx="7767829" cy="2611967"/>
          </a:xfrm>
        </p:spPr>
        <p:txBody>
          <a:bodyPr anchor="b">
            <a:normAutofit fontScale="90000"/>
          </a:bodyPr>
          <a:lstStyle/>
          <a:p>
            <a:r>
              <a:rPr lang="en-US" sz="5400" dirty="0">
                <a:ea typeface="+mj-lt"/>
                <a:cs typeface="+mj-lt"/>
              </a:rPr>
              <a:t>INVOICE</a:t>
            </a:r>
            <a:br>
              <a:rPr lang="en-US" sz="5400" dirty="0">
                <a:ea typeface="+mj-lt"/>
                <a:cs typeface="+mj-lt"/>
              </a:rPr>
            </a:br>
            <a:r>
              <a:rPr lang="en-US" sz="5400" dirty="0"/>
              <a:t>all-Electronic</a:t>
            </a:r>
            <a:br>
              <a:rPr lang="en-US" sz="5400" dirty="0"/>
            </a:br>
            <a:r>
              <a:rPr lang="en-US" sz="5400" dirty="0"/>
              <a:t>Submission</a:t>
            </a:r>
            <a:br>
              <a:rPr lang="en-US" sz="5400" dirty="0"/>
            </a:br>
            <a:r>
              <a:rPr lang="en-US" sz="5400" dirty="0"/>
              <a:t>and Signature Process</a:t>
            </a:r>
            <a:endParaRPr lang="en-US" dirty="0"/>
          </a:p>
        </p:txBody>
      </p:sp>
      <p:sp>
        <p:nvSpPr>
          <p:cNvPr id="3" name="Subtitle 2">
            <a:extLst>
              <a:ext uri="{FF2B5EF4-FFF2-40B4-BE49-F238E27FC236}">
                <a16:creationId xmlns:a16="http://schemas.microsoft.com/office/drawing/2014/main" id="{873F64C7-C668-4CA6-872F-B3D7B354A02F}"/>
              </a:ext>
            </a:extLst>
          </p:cNvPr>
          <p:cNvSpPr>
            <a:spLocks noGrp="1"/>
          </p:cNvSpPr>
          <p:nvPr>
            <p:ph type="subTitle" idx="1"/>
          </p:nvPr>
        </p:nvSpPr>
        <p:spPr>
          <a:xfrm>
            <a:off x="573852" y="3719618"/>
            <a:ext cx="4167376" cy="1155525"/>
          </a:xfrm>
        </p:spPr>
        <p:txBody>
          <a:bodyPr anchor="t">
            <a:normAutofit/>
          </a:bodyPr>
          <a:lstStyle/>
          <a:p>
            <a:pPr algn="l"/>
            <a:r>
              <a:rPr lang="en-US" sz="2000" dirty="0"/>
              <a:t>BLR 05620 &amp; 05621</a:t>
            </a:r>
          </a:p>
        </p:txBody>
      </p:sp>
      <p:sp>
        <p:nvSpPr>
          <p:cNvPr id="5" name="Subtitle 2">
            <a:extLst>
              <a:ext uri="{FF2B5EF4-FFF2-40B4-BE49-F238E27FC236}">
                <a16:creationId xmlns:a16="http://schemas.microsoft.com/office/drawing/2014/main" id="{3BC3D00A-DE22-45DD-B411-CBE3A3FDC7ED}"/>
              </a:ext>
            </a:extLst>
          </p:cNvPr>
          <p:cNvSpPr txBox="1">
            <a:spLocks/>
          </p:cNvSpPr>
          <p:nvPr/>
        </p:nvSpPr>
        <p:spPr>
          <a:xfrm>
            <a:off x="6930453" y="4940570"/>
            <a:ext cx="5008200" cy="1251869"/>
          </a:xfrm>
          <a:prstGeom prst="rect">
            <a:avLst/>
          </a:prstGeom>
        </p:spPr>
        <p:txBody>
          <a:bodyPr vert="horz" lIns="91440" tIns="91440" rIns="91440" bIns="91440" rtlCol="0" anchor="t">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2000" dirty="0"/>
              <a:t>Bureau of Local Roads &amp; Streets</a:t>
            </a:r>
            <a:endParaRPr lang="en-US" dirty="0"/>
          </a:p>
          <a:p>
            <a:r>
              <a:rPr lang="en-US" sz="2000" dirty="0"/>
              <a:t>July 27, 2021</a:t>
            </a:r>
          </a:p>
          <a:p>
            <a:endParaRPr lang="en-US" sz="2000" dirty="0"/>
          </a:p>
        </p:txBody>
      </p:sp>
      <p:pic>
        <p:nvPicPr>
          <p:cNvPr id="8" name="Picture 8" descr="See the source image">
            <a:extLst>
              <a:ext uri="{FF2B5EF4-FFF2-40B4-BE49-F238E27FC236}">
                <a16:creationId xmlns:a16="http://schemas.microsoft.com/office/drawing/2014/main" id="{161C9600-A4AF-43CA-88C8-3F72643E7896}"/>
              </a:ext>
            </a:extLst>
          </p:cNvPr>
          <p:cNvPicPr>
            <a:picLocks noChangeAspect="1"/>
          </p:cNvPicPr>
          <p:nvPr/>
        </p:nvPicPr>
        <p:blipFill rotWithShape="1">
          <a:blip r:embed="rId3"/>
          <a:srcRect l="2875" t="21186" r="2236" b="10169"/>
          <a:stretch/>
        </p:blipFill>
        <p:spPr>
          <a:xfrm>
            <a:off x="7010401" y="4296286"/>
            <a:ext cx="2944561" cy="709200"/>
          </a:xfrm>
          <a:prstGeom prst="rect">
            <a:avLst/>
          </a:prstGeom>
        </p:spPr>
      </p:pic>
    </p:spTree>
    <p:extLst>
      <p:ext uri="{BB962C8B-B14F-4D97-AF65-F5344CB8AC3E}">
        <p14:creationId xmlns:p14="http://schemas.microsoft.com/office/powerpoint/2010/main" val="30035229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5EE1-A281-4375-9637-8DED2FD0E36B}"/>
              </a:ext>
            </a:extLst>
          </p:cNvPr>
          <p:cNvSpPr>
            <a:spLocks noGrp="1"/>
          </p:cNvSpPr>
          <p:nvPr>
            <p:ph type="title"/>
          </p:nvPr>
        </p:nvSpPr>
        <p:spPr/>
        <p:txBody>
          <a:bodyPr/>
          <a:lstStyle/>
          <a:p>
            <a:r>
              <a:rPr lang="en-US" dirty="0"/>
              <a:t>II.  District Requirements</a:t>
            </a:r>
          </a:p>
        </p:txBody>
      </p:sp>
      <p:sp>
        <p:nvSpPr>
          <p:cNvPr id="4" name="Content Placeholder 2">
            <a:extLst>
              <a:ext uri="{FF2B5EF4-FFF2-40B4-BE49-F238E27FC236}">
                <a16:creationId xmlns:a16="http://schemas.microsoft.com/office/drawing/2014/main" id="{EDEF2C40-1B0B-48AC-945B-194E3B75579A}"/>
              </a:ext>
            </a:extLst>
          </p:cNvPr>
          <p:cNvSpPr>
            <a:spLocks noGrp="1"/>
          </p:cNvSpPr>
          <p:nvPr>
            <p:ph idx="1"/>
          </p:nvPr>
        </p:nvSpPr>
        <p:spPr>
          <a:xfrm>
            <a:off x="1242874" y="895500"/>
            <a:ext cx="10466773" cy="4934849"/>
          </a:xfrm>
        </p:spPr>
        <p:txBody>
          <a:bodyPr>
            <a:normAutofit/>
          </a:bodyPr>
          <a:lstStyle/>
          <a:p>
            <a:r>
              <a:rPr lang="en-US" dirty="0"/>
              <a:t>Part 2 requires the main transmission of information and participation from the District to Central Office </a:t>
            </a:r>
          </a:p>
          <a:p>
            <a:r>
              <a:rPr lang="en-US" dirty="0"/>
              <a:t>The District will still be required to perform an </a:t>
            </a:r>
            <a:r>
              <a:rPr lang="en-US" b="1" u="sng" dirty="0"/>
              <a:t>in-depth Quality Control </a:t>
            </a:r>
            <a:r>
              <a:rPr lang="en-US" dirty="0"/>
              <a:t>check and review of all Forms (05621 and 05620), as well as all the contents of the supporting documentation package</a:t>
            </a:r>
          </a:p>
          <a:p>
            <a:r>
              <a:rPr lang="en-US" dirty="0"/>
              <a:t>Form BLRS 05620 will require completion of the fields / information beyond that supplied by the LPA</a:t>
            </a:r>
          </a:p>
          <a:p>
            <a:r>
              <a:rPr lang="en-US" dirty="0"/>
              <a:t>Each email submission from the District to Central Office will be inclusive of 2 (two) attachments only- BLRS 05620 Form and the supporting documentation package (Exception would be if supporting document package was too large to directly email)</a:t>
            </a:r>
          </a:p>
          <a:p>
            <a:r>
              <a:rPr lang="en-US" i="1" dirty="0"/>
              <a:t>The District </a:t>
            </a:r>
            <a:r>
              <a:rPr lang="en-US" b="1" i="1" u="sng" dirty="0"/>
              <a:t>must</a:t>
            </a:r>
            <a:r>
              <a:rPr lang="en-US" i="1" dirty="0"/>
              <a:t> supply the BLRS 05620 and the supporting documentation packet to Central Office by email.  Paper copies will no longer be accepted after 9/7/2021</a:t>
            </a:r>
            <a:endParaRPr lang="en-US" b="1" i="1" u="sng" dirty="0"/>
          </a:p>
        </p:txBody>
      </p:sp>
    </p:spTree>
    <p:extLst>
      <p:ext uri="{BB962C8B-B14F-4D97-AF65-F5344CB8AC3E}">
        <p14:creationId xmlns:p14="http://schemas.microsoft.com/office/powerpoint/2010/main" val="267646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3FB6-29CE-49EB-BDF4-9ECFE045BFC9}"/>
              </a:ext>
            </a:extLst>
          </p:cNvPr>
          <p:cNvSpPr>
            <a:spLocks noGrp="1"/>
          </p:cNvSpPr>
          <p:nvPr>
            <p:ph type="title"/>
          </p:nvPr>
        </p:nvSpPr>
        <p:spPr/>
        <p:txBody>
          <a:bodyPr/>
          <a:lstStyle/>
          <a:p>
            <a:r>
              <a:rPr lang="en-US" dirty="0"/>
              <a:t>KEY INFORMATION for DISTRICTS</a:t>
            </a:r>
          </a:p>
        </p:txBody>
      </p:sp>
      <p:sp>
        <p:nvSpPr>
          <p:cNvPr id="3" name="Content Placeholder 2">
            <a:extLst>
              <a:ext uri="{FF2B5EF4-FFF2-40B4-BE49-F238E27FC236}">
                <a16:creationId xmlns:a16="http://schemas.microsoft.com/office/drawing/2014/main" id="{05729F14-57A0-4567-9178-86A7897FF660}"/>
              </a:ext>
            </a:extLst>
          </p:cNvPr>
          <p:cNvSpPr>
            <a:spLocks noGrp="1"/>
          </p:cNvSpPr>
          <p:nvPr>
            <p:ph idx="1"/>
          </p:nvPr>
        </p:nvSpPr>
        <p:spPr>
          <a:xfrm>
            <a:off x="149248" y="816109"/>
            <a:ext cx="11293335" cy="5316243"/>
          </a:xfrm>
        </p:spPr>
        <p:txBody>
          <a:bodyPr>
            <a:normAutofit fontScale="77500" lnSpcReduction="20000"/>
          </a:bodyPr>
          <a:lstStyle/>
          <a:p>
            <a:pPr marL="0" indent="0">
              <a:buNone/>
            </a:pPr>
            <a:r>
              <a:rPr lang="en-US" b="1" u="sng" dirty="0"/>
              <a:t>BLRS 05620:</a:t>
            </a:r>
          </a:p>
          <a:p>
            <a:r>
              <a:rPr lang="en-US" dirty="0"/>
              <a:t>Required fields by the District:</a:t>
            </a:r>
          </a:p>
          <a:p>
            <a:pPr lvl="1">
              <a:spcBef>
                <a:spcPts val="100"/>
              </a:spcBef>
            </a:pPr>
            <a:r>
              <a:rPr lang="en-US" i="1" dirty="0"/>
              <a:t>Invoice “Number” information</a:t>
            </a:r>
          </a:p>
          <a:p>
            <a:pPr lvl="1">
              <a:spcBef>
                <a:spcPts val="100"/>
              </a:spcBef>
            </a:pPr>
            <a:r>
              <a:rPr lang="en-US" i="1" dirty="0"/>
              <a:t>Service Dates Section</a:t>
            </a:r>
          </a:p>
          <a:p>
            <a:pPr lvl="1">
              <a:spcBef>
                <a:spcPts val="100"/>
              </a:spcBef>
            </a:pPr>
            <a:r>
              <a:rPr lang="en-US" i="1" dirty="0"/>
              <a:t>District-Level Bureau Chief Signature</a:t>
            </a:r>
          </a:p>
          <a:p>
            <a:pPr lvl="1">
              <a:spcBef>
                <a:spcPts val="100"/>
              </a:spcBef>
            </a:pPr>
            <a:endParaRPr lang="en-US" i="1" dirty="0"/>
          </a:p>
          <a:p>
            <a:r>
              <a:rPr lang="en-US" u="sng" dirty="0"/>
              <a:t>NOTE:</a:t>
            </a:r>
            <a:r>
              <a:rPr lang="en-US" dirty="0"/>
              <a:t>  Like Part 1 (LPA to District), if fields</a:t>
            </a:r>
          </a:p>
          <a:p>
            <a:pPr marL="0" indent="0">
              <a:spcBef>
                <a:spcPts val="0"/>
              </a:spcBef>
              <a:buNone/>
            </a:pPr>
            <a:r>
              <a:rPr lang="en-US" dirty="0"/>
              <a:t>                are not completed, an error message</a:t>
            </a:r>
          </a:p>
          <a:p>
            <a:pPr marL="0" indent="0">
              <a:spcBef>
                <a:spcPts val="0"/>
              </a:spcBef>
              <a:buNone/>
            </a:pPr>
            <a:r>
              <a:rPr lang="en-US" dirty="0"/>
              <a:t>                will be generated, and the BLR 05620 </a:t>
            </a:r>
          </a:p>
          <a:p>
            <a:pPr marL="0" indent="0">
              <a:spcBef>
                <a:spcPts val="0"/>
              </a:spcBef>
              <a:buNone/>
            </a:pPr>
            <a:r>
              <a:rPr lang="en-US" dirty="0"/>
              <a:t>                will not be able to be submitted</a:t>
            </a:r>
          </a:p>
          <a:p>
            <a:r>
              <a:rPr lang="en-US" dirty="0"/>
              <a:t>When completed, click </a:t>
            </a:r>
          </a:p>
          <a:p>
            <a:pPr marL="0" indent="0">
              <a:spcBef>
                <a:spcPts val="0"/>
              </a:spcBef>
              <a:buNone/>
            </a:pPr>
            <a:r>
              <a:rPr lang="en-US" dirty="0"/>
              <a:t>      “E-mail CENTRAL OFFICE”</a:t>
            </a:r>
          </a:p>
          <a:p>
            <a:endParaRPr lang="en-US" sz="1100" dirty="0">
              <a:highlight>
                <a:srgbClr val="FFFF00"/>
              </a:highlight>
            </a:endParaRPr>
          </a:p>
          <a:p>
            <a:pPr marL="0" indent="0">
              <a:buNone/>
            </a:pPr>
            <a:r>
              <a:rPr lang="en-US" b="1" u="sng" dirty="0"/>
              <a:t>SUPPORTING DOCUMENTATION PACKAGE:</a:t>
            </a:r>
          </a:p>
          <a:p>
            <a:r>
              <a:rPr lang="en-US" dirty="0"/>
              <a:t>Perform detailed Quality Control review of  supporting documentation packet, and attach to email</a:t>
            </a:r>
          </a:p>
          <a:p>
            <a:r>
              <a:rPr lang="en-US" u="sng" dirty="0"/>
              <a:t>IMORTANT:</a:t>
            </a:r>
            <a:r>
              <a:rPr lang="en-US" dirty="0"/>
              <a:t>  District to ensure that supporting documentation file is one, singular file as a PDF.  Also do not provide a PDF portfolio-style document where each supporting document is a separate PDF within the global PDF document (this will slow processing considerably)</a:t>
            </a:r>
            <a:endParaRPr lang="en-US" i="1" dirty="0"/>
          </a:p>
        </p:txBody>
      </p:sp>
      <p:pic>
        <p:nvPicPr>
          <p:cNvPr id="5" name="Picture 4">
            <a:extLst>
              <a:ext uri="{FF2B5EF4-FFF2-40B4-BE49-F238E27FC236}">
                <a16:creationId xmlns:a16="http://schemas.microsoft.com/office/drawing/2014/main" id="{28A3C7D8-8322-4798-9FEC-BA81BE96CD68}"/>
              </a:ext>
            </a:extLst>
          </p:cNvPr>
          <p:cNvPicPr>
            <a:picLocks noChangeAspect="1"/>
          </p:cNvPicPr>
          <p:nvPr/>
        </p:nvPicPr>
        <p:blipFill rotWithShape="1">
          <a:blip r:embed="rId3"/>
          <a:srcRect l="6819" t="42273" r="21233" b="32575"/>
          <a:stretch/>
        </p:blipFill>
        <p:spPr>
          <a:xfrm>
            <a:off x="4412608" y="2515808"/>
            <a:ext cx="7542348" cy="14830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10">
            <a:extLst>
              <a:ext uri="{FF2B5EF4-FFF2-40B4-BE49-F238E27FC236}">
                <a16:creationId xmlns:a16="http://schemas.microsoft.com/office/drawing/2014/main" id="{79B7623C-80DA-4EC1-87B5-77A24154F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803" y="941944"/>
            <a:ext cx="7542348" cy="12895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63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3EB4-AE41-4085-AE1C-A8E4C474EA4F}"/>
              </a:ext>
            </a:extLst>
          </p:cNvPr>
          <p:cNvSpPr>
            <a:spLocks noGrp="1"/>
          </p:cNvSpPr>
          <p:nvPr>
            <p:ph type="title"/>
          </p:nvPr>
        </p:nvSpPr>
        <p:spPr/>
        <p:txBody>
          <a:bodyPr/>
          <a:lstStyle/>
          <a:p>
            <a:r>
              <a:rPr lang="en-US" dirty="0"/>
              <a:t>E-MAIL from DISTRICT to CENTRAL OFFICE</a:t>
            </a:r>
          </a:p>
        </p:txBody>
      </p:sp>
      <p:sp>
        <p:nvSpPr>
          <p:cNvPr id="3" name="Content Placeholder 2">
            <a:extLst>
              <a:ext uri="{FF2B5EF4-FFF2-40B4-BE49-F238E27FC236}">
                <a16:creationId xmlns:a16="http://schemas.microsoft.com/office/drawing/2014/main" id="{21EFDF6E-EE0E-4866-ACA3-27E6FF25F085}"/>
              </a:ext>
            </a:extLst>
          </p:cNvPr>
          <p:cNvSpPr>
            <a:spLocks noGrp="1"/>
          </p:cNvSpPr>
          <p:nvPr>
            <p:ph idx="1"/>
          </p:nvPr>
        </p:nvSpPr>
        <p:spPr>
          <a:xfrm>
            <a:off x="1451579" y="969309"/>
            <a:ext cx="9603275" cy="4265421"/>
          </a:xfrm>
        </p:spPr>
        <p:txBody>
          <a:bodyPr>
            <a:normAutofit/>
          </a:bodyPr>
          <a:lstStyle/>
          <a:p>
            <a:r>
              <a:rPr lang="en-US" dirty="0"/>
              <a:t>BLRS 05620 form will again be validated</a:t>
            </a:r>
          </a:p>
          <a:p>
            <a:r>
              <a:rPr lang="en-US" dirty="0"/>
              <a:t>Email to Central Office Bureau of Local Roads invoice unit (only 1 unified address is available, per below)</a:t>
            </a:r>
          </a:p>
          <a:p>
            <a:r>
              <a:rPr lang="en-US" dirty="0"/>
              <a:t>“Subject” line in email will be auto-populated with key data we need (</a:t>
            </a:r>
            <a:r>
              <a:rPr lang="en-US" i="1" dirty="0"/>
              <a:t>do </a:t>
            </a:r>
            <a:r>
              <a:rPr lang="en-US" b="1" i="1" u="sng" dirty="0"/>
              <a:t>not</a:t>
            </a:r>
            <a:r>
              <a:rPr lang="en-US" i="1" dirty="0"/>
              <a:t> alter this information, but you may add additional information at the end of it</a:t>
            </a:r>
            <a:r>
              <a:rPr lang="en-US" dirty="0"/>
              <a:t>)</a:t>
            </a:r>
          </a:p>
          <a:p>
            <a:r>
              <a:rPr lang="en-US" b="1" u="sng" dirty="0"/>
              <a:t>NOTE:</a:t>
            </a:r>
            <a:r>
              <a:rPr lang="en-US" dirty="0"/>
              <a:t>  Do </a:t>
            </a:r>
            <a:r>
              <a:rPr lang="en-US" b="1" u="sng" dirty="0"/>
              <a:t>not</a:t>
            </a:r>
            <a:r>
              <a:rPr lang="en-US" dirty="0"/>
              <a:t> batch invoices, meaning only 1 (one) invoice per email submission</a:t>
            </a:r>
          </a:p>
          <a:p>
            <a:pPr>
              <a:spcBef>
                <a:spcPts val="3000"/>
              </a:spcBef>
            </a:pPr>
            <a:r>
              <a:rPr lang="en-US" i="1" u="sng" dirty="0"/>
              <a:t>For Reference</a:t>
            </a:r>
            <a:r>
              <a:rPr lang="en-US" dirty="0"/>
              <a:t>:</a:t>
            </a:r>
          </a:p>
          <a:p>
            <a:pPr marL="457200" lvl="1" indent="0">
              <a:spcBef>
                <a:spcPts val="600"/>
              </a:spcBef>
              <a:buNone/>
            </a:pPr>
            <a:r>
              <a:rPr lang="en-US" b="1" dirty="0">
                <a:solidFill>
                  <a:srgbClr val="0070C0"/>
                </a:solidFill>
                <a:hlinkClick r:id="rId3">
                  <a:extLst>
                    <a:ext uri="{A12FA001-AC4F-418D-AE19-62706E023703}">
                      <ahyp:hlinkClr xmlns:ahyp="http://schemas.microsoft.com/office/drawing/2018/hyperlinkcolor" val="tx"/>
                    </a:ext>
                  </a:extLst>
                </a:hlinkClick>
              </a:rPr>
              <a:t>DOT.BLRSFiscalControl@illinois.gov</a:t>
            </a:r>
            <a:endParaRPr lang="en-US" b="1" dirty="0">
              <a:solidFill>
                <a:srgbClr val="0070C0"/>
              </a:solidFill>
            </a:endParaRPr>
          </a:p>
          <a:p>
            <a:pPr>
              <a:spcBef>
                <a:spcPts val="3000"/>
              </a:spcBef>
            </a:pPr>
            <a:endParaRPr lang="en-US" dirty="0"/>
          </a:p>
          <a:p>
            <a:endParaRPr lang="en-US" dirty="0"/>
          </a:p>
          <a:p>
            <a:pPr lvl="1"/>
            <a:endParaRPr lang="en-US" dirty="0"/>
          </a:p>
        </p:txBody>
      </p:sp>
    </p:spTree>
    <p:extLst>
      <p:ext uri="{BB962C8B-B14F-4D97-AF65-F5344CB8AC3E}">
        <p14:creationId xmlns:p14="http://schemas.microsoft.com/office/powerpoint/2010/main" val="235566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8871-8FFD-4979-A1C6-5DE7F1850DC0}"/>
              </a:ext>
            </a:extLst>
          </p:cNvPr>
          <p:cNvSpPr>
            <a:spLocks noGrp="1"/>
          </p:cNvSpPr>
          <p:nvPr>
            <p:ph type="title"/>
          </p:nvPr>
        </p:nvSpPr>
        <p:spPr/>
        <p:txBody>
          <a:bodyPr/>
          <a:lstStyle/>
          <a:p>
            <a:r>
              <a:rPr lang="en-US" dirty="0"/>
              <a:t>III.  Central office Process</a:t>
            </a:r>
          </a:p>
        </p:txBody>
      </p:sp>
      <p:sp>
        <p:nvSpPr>
          <p:cNvPr id="4" name="Content Placeholder 2">
            <a:extLst>
              <a:ext uri="{FF2B5EF4-FFF2-40B4-BE49-F238E27FC236}">
                <a16:creationId xmlns:a16="http://schemas.microsoft.com/office/drawing/2014/main" id="{00A0DD58-B97F-4E37-A737-B1621F4DA1D2}"/>
              </a:ext>
            </a:extLst>
          </p:cNvPr>
          <p:cNvSpPr>
            <a:spLocks noGrp="1"/>
          </p:cNvSpPr>
          <p:nvPr>
            <p:ph idx="1"/>
          </p:nvPr>
        </p:nvSpPr>
        <p:spPr>
          <a:xfrm>
            <a:off x="1451579" y="977698"/>
            <a:ext cx="9603275" cy="4136309"/>
          </a:xfrm>
        </p:spPr>
        <p:txBody>
          <a:bodyPr>
            <a:normAutofit lnSpcReduction="10000"/>
          </a:bodyPr>
          <a:lstStyle/>
          <a:p>
            <a:r>
              <a:rPr lang="en-US" i="1" dirty="0"/>
              <a:t>Please Remember -- Central Office will </a:t>
            </a:r>
            <a:r>
              <a:rPr lang="en-US" b="1" i="1" u="sng" dirty="0"/>
              <a:t>only</a:t>
            </a:r>
            <a:r>
              <a:rPr lang="en-US" i="1" dirty="0"/>
              <a:t> accept electronic submittals of invoices and invoice supporting documentation packets</a:t>
            </a:r>
          </a:p>
          <a:p>
            <a:r>
              <a:rPr lang="en-US" dirty="0"/>
              <a:t>Upon receipt of the District Invoice email (including the BLR 05620 and supporting documentation), CO Fiscal Control Team will commence a new Invoice Quality Assurance (IQA) process, that is a 2-step process:</a:t>
            </a:r>
          </a:p>
          <a:p>
            <a:pPr lvl="1"/>
            <a:r>
              <a:rPr lang="en-US" dirty="0"/>
              <a:t>Part A – Initial Completeness &amp; Compliance Review (typically a 48 to 72-hour turnaround)</a:t>
            </a:r>
          </a:p>
          <a:p>
            <a:pPr lvl="2"/>
            <a:r>
              <a:rPr lang="en-US" dirty="0"/>
              <a:t>Part A (Revisions) – Revisions to BLRS 05620 and / or supporting invoice materials will be sent back to District for correction</a:t>
            </a:r>
          </a:p>
          <a:p>
            <a:pPr lvl="2"/>
            <a:r>
              <a:rPr lang="en-US" dirty="0"/>
              <a:t>Part A (Acceptance) – Upon Acceptance of materials, CBLRS Fiscal Control Team will assign a unique tracking Number</a:t>
            </a:r>
          </a:p>
          <a:p>
            <a:pPr lvl="1"/>
            <a:r>
              <a:rPr lang="en-US" dirty="0"/>
              <a:t>Part B – Detailed Completeness &amp; Fiscal Review of all materials provided, and processing of payments if materials are all in compliance with IOC, Departmental and Bureau policies </a:t>
            </a:r>
          </a:p>
        </p:txBody>
      </p:sp>
    </p:spTree>
    <p:extLst>
      <p:ext uri="{BB962C8B-B14F-4D97-AF65-F5344CB8AC3E}">
        <p14:creationId xmlns:p14="http://schemas.microsoft.com/office/powerpoint/2010/main" val="365895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F390-1174-427E-BB46-BA2A06DFA1E6}"/>
              </a:ext>
            </a:extLst>
          </p:cNvPr>
          <p:cNvSpPr>
            <a:spLocks noGrp="1"/>
          </p:cNvSpPr>
          <p:nvPr>
            <p:ph type="title"/>
          </p:nvPr>
        </p:nvSpPr>
        <p:spPr>
          <a:xfrm>
            <a:off x="1451579" y="72756"/>
            <a:ext cx="9603275" cy="1049235"/>
          </a:xfrm>
        </p:spPr>
        <p:txBody>
          <a:bodyPr/>
          <a:lstStyle/>
          <a:p>
            <a:r>
              <a:rPr lang="en-US" dirty="0"/>
              <a:t>CENTRAL OFFICE:  Part A – Review Details</a:t>
            </a:r>
          </a:p>
        </p:txBody>
      </p:sp>
      <p:sp>
        <p:nvSpPr>
          <p:cNvPr id="3" name="Content Placeholder 2">
            <a:extLst>
              <a:ext uri="{FF2B5EF4-FFF2-40B4-BE49-F238E27FC236}">
                <a16:creationId xmlns:a16="http://schemas.microsoft.com/office/drawing/2014/main" id="{C5BCA1FC-FE5E-4F8B-8360-708983DEE3B6}"/>
              </a:ext>
            </a:extLst>
          </p:cNvPr>
          <p:cNvSpPr>
            <a:spLocks noGrp="1"/>
          </p:cNvSpPr>
          <p:nvPr>
            <p:ph idx="1"/>
          </p:nvPr>
        </p:nvSpPr>
        <p:spPr>
          <a:xfrm>
            <a:off x="1137146" y="847288"/>
            <a:ext cx="10263492" cy="5226341"/>
          </a:xfrm>
        </p:spPr>
        <p:txBody>
          <a:bodyPr>
            <a:normAutofit fontScale="92500" lnSpcReduction="10000"/>
          </a:bodyPr>
          <a:lstStyle/>
          <a:p>
            <a:r>
              <a:rPr lang="en-US" dirty="0"/>
              <a:t>Part A – Initial Completeness &amp; Compliance Review, limited to: </a:t>
            </a:r>
          </a:p>
          <a:p>
            <a:pPr lvl="1"/>
            <a:r>
              <a:rPr lang="en-US" dirty="0"/>
              <a:t>QA Review BLR 05620 inputs, including identifying information (Obligation Number, State Job Number, Section, LPA identifiers), service dates (special focus on timing and authorization dates), and request information (including maximum reimbursement and total costs) </a:t>
            </a:r>
          </a:p>
          <a:p>
            <a:pPr lvl="1"/>
            <a:r>
              <a:rPr lang="en-US" dirty="0"/>
              <a:t>Initial “completeness” (but not compliance) review of supporting documentation package materials </a:t>
            </a:r>
          </a:p>
          <a:p>
            <a:r>
              <a:rPr lang="en-US" dirty="0"/>
              <a:t>If information is accepted, the invoice will receive tracking number and logged – to be process in the order received</a:t>
            </a:r>
          </a:p>
          <a:p>
            <a:r>
              <a:rPr lang="en-US" dirty="0"/>
              <a:t>If corrections are required, CBLRS will Email District identify the required correction(s)</a:t>
            </a:r>
          </a:p>
          <a:p>
            <a:r>
              <a:rPr lang="en-US" b="1" u="sng" dirty="0"/>
              <a:t>PLEASE NOTE:</a:t>
            </a:r>
            <a:r>
              <a:rPr lang="en-US" b="1" dirty="0"/>
              <a:t> </a:t>
            </a:r>
            <a:r>
              <a:rPr lang="en-US" dirty="0"/>
              <a:t> Per departmental and Bureau policies, no additions/corrections can be made by CBLRS staff upon receipt of submitted information as this would trigger the following:</a:t>
            </a:r>
          </a:p>
          <a:p>
            <a:pPr lvl="1"/>
            <a:r>
              <a:rPr lang="en-US" dirty="0"/>
              <a:t>Invalidation of the District’s signature</a:t>
            </a:r>
          </a:p>
          <a:p>
            <a:pPr lvl="1"/>
            <a:r>
              <a:rPr lang="en-US" dirty="0"/>
              <a:t>Internal audit finding that will delay information processing</a:t>
            </a:r>
          </a:p>
          <a:p>
            <a:pPr lvl="1"/>
            <a:r>
              <a:rPr lang="en-US" dirty="0"/>
              <a:t>May lead to additional errors and / or miscommunication</a:t>
            </a:r>
          </a:p>
          <a:p>
            <a:pPr lvl="1"/>
            <a:r>
              <a:rPr lang="en-US" dirty="0"/>
              <a:t>Eliminates Quality Assurance version / revision traceable trail</a:t>
            </a:r>
          </a:p>
        </p:txBody>
      </p:sp>
    </p:spTree>
    <p:extLst>
      <p:ext uri="{BB962C8B-B14F-4D97-AF65-F5344CB8AC3E}">
        <p14:creationId xmlns:p14="http://schemas.microsoft.com/office/powerpoint/2010/main" val="4046413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F390-1174-427E-BB46-BA2A06DFA1E6}"/>
              </a:ext>
            </a:extLst>
          </p:cNvPr>
          <p:cNvSpPr>
            <a:spLocks noGrp="1"/>
          </p:cNvSpPr>
          <p:nvPr>
            <p:ph type="title"/>
          </p:nvPr>
        </p:nvSpPr>
        <p:spPr/>
        <p:txBody>
          <a:bodyPr/>
          <a:lstStyle/>
          <a:p>
            <a:r>
              <a:rPr lang="en-US" dirty="0"/>
              <a:t>CENTRAL OFFICE:  Part b – Review Details</a:t>
            </a:r>
          </a:p>
        </p:txBody>
      </p:sp>
      <p:sp>
        <p:nvSpPr>
          <p:cNvPr id="3" name="Content Placeholder 2">
            <a:extLst>
              <a:ext uri="{FF2B5EF4-FFF2-40B4-BE49-F238E27FC236}">
                <a16:creationId xmlns:a16="http://schemas.microsoft.com/office/drawing/2014/main" id="{C5BCA1FC-FE5E-4F8B-8360-708983DEE3B6}"/>
              </a:ext>
            </a:extLst>
          </p:cNvPr>
          <p:cNvSpPr>
            <a:spLocks noGrp="1"/>
          </p:cNvSpPr>
          <p:nvPr>
            <p:ph idx="1"/>
          </p:nvPr>
        </p:nvSpPr>
        <p:spPr>
          <a:xfrm>
            <a:off x="1137146" y="866440"/>
            <a:ext cx="10204770" cy="5215578"/>
          </a:xfrm>
        </p:spPr>
        <p:txBody>
          <a:bodyPr>
            <a:normAutofit fontScale="92500" lnSpcReduction="20000"/>
          </a:bodyPr>
          <a:lstStyle/>
          <a:p>
            <a:r>
              <a:rPr lang="en-US" dirty="0"/>
              <a:t>Part B – Detailed Completeness &amp; Fiscal Review, inclusive but not limited to the following:</a:t>
            </a:r>
          </a:p>
          <a:p>
            <a:r>
              <a:rPr lang="en-US" dirty="0"/>
              <a:t>Archive of Email and both attachments (BLR 05620 and supporting information package), with transmittal and received dates</a:t>
            </a:r>
          </a:p>
          <a:p>
            <a:r>
              <a:rPr lang="en-US" dirty="0"/>
              <a:t>Assignment of unique with Tracking Number, (FYIN-XXXXX-D#)</a:t>
            </a:r>
          </a:p>
          <a:p>
            <a:pPr lvl="1"/>
            <a:r>
              <a:rPr lang="en-US" dirty="0"/>
              <a:t>FY = Fiscal Year</a:t>
            </a:r>
          </a:p>
          <a:p>
            <a:pPr lvl="1"/>
            <a:r>
              <a:rPr lang="en-US" dirty="0"/>
              <a:t>IN = Constant value for Invoice</a:t>
            </a:r>
          </a:p>
          <a:p>
            <a:pPr lvl="1"/>
            <a:r>
              <a:rPr lang="en-US" dirty="0"/>
              <a:t>XXXXX = 5 Numbers indicating the internal sequential invoice received number</a:t>
            </a:r>
          </a:p>
          <a:p>
            <a:pPr lvl="1"/>
            <a:r>
              <a:rPr lang="en-US" dirty="0"/>
              <a:t>D# = District Identifier</a:t>
            </a:r>
          </a:p>
          <a:p>
            <a:r>
              <a:rPr lang="en-US" dirty="0"/>
              <a:t>Archive of Pre-Review Invoice to CBLRS internal “Shared Drive”</a:t>
            </a:r>
          </a:p>
          <a:p>
            <a:r>
              <a:rPr lang="en-US" dirty="0"/>
              <a:t>Completes BLR 05620 with Funding Code and Function Codes, and validates against COD</a:t>
            </a:r>
          </a:p>
          <a:p>
            <a:r>
              <a:rPr lang="en-US" dirty="0"/>
              <a:t>Process invoice in FOA</a:t>
            </a:r>
          </a:p>
          <a:p>
            <a:r>
              <a:rPr lang="en-US" dirty="0"/>
              <a:t>Combines BLR 05620 and invoice supporting documentation packet into single file</a:t>
            </a:r>
          </a:p>
          <a:p>
            <a:r>
              <a:rPr lang="en-US" dirty="0"/>
              <a:t>Upon processing and payment, archives files to WMFT Virtual File Room</a:t>
            </a:r>
          </a:p>
          <a:p>
            <a:pPr lvl="1"/>
            <a:endParaRPr lang="en-US" dirty="0"/>
          </a:p>
        </p:txBody>
      </p:sp>
    </p:spTree>
    <p:extLst>
      <p:ext uri="{BB962C8B-B14F-4D97-AF65-F5344CB8AC3E}">
        <p14:creationId xmlns:p14="http://schemas.microsoft.com/office/powerpoint/2010/main" val="355214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19CC-F2A1-4A46-90B6-D2CD12925AB9}"/>
              </a:ext>
            </a:extLst>
          </p:cNvPr>
          <p:cNvSpPr>
            <a:spLocks noGrp="1"/>
          </p:cNvSpPr>
          <p:nvPr>
            <p:ph type="title"/>
          </p:nvPr>
        </p:nvSpPr>
        <p:spPr/>
        <p:txBody>
          <a:bodyPr/>
          <a:lstStyle/>
          <a:p>
            <a:r>
              <a:rPr lang="en-US" dirty="0"/>
              <a:t>Completed blr 05620</a:t>
            </a:r>
          </a:p>
        </p:txBody>
      </p:sp>
      <p:pic>
        <p:nvPicPr>
          <p:cNvPr id="6" name="Picture 14">
            <a:extLst>
              <a:ext uri="{FF2B5EF4-FFF2-40B4-BE49-F238E27FC236}">
                <a16:creationId xmlns:a16="http://schemas.microsoft.com/office/drawing/2014/main" id="{A6447FB3-1D01-4B1E-BC08-6E39FE2507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4990" y="778049"/>
            <a:ext cx="6209260" cy="56814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C3959F3E-4279-4B48-BB04-59EBA93DF4EF}"/>
              </a:ext>
            </a:extLst>
          </p:cNvPr>
          <p:cNvSpPr/>
          <p:nvPr/>
        </p:nvSpPr>
        <p:spPr>
          <a:xfrm>
            <a:off x="2642532" y="5555333"/>
            <a:ext cx="2827090" cy="1049235"/>
          </a:xfrm>
          <a:prstGeom prst="roundRect">
            <a:avLst/>
          </a:prstGeom>
          <a:noFill/>
          <a:ln w="57150">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0548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hanie Stoverink's Personal Room-20210709 2343-2">
            <a:hlinkClick r:id="" action="ppaction://media"/>
            <a:extLst>
              <a:ext uri="{FF2B5EF4-FFF2-40B4-BE49-F238E27FC236}">
                <a16:creationId xmlns:a16="http://schemas.microsoft.com/office/drawing/2014/main" id="{CC97E06C-45C7-4E59-9365-E941112963B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grayscl/>
          </a:blip>
          <a:stretch>
            <a:fillRect/>
          </a:stretch>
        </p:blipFill>
        <p:spPr>
          <a:xfrm>
            <a:off x="838200" y="261938"/>
            <a:ext cx="10515600" cy="5915025"/>
          </a:xfrm>
        </p:spPr>
      </p:pic>
      <p:sp>
        <p:nvSpPr>
          <p:cNvPr id="6" name="TextBox 5">
            <a:extLst>
              <a:ext uri="{FF2B5EF4-FFF2-40B4-BE49-F238E27FC236}">
                <a16:creationId xmlns:a16="http://schemas.microsoft.com/office/drawing/2014/main" id="{67A0101F-E4B4-4420-AF98-2865DF1D0CE0}"/>
              </a:ext>
            </a:extLst>
          </p:cNvPr>
          <p:cNvSpPr txBox="1"/>
          <p:nvPr/>
        </p:nvSpPr>
        <p:spPr>
          <a:xfrm>
            <a:off x="3095625" y="2114550"/>
            <a:ext cx="6000750" cy="769441"/>
          </a:xfrm>
          <a:prstGeom prst="rect">
            <a:avLst/>
          </a:prstGeom>
          <a:noFill/>
        </p:spPr>
        <p:txBody>
          <a:bodyPr wrap="square" rtlCol="0">
            <a:spAutoFit/>
          </a:bodyPr>
          <a:lstStyle/>
          <a:p>
            <a:pPr algn="ctr"/>
            <a:r>
              <a:rPr lang="en-US" sz="4400" dirty="0">
                <a:solidFill>
                  <a:schemeClr val="bg1"/>
                </a:solidFill>
                <a:latin typeface="+mj-lt"/>
              </a:rPr>
              <a:t>IV.  Electronic Signature</a:t>
            </a:r>
          </a:p>
        </p:txBody>
      </p:sp>
    </p:spTree>
    <p:extLst>
      <p:ext uri="{BB962C8B-B14F-4D97-AF65-F5344CB8AC3E}">
        <p14:creationId xmlns:p14="http://schemas.microsoft.com/office/powerpoint/2010/main" val="33465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64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with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5D81-9385-4E1E-B1B5-6BA39A8D9D20}"/>
              </a:ext>
            </a:extLst>
          </p:cNvPr>
          <p:cNvSpPr>
            <a:spLocks noGrp="1"/>
          </p:cNvSpPr>
          <p:nvPr>
            <p:ph type="title"/>
          </p:nvPr>
        </p:nvSpPr>
        <p:spPr/>
        <p:txBody>
          <a:bodyPr/>
          <a:lstStyle/>
          <a:p>
            <a:pPr algn="ctr"/>
            <a:r>
              <a:rPr lang="en-US" dirty="0"/>
              <a:t>V.  Questions</a:t>
            </a:r>
          </a:p>
        </p:txBody>
      </p:sp>
    </p:spTree>
    <p:extLst>
      <p:ext uri="{BB962C8B-B14F-4D97-AF65-F5344CB8AC3E}">
        <p14:creationId xmlns:p14="http://schemas.microsoft.com/office/powerpoint/2010/main" val="83541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B7F5-971A-462B-9A8F-99FC1E5EF410}"/>
              </a:ext>
            </a:extLst>
          </p:cNvPr>
          <p:cNvSpPr>
            <a:spLocks noGrp="1"/>
          </p:cNvSpPr>
          <p:nvPr>
            <p:ph type="title"/>
          </p:nvPr>
        </p:nvSpPr>
        <p:spPr>
          <a:xfrm>
            <a:off x="1451579" y="78843"/>
            <a:ext cx="9603275" cy="1049235"/>
          </a:xfrm>
        </p:spPr>
        <p:txBody>
          <a:bodyPr/>
          <a:lstStyle/>
          <a:p>
            <a:r>
              <a:rPr lang="en-US" dirty="0"/>
              <a:t>Goals &amp; Objectives</a:t>
            </a:r>
          </a:p>
        </p:txBody>
      </p:sp>
      <p:sp>
        <p:nvSpPr>
          <p:cNvPr id="3" name="Content Placeholder 2">
            <a:extLst>
              <a:ext uri="{FF2B5EF4-FFF2-40B4-BE49-F238E27FC236}">
                <a16:creationId xmlns:a16="http://schemas.microsoft.com/office/drawing/2014/main" id="{0A22C9D8-6BB7-4839-99B3-11BEF36D2005}"/>
              </a:ext>
            </a:extLst>
          </p:cNvPr>
          <p:cNvSpPr>
            <a:spLocks noGrp="1"/>
          </p:cNvSpPr>
          <p:nvPr>
            <p:ph idx="1"/>
          </p:nvPr>
        </p:nvSpPr>
        <p:spPr>
          <a:xfrm>
            <a:off x="1451578" y="927836"/>
            <a:ext cx="9603275" cy="3575401"/>
          </a:xfrm>
        </p:spPr>
        <p:txBody>
          <a:bodyPr>
            <a:normAutofit lnSpcReduction="10000"/>
          </a:bodyPr>
          <a:lstStyle/>
          <a:p>
            <a:r>
              <a:rPr lang="en-US" dirty="0"/>
              <a:t>Increase processing of invoices / payments</a:t>
            </a:r>
          </a:p>
          <a:p>
            <a:r>
              <a:rPr lang="en-US" dirty="0"/>
              <a:t>Establish tracking &amp; control system for all invoices</a:t>
            </a:r>
          </a:p>
          <a:p>
            <a:r>
              <a:rPr lang="en-US" dirty="0"/>
              <a:t>Modernize forms and process workflows</a:t>
            </a:r>
          </a:p>
          <a:p>
            <a:r>
              <a:rPr lang="en-US" dirty="0"/>
              <a:t>Meet departmental mandates of less paper, less cost, more efficient document throughout</a:t>
            </a:r>
          </a:p>
          <a:p>
            <a:r>
              <a:rPr lang="en-US" dirty="0"/>
              <a:t>Maintain District-level Quality Control (QC) process and work</a:t>
            </a:r>
          </a:p>
          <a:p>
            <a:r>
              <a:rPr lang="en-US" dirty="0"/>
              <a:t>Employment of 2-step Quality Assurance (QA) review process by Central Office:</a:t>
            </a:r>
          </a:p>
          <a:p>
            <a:pPr lvl="1"/>
            <a:r>
              <a:rPr lang="en-US" dirty="0"/>
              <a:t>Step 1:  Initial high-level compliance review (48 to 72-hour review &amp; acceptance / return) </a:t>
            </a:r>
          </a:p>
          <a:p>
            <a:pPr lvl="1"/>
            <a:r>
              <a:rPr lang="en-US" dirty="0"/>
              <a:t>Step 2:  Detailed invoice review process </a:t>
            </a:r>
          </a:p>
        </p:txBody>
      </p:sp>
    </p:spTree>
    <p:extLst>
      <p:ext uri="{BB962C8B-B14F-4D97-AF65-F5344CB8AC3E}">
        <p14:creationId xmlns:p14="http://schemas.microsoft.com/office/powerpoint/2010/main" val="131618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8BC2-DF1B-4CDE-A8AD-42CCA7937B4B}"/>
              </a:ext>
            </a:extLst>
          </p:cNvPr>
          <p:cNvSpPr>
            <a:spLocks noGrp="1"/>
          </p:cNvSpPr>
          <p:nvPr>
            <p:ph type="title"/>
          </p:nvPr>
        </p:nvSpPr>
        <p:spPr/>
        <p:txBody>
          <a:bodyPr/>
          <a:lstStyle/>
          <a:p>
            <a:r>
              <a:rPr lang="en-US" dirty="0"/>
              <a:t>Rundown</a:t>
            </a:r>
          </a:p>
        </p:txBody>
      </p:sp>
      <p:sp>
        <p:nvSpPr>
          <p:cNvPr id="3" name="Content Placeholder 2">
            <a:extLst>
              <a:ext uri="{FF2B5EF4-FFF2-40B4-BE49-F238E27FC236}">
                <a16:creationId xmlns:a16="http://schemas.microsoft.com/office/drawing/2014/main" id="{E5FCE6EF-5D13-4D6C-AAB5-C7153A5204B0}"/>
              </a:ext>
            </a:extLst>
          </p:cNvPr>
          <p:cNvSpPr>
            <a:spLocks noGrp="1"/>
          </p:cNvSpPr>
          <p:nvPr>
            <p:ph idx="1"/>
          </p:nvPr>
        </p:nvSpPr>
        <p:spPr>
          <a:xfrm>
            <a:off x="1451579" y="919123"/>
            <a:ext cx="10018371" cy="4511673"/>
          </a:xfrm>
        </p:spPr>
        <p:txBody>
          <a:bodyPr>
            <a:normAutofit lnSpcReduction="10000"/>
          </a:bodyPr>
          <a:lstStyle/>
          <a:p>
            <a:r>
              <a:rPr lang="en-US" dirty="0"/>
              <a:t>3-part / division of responsibilities to assist in quality, validation of information, and participation (LPA / District / Central Office) </a:t>
            </a:r>
          </a:p>
          <a:p>
            <a:r>
              <a:rPr lang="en-US" dirty="0"/>
              <a:t>All-electronic version of BLR 05620 (Invoice form) &amp; BLR 05621 (Local Public Agency Cost Plus Fixed Fee Invoice form) are now on website and available</a:t>
            </a:r>
          </a:p>
          <a:p>
            <a:r>
              <a:rPr lang="en-US" dirty="0"/>
              <a:t>Locals have the </a:t>
            </a:r>
            <a:r>
              <a:rPr lang="en-US" u="sng" dirty="0"/>
              <a:t>option</a:t>
            </a:r>
            <a:r>
              <a:rPr lang="en-US" dirty="0"/>
              <a:t> of using BLR 05620 &amp; BLR 05621 electronic form(s) or paper for invoice requirement submissions to District</a:t>
            </a:r>
            <a:r>
              <a:rPr lang="en-US"/>
              <a:t>, </a:t>
            </a:r>
            <a:r>
              <a:rPr lang="en-US" b="1" u="sng"/>
              <a:t>if </a:t>
            </a:r>
            <a:r>
              <a:rPr lang="en-US" b="1" u="sng" dirty="0"/>
              <a:t>District agrees</a:t>
            </a:r>
            <a:endParaRPr lang="en-US" dirty="0"/>
          </a:p>
          <a:p>
            <a:r>
              <a:rPr lang="en-US" dirty="0"/>
              <a:t>Districts </a:t>
            </a:r>
            <a:r>
              <a:rPr lang="en-US" b="1" u="sng" dirty="0"/>
              <a:t>must</a:t>
            </a:r>
            <a:r>
              <a:rPr lang="en-US" dirty="0"/>
              <a:t> use updated BLR 05620 Invoice form, electronic signature, electronic support documentation materials, and e-mail submittal process for all invoice information and documents sent to Central Office </a:t>
            </a:r>
          </a:p>
          <a:p>
            <a:r>
              <a:rPr lang="en-US" dirty="0"/>
              <a:t>CBLRS will </a:t>
            </a:r>
            <a:r>
              <a:rPr lang="en-US" b="1" u="sng" dirty="0"/>
              <a:t>not</a:t>
            </a:r>
            <a:r>
              <a:rPr lang="en-US" dirty="0"/>
              <a:t> accept paper copies of the BLR 05620 Invoice form, nor supporting documentation packages after </a:t>
            </a:r>
            <a:r>
              <a:rPr lang="en-US" b="1" u="sng" dirty="0"/>
              <a:t>9/07/2021</a:t>
            </a:r>
          </a:p>
          <a:p>
            <a:endParaRPr lang="en-US" dirty="0"/>
          </a:p>
        </p:txBody>
      </p:sp>
    </p:spTree>
    <p:extLst>
      <p:ext uri="{BB962C8B-B14F-4D97-AF65-F5344CB8AC3E}">
        <p14:creationId xmlns:p14="http://schemas.microsoft.com/office/powerpoint/2010/main" val="303025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A5DC-9628-4F22-BA84-F2820812BDFF}"/>
              </a:ext>
            </a:extLst>
          </p:cNvPr>
          <p:cNvSpPr>
            <a:spLocks noGrp="1"/>
          </p:cNvSpPr>
          <p:nvPr>
            <p:ph type="title"/>
          </p:nvPr>
        </p:nvSpPr>
        <p:spPr/>
        <p:txBody>
          <a:bodyPr/>
          <a:lstStyle/>
          <a:p>
            <a:r>
              <a:rPr lang="en-US" dirty="0"/>
              <a:t>Presentation contents</a:t>
            </a:r>
          </a:p>
        </p:txBody>
      </p:sp>
      <p:sp>
        <p:nvSpPr>
          <p:cNvPr id="3" name="Content Placeholder 2">
            <a:extLst>
              <a:ext uri="{FF2B5EF4-FFF2-40B4-BE49-F238E27FC236}">
                <a16:creationId xmlns:a16="http://schemas.microsoft.com/office/drawing/2014/main" id="{1D315D1B-2DE5-41F7-B020-77FA17F59AA1}"/>
              </a:ext>
            </a:extLst>
          </p:cNvPr>
          <p:cNvSpPr>
            <a:spLocks noGrp="1"/>
          </p:cNvSpPr>
          <p:nvPr>
            <p:ph idx="1"/>
          </p:nvPr>
        </p:nvSpPr>
        <p:spPr>
          <a:xfrm>
            <a:off x="1451578" y="1147158"/>
            <a:ext cx="9603275" cy="3596063"/>
          </a:xfrm>
        </p:spPr>
        <p:txBody>
          <a:bodyPr/>
          <a:lstStyle/>
          <a:p>
            <a:pPr marL="514350" indent="-514350">
              <a:buFont typeface="+mj-lt"/>
              <a:buAutoNum type="romanUcPeriod"/>
            </a:pPr>
            <a:r>
              <a:rPr lang="en-US" dirty="0"/>
              <a:t>Local Public Agency Responsibilities</a:t>
            </a:r>
          </a:p>
          <a:p>
            <a:pPr marL="514350" indent="-514350">
              <a:buFont typeface="+mj-lt"/>
              <a:buAutoNum type="romanUcPeriod"/>
            </a:pPr>
            <a:r>
              <a:rPr lang="en-US" dirty="0"/>
              <a:t>District Requirements</a:t>
            </a:r>
          </a:p>
          <a:p>
            <a:pPr marL="514350" indent="-514350">
              <a:buFont typeface="+mj-lt"/>
              <a:buAutoNum type="romanUcPeriod"/>
            </a:pPr>
            <a:r>
              <a:rPr lang="en-US" dirty="0"/>
              <a:t>Central Office Process</a:t>
            </a:r>
          </a:p>
          <a:p>
            <a:pPr marL="514350" indent="-514350">
              <a:buFont typeface="+mj-lt"/>
              <a:buAutoNum type="romanUcPeriod"/>
            </a:pPr>
            <a:r>
              <a:rPr lang="en-US" dirty="0"/>
              <a:t>Electronic Signature Setup/Process</a:t>
            </a:r>
          </a:p>
          <a:p>
            <a:pPr marL="514350" indent="-514350">
              <a:buAutoNum type="romanUcPeriod"/>
            </a:pPr>
            <a:r>
              <a:rPr lang="en-US" dirty="0"/>
              <a:t>Questions</a:t>
            </a:r>
          </a:p>
        </p:txBody>
      </p:sp>
    </p:spTree>
    <p:extLst>
      <p:ext uri="{BB962C8B-B14F-4D97-AF65-F5344CB8AC3E}">
        <p14:creationId xmlns:p14="http://schemas.microsoft.com/office/powerpoint/2010/main" val="287461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07E4-764E-4BB3-86C2-31B1FDEA3461}"/>
              </a:ext>
            </a:extLst>
          </p:cNvPr>
          <p:cNvSpPr>
            <a:spLocks noGrp="1"/>
          </p:cNvSpPr>
          <p:nvPr>
            <p:ph type="title"/>
          </p:nvPr>
        </p:nvSpPr>
        <p:spPr/>
        <p:txBody>
          <a:bodyPr/>
          <a:lstStyle/>
          <a:p>
            <a:r>
              <a:rPr lang="en-US" dirty="0"/>
              <a:t>I.  Local public agency responsibilities</a:t>
            </a:r>
          </a:p>
        </p:txBody>
      </p:sp>
      <p:sp>
        <p:nvSpPr>
          <p:cNvPr id="4" name="Content Placeholder 2">
            <a:extLst>
              <a:ext uri="{FF2B5EF4-FFF2-40B4-BE49-F238E27FC236}">
                <a16:creationId xmlns:a16="http://schemas.microsoft.com/office/drawing/2014/main" id="{6C4060CC-DCE1-4B39-BD52-947032DC03B3}"/>
              </a:ext>
            </a:extLst>
          </p:cNvPr>
          <p:cNvSpPr>
            <a:spLocks noGrp="1"/>
          </p:cNvSpPr>
          <p:nvPr>
            <p:ph idx="1"/>
          </p:nvPr>
        </p:nvSpPr>
        <p:spPr>
          <a:xfrm>
            <a:off x="1242874" y="702553"/>
            <a:ext cx="10466773" cy="5278797"/>
          </a:xfrm>
        </p:spPr>
        <p:txBody>
          <a:bodyPr>
            <a:normAutofit fontScale="92500" lnSpcReduction="10000"/>
          </a:bodyPr>
          <a:lstStyle/>
          <a:p>
            <a:r>
              <a:rPr lang="en-US" dirty="0"/>
              <a:t>Part 1 requires the main transmission of information and participation from the Local Public Agency (LPA) </a:t>
            </a:r>
          </a:p>
          <a:p>
            <a:r>
              <a:rPr lang="en-US" dirty="0"/>
              <a:t>Both Form BLR 05620 (Invoice form) &amp; Form BLR 05621 (Consultant Cost Plus Fixed Fee Invoice form) have been converted and updated to accept electronic signatures</a:t>
            </a:r>
          </a:p>
          <a:p>
            <a:r>
              <a:rPr lang="en-US" dirty="0"/>
              <a:t>Form BLRS 05621 (when required), remains the same as with previous versions; however, Page 1 and 3 now permit both the Consultant and the LPA to apply their electronic signatures in the appropriate fields</a:t>
            </a:r>
          </a:p>
          <a:p>
            <a:r>
              <a:rPr lang="en-US" dirty="0"/>
              <a:t>Form BLRS 05620 has received a small reorganization, and other internally necessary processing improvements, to aid in the completion requirements, as well as the conversion of the Form to now permit the District to apply their electronic signature </a:t>
            </a:r>
          </a:p>
          <a:p>
            <a:r>
              <a:rPr lang="en-US" dirty="0"/>
              <a:t>Part 1 of this process also includes the important step of the electronic submission by the LPA (and Consultant through the LPA) of BLRS 05620 and </a:t>
            </a:r>
            <a:r>
              <a:rPr lang="en-US" b="1" u="sng" dirty="0"/>
              <a:t>all</a:t>
            </a:r>
            <a:r>
              <a:rPr lang="en-US" dirty="0"/>
              <a:t> supporting documentation, which will all be encompassed in one, singular email from the LPA to the District for each Invoice</a:t>
            </a:r>
          </a:p>
          <a:p>
            <a:r>
              <a:rPr lang="en-US" i="1" dirty="0"/>
              <a:t>Optional – The LPA </a:t>
            </a:r>
            <a:r>
              <a:rPr lang="en-US" b="1" i="1" u="sng" dirty="0"/>
              <a:t>may</a:t>
            </a:r>
            <a:r>
              <a:rPr lang="en-US" i="1" dirty="0"/>
              <a:t> continue to mail supporting documentation packet to District, </a:t>
            </a:r>
            <a:r>
              <a:rPr lang="en-US" b="1" i="1" u="sng" dirty="0"/>
              <a:t>if District agrees</a:t>
            </a:r>
          </a:p>
        </p:txBody>
      </p:sp>
    </p:spTree>
    <p:extLst>
      <p:ext uri="{BB962C8B-B14F-4D97-AF65-F5344CB8AC3E}">
        <p14:creationId xmlns:p14="http://schemas.microsoft.com/office/powerpoint/2010/main" val="185401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6CCD-B6DB-41C4-B088-529AA07BDE6C}"/>
              </a:ext>
            </a:extLst>
          </p:cNvPr>
          <p:cNvSpPr>
            <a:spLocks noGrp="1"/>
          </p:cNvSpPr>
          <p:nvPr>
            <p:ph type="title"/>
          </p:nvPr>
        </p:nvSpPr>
        <p:spPr>
          <a:xfrm>
            <a:off x="1354961" y="-267676"/>
            <a:ext cx="4176384" cy="919164"/>
          </a:xfrm>
        </p:spPr>
        <p:txBody>
          <a:bodyPr vert="horz" lIns="91440" tIns="45720" rIns="91440" bIns="0" rtlCol="0" anchor="b">
            <a:normAutofit/>
          </a:bodyPr>
          <a:lstStyle/>
          <a:p>
            <a:r>
              <a:rPr lang="en-US" sz="4800" dirty="0"/>
              <a:t>Blr 05621</a:t>
            </a:r>
          </a:p>
        </p:txBody>
      </p:sp>
      <p:pic>
        <p:nvPicPr>
          <p:cNvPr id="4" name="Picture 3" descr="Table&#10;&#10;Description automatically generated">
            <a:extLst>
              <a:ext uri="{FF2B5EF4-FFF2-40B4-BE49-F238E27FC236}">
                <a16:creationId xmlns:a16="http://schemas.microsoft.com/office/drawing/2014/main" id="{27F6767D-33DC-4FED-97A8-238F18067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71" y="756122"/>
            <a:ext cx="5300014" cy="5766318"/>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77DD76CB-772E-4416-AAAB-8244AACFC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217" y="756122"/>
            <a:ext cx="5299364" cy="5766318"/>
          </a:xfrm>
          <a:prstGeom prst="rect">
            <a:avLst/>
          </a:prstGeom>
        </p:spPr>
      </p:pic>
      <p:sp>
        <p:nvSpPr>
          <p:cNvPr id="12" name="Oval 11">
            <a:extLst>
              <a:ext uri="{FF2B5EF4-FFF2-40B4-BE49-F238E27FC236}">
                <a16:creationId xmlns:a16="http://schemas.microsoft.com/office/drawing/2014/main" id="{DF55F078-0F2A-4FE0-945E-8B71590A0507}"/>
              </a:ext>
            </a:extLst>
          </p:cNvPr>
          <p:cNvSpPr/>
          <p:nvPr/>
        </p:nvSpPr>
        <p:spPr>
          <a:xfrm>
            <a:off x="757382" y="5186091"/>
            <a:ext cx="1865745" cy="6834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71E884A-8AD4-4D61-8A03-65C4D662A961}"/>
              </a:ext>
            </a:extLst>
          </p:cNvPr>
          <p:cNvSpPr/>
          <p:nvPr/>
        </p:nvSpPr>
        <p:spPr>
          <a:xfrm>
            <a:off x="3061855" y="5105790"/>
            <a:ext cx="1865745" cy="6834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5BE3D09-9684-4CEE-BC79-D86C55057F69}"/>
              </a:ext>
            </a:extLst>
          </p:cNvPr>
          <p:cNvSpPr/>
          <p:nvPr/>
        </p:nvSpPr>
        <p:spPr>
          <a:xfrm>
            <a:off x="6377513" y="4608340"/>
            <a:ext cx="1865745" cy="78047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48BBBC8-E3F0-4E23-B539-A2327151EB50}"/>
              </a:ext>
            </a:extLst>
          </p:cNvPr>
          <p:cNvSpPr/>
          <p:nvPr/>
        </p:nvSpPr>
        <p:spPr>
          <a:xfrm>
            <a:off x="8774545" y="4785622"/>
            <a:ext cx="2041237" cy="68349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539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6CCD-B6DB-41C4-B088-529AA07BDE6C}"/>
              </a:ext>
            </a:extLst>
          </p:cNvPr>
          <p:cNvSpPr>
            <a:spLocks noGrp="1"/>
          </p:cNvSpPr>
          <p:nvPr>
            <p:ph type="title"/>
          </p:nvPr>
        </p:nvSpPr>
        <p:spPr>
          <a:xfrm>
            <a:off x="1354961" y="-276917"/>
            <a:ext cx="4176384" cy="919164"/>
          </a:xfrm>
        </p:spPr>
        <p:txBody>
          <a:bodyPr vert="horz" lIns="91440" tIns="45720" rIns="91440" bIns="0" rtlCol="0" anchor="b">
            <a:normAutofit/>
          </a:bodyPr>
          <a:lstStyle/>
          <a:p>
            <a:r>
              <a:rPr lang="en-US" sz="4800" dirty="0"/>
              <a:t>Blr 05620</a:t>
            </a:r>
          </a:p>
        </p:txBody>
      </p:sp>
      <p:pic>
        <p:nvPicPr>
          <p:cNvPr id="1026" name="Picture 14">
            <a:extLst>
              <a:ext uri="{FF2B5EF4-FFF2-40B4-BE49-F238E27FC236}">
                <a16:creationId xmlns:a16="http://schemas.microsoft.com/office/drawing/2014/main" id="{D49C966E-FB33-423F-ADA9-F7722961D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870" y="704675"/>
            <a:ext cx="5807133" cy="584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45E5C83-5A20-415C-93B6-C1E76AF12A48}"/>
              </a:ext>
            </a:extLst>
          </p:cNvPr>
          <p:cNvPicPr>
            <a:picLocks noChangeAspect="1"/>
          </p:cNvPicPr>
          <p:nvPr/>
        </p:nvPicPr>
        <p:blipFill rotWithShape="1">
          <a:blip r:embed="rId4"/>
          <a:srcRect l="34408" t="16770" r="32654" b="9141"/>
          <a:stretch/>
        </p:blipFill>
        <p:spPr>
          <a:xfrm>
            <a:off x="921639" y="704675"/>
            <a:ext cx="4609706" cy="5832469"/>
          </a:xfrm>
          <a:prstGeom prst="rect">
            <a:avLst/>
          </a:prstGeom>
        </p:spPr>
      </p:pic>
      <p:sp>
        <p:nvSpPr>
          <p:cNvPr id="5" name="Oval 4">
            <a:extLst>
              <a:ext uri="{FF2B5EF4-FFF2-40B4-BE49-F238E27FC236}">
                <a16:creationId xmlns:a16="http://schemas.microsoft.com/office/drawing/2014/main" id="{FCBFCBD6-F22F-492C-B4E6-32C934E27B35}"/>
              </a:ext>
            </a:extLst>
          </p:cNvPr>
          <p:cNvSpPr/>
          <p:nvPr/>
        </p:nvSpPr>
        <p:spPr>
          <a:xfrm>
            <a:off x="699209" y="4298622"/>
            <a:ext cx="2527283" cy="942681"/>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984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3FB6-29CE-49EB-BDF4-9ECFE045BFC9}"/>
              </a:ext>
            </a:extLst>
          </p:cNvPr>
          <p:cNvSpPr>
            <a:spLocks noGrp="1"/>
          </p:cNvSpPr>
          <p:nvPr>
            <p:ph type="title"/>
          </p:nvPr>
        </p:nvSpPr>
        <p:spPr/>
        <p:txBody>
          <a:bodyPr/>
          <a:lstStyle/>
          <a:p>
            <a:r>
              <a:rPr lang="en-US" dirty="0"/>
              <a:t>KEY INFORMATION for Lpa</a:t>
            </a:r>
          </a:p>
        </p:txBody>
      </p:sp>
      <p:sp>
        <p:nvSpPr>
          <p:cNvPr id="3" name="Content Placeholder 2">
            <a:extLst>
              <a:ext uri="{FF2B5EF4-FFF2-40B4-BE49-F238E27FC236}">
                <a16:creationId xmlns:a16="http://schemas.microsoft.com/office/drawing/2014/main" id="{05729F14-57A0-4567-9178-86A7897FF660}"/>
              </a:ext>
            </a:extLst>
          </p:cNvPr>
          <p:cNvSpPr>
            <a:spLocks noGrp="1"/>
          </p:cNvSpPr>
          <p:nvPr>
            <p:ph idx="1"/>
          </p:nvPr>
        </p:nvSpPr>
        <p:spPr>
          <a:xfrm>
            <a:off x="149247" y="597995"/>
            <a:ext cx="7056895" cy="5744082"/>
          </a:xfrm>
        </p:spPr>
        <p:txBody>
          <a:bodyPr>
            <a:normAutofit fontScale="92500" lnSpcReduction="20000"/>
          </a:bodyPr>
          <a:lstStyle/>
          <a:p>
            <a:pPr marL="0" indent="0">
              <a:buNone/>
            </a:pPr>
            <a:r>
              <a:rPr lang="en-US" b="1" u="sng" dirty="0"/>
              <a:t>BLRS 05620:</a:t>
            </a:r>
          </a:p>
          <a:p>
            <a:pPr>
              <a:spcBef>
                <a:spcPts val="0"/>
              </a:spcBef>
            </a:pPr>
            <a:r>
              <a:rPr lang="en-US" dirty="0"/>
              <a:t>Required fields by the LPA:</a:t>
            </a:r>
          </a:p>
          <a:p>
            <a:pPr lvl="1">
              <a:spcBef>
                <a:spcPts val="100"/>
              </a:spcBef>
            </a:pPr>
            <a:r>
              <a:rPr lang="en-US" i="1" dirty="0"/>
              <a:t>Submittal Date / District Identifier</a:t>
            </a:r>
          </a:p>
          <a:p>
            <a:pPr lvl="1">
              <a:spcBef>
                <a:spcPts val="100"/>
              </a:spcBef>
            </a:pPr>
            <a:r>
              <a:rPr lang="en-US" i="1" dirty="0"/>
              <a:t>State Job Number &amp; Section Number</a:t>
            </a:r>
          </a:p>
          <a:p>
            <a:pPr lvl="1">
              <a:spcBef>
                <a:spcPts val="100"/>
              </a:spcBef>
            </a:pPr>
            <a:r>
              <a:rPr lang="en-US" i="1" dirty="0"/>
              <a:t>Local Public Agency Name &amp; Address</a:t>
            </a:r>
          </a:p>
          <a:p>
            <a:pPr lvl="1">
              <a:spcBef>
                <a:spcPts val="100"/>
              </a:spcBef>
            </a:pPr>
            <a:r>
              <a:rPr lang="en-US" i="1" dirty="0"/>
              <a:t>Local Prepared By</a:t>
            </a:r>
          </a:p>
          <a:p>
            <a:pPr lvl="1">
              <a:spcBef>
                <a:spcPts val="100"/>
              </a:spcBef>
            </a:pPr>
            <a:r>
              <a:rPr lang="en-US" i="1" dirty="0"/>
              <a:t>Improvement Location &amp; Description</a:t>
            </a:r>
            <a:endParaRPr lang="en-US" dirty="0"/>
          </a:p>
          <a:p>
            <a:pPr>
              <a:spcBef>
                <a:spcPts val="600"/>
              </a:spcBef>
            </a:pPr>
            <a:r>
              <a:rPr lang="en-US" b="1" u="sng" dirty="0"/>
              <a:t>NOTE:</a:t>
            </a:r>
            <a:r>
              <a:rPr lang="en-US" dirty="0"/>
              <a:t> If fields are not completed, an error message will be generated, and the BLR 05620 will not be able to be submitted</a:t>
            </a:r>
          </a:p>
          <a:p>
            <a:pPr>
              <a:spcBef>
                <a:spcPts val="600"/>
              </a:spcBef>
            </a:pPr>
            <a:r>
              <a:rPr lang="en-US" dirty="0"/>
              <a:t>When completed, click “E-mail DISTRICT”</a:t>
            </a:r>
          </a:p>
          <a:p>
            <a:endParaRPr lang="en-US" sz="1100" dirty="0"/>
          </a:p>
          <a:p>
            <a:pPr marL="0" indent="0">
              <a:spcBef>
                <a:spcPts val="0"/>
              </a:spcBef>
              <a:buNone/>
            </a:pPr>
            <a:r>
              <a:rPr lang="en-US" b="1" u="sng" dirty="0"/>
              <a:t>SUPPORTING DOCUMENTATION PACKAGE:</a:t>
            </a:r>
          </a:p>
          <a:p>
            <a:pPr>
              <a:spcBef>
                <a:spcPts val="0"/>
              </a:spcBef>
            </a:pPr>
            <a:r>
              <a:rPr lang="en-US" dirty="0"/>
              <a:t>Scan/Create invoice supporting documentation packet, and attach to email</a:t>
            </a:r>
          </a:p>
          <a:p>
            <a:pPr>
              <a:spcBef>
                <a:spcPts val="600"/>
              </a:spcBef>
            </a:pPr>
            <a:r>
              <a:rPr lang="en-US" b="1" u="sng" dirty="0"/>
              <a:t>IMORTANT:</a:t>
            </a:r>
            <a:r>
              <a:rPr lang="en-US" dirty="0"/>
              <a:t>  Supporting documentation file </a:t>
            </a:r>
            <a:r>
              <a:rPr lang="en-US" b="1" u="sng" dirty="0"/>
              <a:t>must</a:t>
            </a:r>
            <a:r>
              <a:rPr lang="en-US" dirty="0"/>
              <a:t> be one, singular PDF file.  Also, do not provide a PDF “portfolio-style” document where each supporting document is a separate PDF within global PDF document (this will slow processing considerably)</a:t>
            </a:r>
            <a:endParaRPr lang="en-US" i="1" dirty="0"/>
          </a:p>
        </p:txBody>
      </p:sp>
      <p:pic>
        <p:nvPicPr>
          <p:cNvPr id="1026" name="Picture 11">
            <a:extLst>
              <a:ext uri="{FF2B5EF4-FFF2-40B4-BE49-F238E27FC236}">
                <a16:creationId xmlns:a16="http://schemas.microsoft.com/office/drawing/2014/main" id="{3055DB28-2280-474B-8BC9-937B28DFC1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9" r="48769" b="9239"/>
          <a:stretch/>
        </p:blipFill>
        <p:spPr bwMode="auto">
          <a:xfrm>
            <a:off x="7082060" y="1015068"/>
            <a:ext cx="4794234" cy="41283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41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3EB4-AE41-4085-AE1C-A8E4C474EA4F}"/>
              </a:ext>
            </a:extLst>
          </p:cNvPr>
          <p:cNvSpPr>
            <a:spLocks noGrp="1"/>
          </p:cNvSpPr>
          <p:nvPr>
            <p:ph type="title"/>
          </p:nvPr>
        </p:nvSpPr>
        <p:spPr/>
        <p:txBody>
          <a:bodyPr/>
          <a:lstStyle/>
          <a:p>
            <a:r>
              <a:rPr lang="en-US" dirty="0"/>
              <a:t>E-MAIL from lpa to DISTRICT</a:t>
            </a:r>
          </a:p>
        </p:txBody>
      </p:sp>
      <p:sp>
        <p:nvSpPr>
          <p:cNvPr id="3" name="Content Placeholder 2">
            <a:extLst>
              <a:ext uri="{FF2B5EF4-FFF2-40B4-BE49-F238E27FC236}">
                <a16:creationId xmlns:a16="http://schemas.microsoft.com/office/drawing/2014/main" id="{21EFDF6E-EE0E-4866-ACA3-27E6FF25F085}"/>
              </a:ext>
            </a:extLst>
          </p:cNvPr>
          <p:cNvSpPr>
            <a:spLocks noGrp="1"/>
          </p:cNvSpPr>
          <p:nvPr>
            <p:ph idx="1"/>
          </p:nvPr>
        </p:nvSpPr>
        <p:spPr>
          <a:xfrm>
            <a:off x="1451579" y="692472"/>
            <a:ext cx="9603275" cy="4136309"/>
          </a:xfrm>
        </p:spPr>
        <p:txBody>
          <a:bodyPr/>
          <a:lstStyle/>
          <a:p>
            <a:r>
              <a:rPr lang="en-US" dirty="0"/>
              <a:t>Form will be validated</a:t>
            </a:r>
          </a:p>
          <a:p>
            <a:r>
              <a:rPr lang="en-US" dirty="0"/>
              <a:t>Email to respective District-Level Local Roads invoice unit</a:t>
            </a:r>
          </a:p>
          <a:p>
            <a:r>
              <a:rPr lang="en-US" dirty="0"/>
              <a:t>“Subject” line in email will auto-populate showing the LPA Name &amp; State Job Number</a:t>
            </a:r>
          </a:p>
          <a:p>
            <a:r>
              <a:rPr lang="en-US" dirty="0"/>
              <a:t>Pre-arranged email addresses for each District have already been established, and are linked to the “District” field values on BLRS 05620, to enable the “To” address to be auto-populated when engaging the “E-Mail to the District” button</a:t>
            </a:r>
          </a:p>
          <a:p>
            <a:pPr>
              <a:spcBef>
                <a:spcPts val="3000"/>
              </a:spcBef>
            </a:pPr>
            <a:r>
              <a:rPr lang="en-US" i="1" u="sng" dirty="0"/>
              <a:t>For Reference</a:t>
            </a:r>
            <a:r>
              <a:rPr lang="en-US" dirty="0"/>
              <a:t>:</a:t>
            </a:r>
          </a:p>
          <a:p>
            <a:endParaRPr lang="en-US" dirty="0"/>
          </a:p>
          <a:p>
            <a:pPr lvl="1"/>
            <a:endParaRPr lang="en-US" dirty="0"/>
          </a:p>
        </p:txBody>
      </p:sp>
      <p:graphicFrame>
        <p:nvGraphicFramePr>
          <p:cNvPr id="4" name="Table 4">
            <a:extLst>
              <a:ext uri="{FF2B5EF4-FFF2-40B4-BE49-F238E27FC236}">
                <a16:creationId xmlns:a16="http://schemas.microsoft.com/office/drawing/2014/main" id="{45A142AA-9322-4708-93C7-DB8B30FE6988}"/>
              </a:ext>
            </a:extLst>
          </p:cNvPr>
          <p:cNvGraphicFramePr>
            <a:graphicFrameLocks noGrp="1"/>
          </p:cNvGraphicFramePr>
          <p:nvPr>
            <p:extLst>
              <p:ext uri="{D42A27DB-BD31-4B8C-83A1-F6EECF244321}">
                <p14:modId xmlns:p14="http://schemas.microsoft.com/office/powerpoint/2010/main" val="2249744675"/>
              </p:ext>
            </p:extLst>
          </p:nvPr>
        </p:nvGraphicFramePr>
        <p:xfrm>
          <a:off x="245918" y="4068661"/>
          <a:ext cx="11700164" cy="2007802"/>
        </p:xfrm>
        <a:graphic>
          <a:graphicData uri="http://schemas.openxmlformats.org/drawingml/2006/table">
            <a:tbl>
              <a:tblPr firstRow="1" bandRow="1">
                <a:tableStyleId>{5C22544A-7EE6-4342-B048-85BDC9FD1C3A}</a:tableStyleId>
              </a:tblPr>
              <a:tblGrid>
                <a:gridCol w="5850082">
                  <a:extLst>
                    <a:ext uri="{9D8B030D-6E8A-4147-A177-3AD203B41FA5}">
                      <a16:colId xmlns:a16="http://schemas.microsoft.com/office/drawing/2014/main" val="4276874108"/>
                    </a:ext>
                  </a:extLst>
                </a:gridCol>
                <a:gridCol w="5850082">
                  <a:extLst>
                    <a:ext uri="{9D8B030D-6E8A-4147-A177-3AD203B41FA5}">
                      <a16:colId xmlns:a16="http://schemas.microsoft.com/office/drawing/2014/main" val="431897310"/>
                    </a:ext>
                  </a:extLst>
                </a:gridCol>
              </a:tblGrid>
              <a:tr h="2007802">
                <a:tc>
                  <a:txBody>
                    <a:bodyPr/>
                    <a:lstStyle/>
                    <a:p>
                      <a:pPr lvl="1" algn="l"/>
                      <a:r>
                        <a:rPr lang="en-US" dirty="0">
                          <a:solidFill>
                            <a:schemeClr val="tx1"/>
                          </a:solidFill>
                        </a:rPr>
                        <a:t>D1 –</a:t>
                      </a:r>
                      <a:r>
                        <a:rPr lang="en-US" dirty="0"/>
                        <a:t> </a:t>
                      </a:r>
                      <a:r>
                        <a:rPr lang="en-US" dirty="0">
                          <a:solidFill>
                            <a:srgbClr val="0070C0"/>
                          </a:solidFill>
                          <a:hlinkClick r:id="rId3">
                            <a:extLst>
                              <a:ext uri="{A12FA001-AC4F-418D-AE19-62706E023703}">
                                <ahyp:hlinkClr xmlns:ahyp="http://schemas.microsoft.com/office/drawing/2018/hyperlinkcolor" val="tx"/>
                              </a:ext>
                            </a:extLst>
                          </a:hlinkClick>
                        </a:rPr>
                        <a:t>DOT.D1.BLRS@illinois.gov</a:t>
                      </a:r>
                      <a:endParaRPr lang="en-US" dirty="0">
                        <a:solidFill>
                          <a:srgbClr val="0070C0"/>
                        </a:solidFill>
                      </a:endParaRPr>
                    </a:p>
                    <a:p>
                      <a:pPr lvl="1" algn="l"/>
                      <a:r>
                        <a:rPr lang="en-US" dirty="0">
                          <a:solidFill>
                            <a:schemeClr val="tx1"/>
                          </a:solidFill>
                        </a:rPr>
                        <a:t>D2 –</a:t>
                      </a:r>
                      <a:r>
                        <a:rPr lang="en-US" dirty="0"/>
                        <a:t> </a:t>
                      </a:r>
                      <a:r>
                        <a:rPr lang="en-US" dirty="0">
                          <a:solidFill>
                            <a:srgbClr val="0070C0"/>
                          </a:solidFill>
                          <a:hlinkClick r:id="rId4">
                            <a:extLst>
                              <a:ext uri="{A12FA001-AC4F-418D-AE19-62706E023703}">
                                <ahyp:hlinkClr xmlns:ahyp="http://schemas.microsoft.com/office/drawing/2018/hyperlinkcolor" val="tx"/>
                              </a:ext>
                            </a:extLst>
                          </a:hlinkClick>
                        </a:rPr>
                        <a:t>DOT.D2.LocalRoadsInvoices@illinois.gov</a:t>
                      </a:r>
                      <a:endParaRPr lang="en-US" dirty="0">
                        <a:solidFill>
                          <a:srgbClr val="0070C0"/>
                        </a:solidFill>
                      </a:endParaRPr>
                    </a:p>
                    <a:p>
                      <a:pPr lvl="1" algn="l"/>
                      <a:r>
                        <a:rPr lang="en-US" dirty="0">
                          <a:solidFill>
                            <a:schemeClr val="tx1"/>
                          </a:solidFill>
                        </a:rPr>
                        <a:t>D3 –</a:t>
                      </a:r>
                      <a:r>
                        <a:rPr lang="en-US" dirty="0"/>
                        <a:t> </a:t>
                      </a:r>
                      <a:r>
                        <a:rPr lang="en-US" dirty="0">
                          <a:solidFill>
                            <a:srgbClr val="0070C0"/>
                          </a:solidFill>
                          <a:hlinkClick r:id="rId5">
                            <a:extLst>
                              <a:ext uri="{A12FA001-AC4F-418D-AE19-62706E023703}">
                                <ahyp:hlinkClr xmlns:ahyp="http://schemas.microsoft.com/office/drawing/2018/hyperlinkcolor" val="tx"/>
                              </a:ext>
                            </a:extLst>
                          </a:hlinkClick>
                        </a:rPr>
                        <a:t>DOT.D3.LocalRoads@illinois.gov</a:t>
                      </a:r>
                      <a:endParaRPr lang="en-US" dirty="0">
                        <a:solidFill>
                          <a:srgbClr val="0070C0"/>
                        </a:solidFill>
                      </a:endParaRPr>
                    </a:p>
                    <a:p>
                      <a:pPr lvl="1" algn="l"/>
                      <a:r>
                        <a:rPr lang="en-US" dirty="0">
                          <a:solidFill>
                            <a:schemeClr val="tx1"/>
                          </a:solidFill>
                        </a:rPr>
                        <a:t>D4 –</a:t>
                      </a:r>
                      <a:r>
                        <a:rPr lang="en-US" dirty="0"/>
                        <a:t> </a:t>
                      </a:r>
                      <a:r>
                        <a:rPr lang="en-US" dirty="0">
                          <a:solidFill>
                            <a:srgbClr val="0070C0"/>
                          </a:solidFill>
                          <a:hlinkClick r:id="rId6">
                            <a:extLst>
                              <a:ext uri="{A12FA001-AC4F-418D-AE19-62706E023703}">
                                <ahyp:hlinkClr xmlns:ahyp="http://schemas.microsoft.com/office/drawing/2018/hyperlinkcolor" val="tx"/>
                              </a:ext>
                            </a:extLst>
                          </a:hlinkClick>
                        </a:rPr>
                        <a:t>DOT.D4.</a:t>
                      </a:r>
                      <a:r>
                        <a:rPr lang="en-US" dirty="0">
                          <a:solidFill>
                            <a:srgbClr val="0070C0"/>
                          </a:solidFill>
                          <a:hlinkClick r:id="rId4">
                            <a:extLst>
                              <a:ext uri="{A12FA001-AC4F-418D-AE19-62706E023703}">
                                <ahyp:hlinkClr xmlns:ahyp="http://schemas.microsoft.com/office/drawing/2018/hyperlinkcolor" val="tx"/>
                              </a:ext>
                            </a:extLst>
                          </a:hlinkClick>
                        </a:rPr>
                        <a:t> LocalRoadsInvoices</a:t>
                      </a:r>
                      <a:r>
                        <a:rPr lang="en-US" dirty="0">
                          <a:solidFill>
                            <a:srgbClr val="0070C0"/>
                          </a:solidFill>
                          <a:hlinkClick r:id="rId6">
                            <a:extLst>
                              <a:ext uri="{A12FA001-AC4F-418D-AE19-62706E023703}">
                                <ahyp:hlinkClr xmlns:ahyp="http://schemas.microsoft.com/office/drawing/2018/hyperlinkcolor" val="tx"/>
                              </a:ext>
                            </a:extLst>
                          </a:hlinkClick>
                        </a:rPr>
                        <a:t>@illinois.gov</a:t>
                      </a:r>
                      <a:endParaRPr lang="en-US" dirty="0">
                        <a:solidFill>
                          <a:srgbClr val="0070C0"/>
                        </a:solidFill>
                      </a:endParaRPr>
                    </a:p>
                    <a:p>
                      <a:pPr lvl="1" algn="l"/>
                      <a:r>
                        <a:rPr lang="en-US" dirty="0">
                          <a:solidFill>
                            <a:schemeClr val="tx1"/>
                          </a:solidFill>
                        </a:rPr>
                        <a:t>D5 –</a:t>
                      </a:r>
                      <a:r>
                        <a:rPr lang="en-US" dirty="0"/>
                        <a:t> </a:t>
                      </a:r>
                      <a:r>
                        <a:rPr lang="en-US" dirty="0">
                          <a:solidFill>
                            <a:srgbClr val="0070C0"/>
                          </a:solidFill>
                          <a:hlinkClick r:id="rId7">
                            <a:extLst>
                              <a:ext uri="{A12FA001-AC4F-418D-AE19-62706E023703}">
                                <ahyp:hlinkClr xmlns:ahyp="http://schemas.microsoft.com/office/drawing/2018/hyperlinkcolor" val="tx"/>
                              </a:ext>
                            </a:extLst>
                          </a:hlinkClick>
                        </a:rPr>
                        <a:t>DOT.D5.</a:t>
                      </a:r>
                      <a:r>
                        <a:rPr lang="en-US" dirty="0">
                          <a:solidFill>
                            <a:srgbClr val="0070C0"/>
                          </a:solidFill>
                          <a:hlinkClick r:id="rId4">
                            <a:extLst>
                              <a:ext uri="{A12FA001-AC4F-418D-AE19-62706E023703}">
                                <ahyp:hlinkClr xmlns:ahyp="http://schemas.microsoft.com/office/drawing/2018/hyperlinkcolor" val="tx"/>
                              </a:ext>
                            </a:extLst>
                          </a:hlinkClick>
                        </a:rPr>
                        <a:t> LocalRoadsInvoices</a:t>
                      </a:r>
                      <a:r>
                        <a:rPr lang="en-US" dirty="0">
                          <a:solidFill>
                            <a:srgbClr val="0070C0"/>
                          </a:solidFill>
                          <a:hlinkClick r:id="rId7">
                            <a:extLst>
                              <a:ext uri="{A12FA001-AC4F-418D-AE19-62706E023703}">
                                <ahyp:hlinkClr xmlns:ahyp="http://schemas.microsoft.com/office/drawing/2018/hyperlinkcolor" val="tx"/>
                              </a:ext>
                            </a:extLst>
                          </a:hlinkClick>
                        </a:rPr>
                        <a:t>@illinois.gov</a:t>
                      </a:r>
                      <a:endParaRPr lang="en-US" dirty="0">
                        <a:solidFill>
                          <a:srgbClr val="0070C0"/>
                        </a:solidFill>
                      </a:endParaRPr>
                    </a:p>
                    <a:p>
                      <a:endParaRPr lang="en-US" dirty="0"/>
                    </a:p>
                  </a:txBody>
                  <a:tcPr>
                    <a:lnL w="12700" cmpd="sng">
                      <a:noFill/>
                    </a:lnL>
                    <a:lnB w="38100" cmpd="sng">
                      <a:noFill/>
                    </a:lnB>
                    <a:noFill/>
                  </a:tcPr>
                </a:tc>
                <a:tc>
                  <a:txBody>
                    <a:bodyPr/>
                    <a:lstStyle/>
                    <a:p>
                      <a:r>
                        <a:rPr lang="en-US" dirty="0">
                          <a:solidFill>
                            <a:schemeClr val="tx1"/>
                          </a:solidFill>
                        </a:rPr>
                        <a:t>D6 –</a:t>
                      </a:r>
                      <a:r>
                        <a:rPr lang="en-US" dirty="0"/>
                        <a:t> </a:t>
                      </a:r>
                      <a:r>
                        <a:rPr lang="en-US" dirty="0">
                          <a:solidFill>
                            <a:srgbClr val="0070C0"/>
                          </a:solidFill>
                          <a:hlinkClick r:id="rId8">
                            <a:extLst>
                              <a:ext uri="{A12FA001-AC4F-418D-AE19-62706E023703}">
                                <ahyp:hlinkClr xmlns:ahyp="http://schemas.microsoft.com/office/drawing/2018/hyperlinkcolor" val="tx"/>
                              </a:ext>
                            </a:extLst>
                          </a:hlinkClick>
                        </a:rPr>
                        <a:t>DOT.D6.</a:t>
                      </a:r>
                      <a:r>
                        <a:rPr lang="en-US" dirty="0">
                          <a:solidFill>
                            <a:srgbClr val="0070C0"/>
                          </a:solidFill>
                          <a:hlinkClick r:id="rId4">
                            <a:extLst>
                              <a:ext uri="{A12FA001-AC4F-418D-AE19-62706E023703}">
                                <ahyp:hlinkClr xmlns:ahyp="http://schemas.microsoft.com/office/drawing/2018/hyperlinkcolor" val="tx"/>
                              </a:ext>
                            </a:extLst>
                          </a:hlinkClick>
                        </a:rPr>
                        <a:t> LocalRoadsInvoices</a:t>
                      </a:r>
                      <a:r>
                        <a:rPr lang="en-US" dirty="0">
                          <a:solidFill>
                            <a:srgbClr val="0070C0"/>
                          </a:solidFill>
                          <a:hlinkClick r:id="rId8">
                            <a:extLst>
                              <a:ext uri="{A12FA001-AC4F-418D-AE19-62706E023703}">
                                <ahyp:hlinkClr xmlns:ahyp="http://schemas.microsoft.com/office/drawing/2018/hyperlinkcolor" val="tx"/>
                              </a:ext>
                            </a:extLst>
                          </a:hlinkClick>
                        </a:rPr>
                        <a:t>@illinois.gov</a:t>
                      </a:r>
                      <a:endParaRPr lang="en-US" dirty="0">
                        <a:solidFill>
                          <a:srgbClr val="0070C0"/>
                        </a:solidFill>
                      </a:endParaRPr>
                    </a:p>
                    <a:p>
                      <a:r>
                        <a:rPr lang="en-US" dirty="0">
                          <a:solidFill>
                            <a:schemeClr val="tx1"/>
                          </a:solidFill>
                        </a:rPr>
                        <a:t>D7 –</a:t>
                      </a:r>
                      <a:r>
                        <a:rPr lang="en-US" dirty="0"/>
                        <a:t> </a:t>
                      </a:r>
                      <a:r>
                        <a:rPr lang="en-US" dirty="0">
                          <a:solidFill>
                            <a:srgbClr val="0070C0"/>
                          </a:solidFill>
                          <a:hlinkClick r:id="rId9">
                            <a:extLst>
                              <a:ext uri="{A12FA001-AC4F-418D-AE19-62706E023703}">
                                <ahyp:hlinkClr xmlns:ahyp="http://schemas.microsoft.com/office/drawing/2018/hyperlinkcolor" val="tx"/>
                              </a:ext>
                            </a:extLst>
                          </a:hlinkClick>
                        </a:rPr>
                        <a:t>DOT.D7.</a:t>
                      </a:r>
                      <a:r>
                        <a:rPr lang="en-US" dirty="0">
                          <a:solidFill>
                            <a:srgbClr val="0070C0"/>
                          </a:solidFill>
                          <a:hlinkClick r:id="rId4">
                            <a:extLst>
                              <a:ext uri="{A12FA001-AC4F-418D-AE19-62706E023703}">
                                <ahyp:hlinkClr xmlns:ahyp="http://schemas.microsoft.com/office/drawing/2018/hyperlinkcolor" val="tx"/>
                              </a:ext>
                            </a:extLst>
                          </a:hlinkClick>
                        </a:rPr>
                        <a:t> LocalRoadsInvoices</a:t>
                      </a:r>
                      <a:r>
                        <a:rPr lang="en-US" dirty="0">
                          <a:solidFill>
                            <a:srgbClr val="0070C0"/>
                          </a:solidFill>
                          <a:hlinkClick r:id="rId9">
                            <a:extLst>
                              <a:ext uri="{A12FA001-AC4F-418D-AE19-62706E023703}">
                                <ahyp:hlinkClr xmlns:ahyp="http://schemas.microsoft.com/office/drawing/2018/hyperlinkcolor" val="tx"/>
                              </a:ext>
                            </a:extLst>
                          </a:hlinkClick>
                        </a:rPr>
                        <a:t>@illinois.gov</a:t>
                      </a:r>
                      <a:endParaRPr lang="en-US" dirty="0">
                        <a:solidFill>
                          <a:srgbClr val="0070C0"/>
                        </a:solidFill>
                      </a:endParaRPr>
                    </a:p>
                    <a:p>
                      <a:r>
                        <a:rPr lang="en-US" dirty="0">
                          <a:solidFill>
                            <a:schemeClr val="tx1"/>
                          </a:solidFill>
                        </a:rPr>
                        <a:t>D8 –</a:t>
                      </a:r>
                      <a:r>
                        <a:rPr lang="en-US" dirty="0"/>
                        <a:t> </a:t>
                      </a:r>
                      <a:r>
                        <a:rPr lang="en-US" dirty="0">
                          <a:solidFill>
                            <a:srgbClr val="0070C0"/>
                          </a:solidFill>
                          <a:hlinkClick r:id="rId10">
                            <a:extLst>
                              <a:ext uri="{A12FA001-AC4F-418D-AE19-62706E023703}">
                                <ahyp:hlinkClr xmlns:ahyp="http://schemas.microsoft.com/office/drawing/2018/hyperlinkcolor" val="tx"/>
                              </a:ext>
                            </a:extLst>
                          </a:hlinkClick>
                        </a:rPr>
                        <a:t>DOT.D8.</a:t>
                      </a:r>
                      <a:r>
                        <a:rPr lang="en-US" dirty="0">
                          <a:solidFill>
                            <a:srgbClr val="0070C0"/>
                          </a:solidFill>
                          <a:hlinkClick r:id="rId4">
                            <a:extLst>
                              <a:ext uri="{A12FA001-AC4F-418D-AE19-62706E023703}">
                                <ahyp:hlinkClr xmlns:ahyp="http://schemas.microsoft.com/office/drawing/2018/hyperlinkcolor" val="tx"/>
                              </a:ext>
                            </a:extLst>
                          </a:hlinkClick>
                        </a:rPr>
                        <a:t> LocalRoadsInvoices</a:t>
                      </a:r>
                      <a:r>
                        <a:rPr lang="en-US" dirty="0">
                          <a:solidFill>
                            <a:srgbClr val="0070C0"/>
                          </a:solidFill>
                          <a:hlinkClick r:id="rId10">
                            <a:extLst>
                              <a:ext uri="{A12FA001-AC4F-418D-AE19-62706E023703}">
                                <ahyp:hlinkClr xmlns:ahyp="http://schemas.microsoft.com/office/drawing/2018/hyperlinkcolor" val="tx"/>
                              </a:ext>
                            </a:extLst>
                          </a:hlinkClick>
                        </a:rPr>
                        <a:t>@illinois.gov</a:t>
                      </a:r>
                      <a:endParaRPr lang="en-US" dirty="0">
                        <a:solidFill>
                          <a:srgbClr val="0070C0"/>
                        </a:solidFill>
                      </a:endParaRPr>
                    </a:p>
                    <a:p>
                      <a:r>
                        <a:rPr lang="en-US" dirty="0">
                          <a:solidFill>
                            <a:schemeClr val="tx1"/>
                          </a:solidFill>
                        </a:rPr>
                        <a:t>D9 –</a:t>
                      </a:r>
                      <a:r>
                        <a:rPr lang="en-US" dirty="0"/>
                        <a:t> </a:t>
                      </a:r>
                      <a:r>
                        <a:rPr lang="en-US" dirty="0">
                          <a:solidFill>
                            <a:srgbClr val="0070C0"/>
                          </a:solidFill>
                          <a:hlinkClick r:id="rId11">
                            <a:extLst>
                              <a:ext uri="{A12FA001-AC4F-418D-AE19-62706E023703}">
                                <ahyp:hlinkClr xmlns:ahyp="http://schemas.microsoft.com/office/drawing/2018/hyperlinkcolor" val="tx"/>
                              </a:ext>
                            </a:extLst>
                          </a:hlinkClick>
                        </a:rPr>
                        <a:t>DOT.D9.</a:t>
                      </a:r>
                      <a:r>
                        <a:rPr lang="en-US" dirty="0">
                          <a:solidFill>
                            <a:srgbClr val="0070C0"/>
                          </a:solidFill>
                          <a:hlinkClick r:id="rId4">
                            <a:extLst>
                              <a:ext uri="{A12FA001-AC4F-418D-AE19-62706E023703}">
                                <ahyp:hlinkClr xmlns:ahyp="http://schemas.microsoft.com/office/drawing/2018/hyperlinkcolor" val="tx"/>
                              </a:ext>
                            </a:extLst>
                          </a:hlinkClick>
                        </a:rPr>
                        <a:t> LocalRoadsInvoices</a:t>
                      </a:r>
                      <a:r>
                        <a:rPr lang="en-US" dirty="0">
                          <a:solidFill>
                            <a:srgbClr val="0070C0"/>
                          </a:solidFill>
                          <a:hlinkClick r:id="rId11">
                            <a:extLst>
                              <a:ext uri="{A12FA001-AC4F-418D-AE19-62706E023703}">
                                <ahyp:hlinkClr xmlns:ahyp="http://schemas.microsoft.com/office/drawing/2018/hyperlinkcolor" val="tx"/>
                              </a:ext>
                            </a:extLst>
                          </a:hlinkClick>
                        </a:rPr>
                        <a:t>@illinois.gov</a:t>
                      </a:r>
                      <a:endParaRPr lang="en-US" dirty="0">
                        <a:solidFill>
                          <a:srgbClr val="0070C0"/>
                        </a:solidFill>
                      </a:endParaRPr>
                    </a:p>
                    <a:p>
                      <a:endParaRPr lang="en-US" dirty="0"/>
                    </a:p>
                  </a:txBody>
                  <a:tcPr>
                    <a:lnB w="38100" cmpd="sng">
                      <a:noFill/>
                    </a:lnB>
                    <a:noFill/>
                  </a:tcPr>
                </a:tc>
                <a:extLst>
                  <a:ext uri="{0D108BD9-81ED-4DB2-BD59-A6C34878D82A}">
                    <a16:rowId xmlns:a16="http://schemas.microsoft.com/office/drawing/2014/main" val="2941357483"/>
                  </a:ext>
                </a:extLst>
              </a:tr>
            </a:tbl>
          </a:graphicData>
        </a:graphic>
      </p:graphicFrame>
    </p:spTree>
    <p:extLst>
      <p:ext uri="{BB962C8B-B14F-4D97-AF65-F5344CB8AC3E}">
        <p14:creationId xmlns:p14="http://schemas.microsoft.com/office/powerpoint/2010/main" val="341016090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8D62BA23FF0F468B5FFFF91594D566" ma:contentTypeVersion="5" ma:contentTypeDescription="Create a new document." ma:contentTypeScope="" ma:versionID="e0592c339eff7766b176545725edc183">
  <xsd:schema xmlns:xsd="http://www.w3.org/2001/XMLSchema" xmlns:xs="http://www.w3.org/2001/XMLSchema" xmlns:p="http://schemas.microsoft.com/office/2006/metadata/properties" xmlns:ns3="dc6a8fc8-0ade-4e4b-ad2c-852b046b9779" xmlns:ns4="2c041e44-a364-467f-bf27-6fe11c2c2393" targetNamespace="http://schemas.microsoft.com/office/2006/metadata/properties" ma:root="true" ma:fieldsID="741dd94b1f7720cf95bd9d804139eca0" ns3:_="" ns4:_="">
    <xsd:import namespace="dc6a8fc8-0ade-4e4b-ad2c-852b046b9779"/>
    <xsd:import namespace="2c041e44-a364-467f-bf27-6fe11c2c239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a8fc8-0ade-4e4b-ad2c-852b046b97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041e44-a364-467f-bf27-6fe11c2c239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6D33D2-EBDA-4A25-9ADD-C7B3A7D1C373}">
  <ds:schemaRefs>
    <ds:schemaRef ds:uri="2c041e44-a364-467f-bf27-6fe11c2c2393"/>
    <ds:schemaRef ds:uri="dc6a8fc8-0ade-4e4b-ad2c-852b046b97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21209C-CA4F-4F34-B9AA-B8C1DBA39479}">
  <ds:schemaRefs>
    <ds:schemaRef ds:uri="http://purl.org/dc/elements/1.1/"/>
    <ds:schemaRef ds:uri="http://schemas.microsoft.com/office/2006/metadata/properties"/>
    <ds:schemaRef ds:uri="http://schemas.openxmlformats.org/package/2006/metadata/core-properties"/>
    <ds:schemaRef ds:uri="2c041e44-a364-467f-bf27-6fe11c2c2393"/>
    <ds:schemaRef ds:uri="http://schemas.microsoft.com/office/infopath/2007/PartnerControls"/>
    <ds:schemaRef ds:uri="http://purl.org/dc/terms/"/>
    <ds:schemaRef ds:uri="http://schemas.microsoft.com/office/2006/documentManagement/types"/>
    <ds:schemaRef ds:uri="dc6a8fc8-0ade-4e4b-ad2c-852b046b9779"/>
    <ds:schemaRef ds:uri="http://www.w3.org/XML/1998/namespace"/>
    <ds:schemaRef ds:uri="http://purl.org/dc/dcmitype/"/>
  </ds:schemaRefs>
</ds:datastoreItem>
</file>

<file path=customXml/itemProps3.xml><?xml version="1.0" encoding="utf-8"?>
<ds:datastoreItem xmlns:ds="http://schemas.openxmlformats.org/officeDocument/2006/customXml" ds:itemID="{BE94059B-ABBE-4531-9B1B-64B6E2822F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1566</TotalTime>
  <Words>1850</Words>
  <Application>Microsoft Office PowerPoint</Application>
  <PresentationFormat>Widescreen</PresentationFormat>
  <Paragraphs>158</Paragraphs>
  <Slides>18</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Gill Sans MT</vt:lpstr>
      <vt:lpstr>Gallery</vt:lpstr>
      <vt:lpstr>INVOICE all-Electronic Submission and Signature Process</vt:lpstr>
      <vt:lpstr>Goals &amp; Objectives</vt:lpstr>
      <vt:lpstr>Rundown</vt:lpstr>
      <vt:lpstr>Presentation contents</vt:lpstr>
      <vt:lpstr>I.  Local public agency responsibilities</vt:lpstr>
      <vt:lpstr>Blr 05621</vt:lpstr>
      <vt:lpstr>Blr 05620</vt:lpstr>
      <vt:lpstr>KEY INFORMATION for Lpa</vt:lpstr>
      <vt:lpstr>E-MAIL from lpa to DISTRICT</vt:lpstr>
      <vt:lpstr>II.  District Requirements</vt:lpstr>
      <vt:lpstr>KEY INFORMATION for DISTRICTS</vt:lpstr>
      <vt:lpstr>E-MAIL from DISTRICT to CENTRAL OFFICE</vt:lpstr>
      <vt:lpstr>III.  Central office Process</vt:lpstr>
      <vt:lpstr>CENTRAL OFFICE:  Part A – Review Details</vt:lpstr>
      <vt:lpstr>CENTRAL OFFICE:  Part b – Review Details</vt:lpstr>
      <vt:lpstr>Completed blr 05620</vt:lpstr>
      <vt:lpstr>PowerPoint Presentation</vt:lpstr>
      <vt:lpstr>V.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INVOICE all-Electronic  Submission and Signature Process</dc:title>
  <dc:creator>Stoverink, Stephanie A.</dc:creator>
  <cp:lastModifiedBy>Stoverink, Stephanie A.</cp:lastModifiedBy>
  <cp:revision>30</cp:revision>
  <cp:lastPrinted>2021-07-23T21:55:12Z</cp:lastPrinted>
  <dcterms:created xsi:type="dcterms:W3CDTF">2021-07-22T20:18:19Z</dcterms:created>
  <dcterms:modified xsi:type="dcterms:W3CDTF">2021-07-27T14:05:32Z</dcterms:modified>
</cp:coreProperties>
</file>