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9" r:id="rId1"/>
  </p:sldMasterIdLst>
  <p:notesMasterIdLst>
    <p:notesMasterId r:id="rId35"/>
  </p:notesMasterIdLst>
  <p:sldIdLst>
    <p:sldId id="256" r:id="rId2"/>
    <p:sldId id="580" r:id="rId3"/>
    <p:sldId id="578" r:id="rId4"/>
    <p:sldId id="581" r:id="rId5"/>
    <p:sldId id="582" r:id="rId6"/>
    <p:sldId id="620" r:id="rId7"/>
    <p:sldId id="621" r:id="rId8"/>
    <p:sldId id="624" r:id="rId9"/>
    <p:sldId id="623" r:id="rId10"/>
    <p:sldId id="622" r:id="rId11"/>
    <p:sldId id="585" r:id="rId12"/>
    <p:sldId id="619" r:id="rId13"/>
    <p:sldId id="617" r:id="rId14"/>
    <p:sldId id="625" r:id="rId15"/>
    <p:sldId id="588" r:id="rId16"/>
    <p:sldId id="595" r:id="rId17"/>
    <p:sldId id="596" r:id="rId18"/>
    <p:sldId id="589" r:id="rId19"/>
    <p:sldId id="590" r:id="rId20"/>
    <p:sldId id="599" r:id="rId21"/>
    <p:sldId id="600" r:id="rId22"/>
    <p:sldId id="601" r:id="rId23"/>
    <p:sldId id="602" r:id="rId24"/>
    <p:sldId id="603" r:id="rId25"/>
    <p:sldId id="604" r:id="rId26"/>
    <p:sldId id="605" r:id="rId27"/>
    <p:sldId id="606" r:id="rId28"/>
    <p:sldId id="607" r:id="rId29"/>
    <p:sldId id="608" r:id="rId30"/>
    <p:sldId id="609" r:id="rId31"/>
    <p:sldId id="610" r:id="rId32"/>
    <p:sldId id="613" r:id="rId33"/>
    <p:sldId id="616" r:id="rId34"/>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54" autoAdjust="0"/>
    <p:restoredTop sz="78806" autoAdjust="0"/>
  </p:normalViewPr>
  <p:slideViewPr>
    <p:cSldViewPr snapToGrid="0">
      <p:cViewPr varScale="1">
        <p:scale>
          <a:sx n="86" d="100"/>
          <a:sy n="86" d="100"/>
        </p:scale>
        <p:origin x="276" y="96"/>
      </p:cViewPr>
      <p:guideLst>
        <p:guide orient="horz" pos="2160"/>
        <p:guide pos="3840"/>
      </p:guideLst>
    </p:cSldViewPr>
  </p:slideViewPr>
  <p:notesTextViewPr>
    <p:cViewPr>
      <p:scale>
        <a:sx n="105" d="100"/>
        <a:sy n="105" d="100"/>
      </p:scale>
      <p:origin x="0" y="0"/>
    </p:cViewPr>
  </p:notesTextViewPr>
  <p:sorterViewPr>
    <p:cViewPr>
      <p:scale>
        <a:sx n="100" d="100"/>
        <a:sy n="100" d="100"/>
      </p:scale>
      <p:origin x="0" y="-55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3407"/>
          </a:xfrm>
          <a:prstGeom prst="rect">
            <a:avLst/>
          </a:prstGeom>
        </p:spPr>
        <p:txBody>
          <a:bodyPr vert="horz" lIns="91440" tIns="45720" rIns="91440" bIns="45720" rtlCol="0"/>
          <a:lstStyle>
            <a:lvl1pPr algn="r">
              <a:defRPr sz="1200"/>
            </a:lvl1pPr>
          </a:lstStyle>
          <a:p>
            <a:fld id="{9437B5D7-7EFF-2843-96B4-7C396F9E67F2}" type="datetimeFigureOut">
              <a:rPr lang="en-US" smtClean="0"/>
              <a:t>1/24/2024</a:t>
            </a:fld>
            <a:endParaRPr lang="en-US"/>
          </a:p>
        </p:txBody>
      </p:sp>
      <p:sp>
        <p:nvSpPr>
          <p:cNvPr id="4" name="Slide Image Placeholder 3"/>
          <p:cNvSpPr>
            <a:spLocks noGrp="1" noRot="1" noChangeAspect="1"/>
          </p:cNvSpPr>
          <p:nvPr>
            <p:ph type="sldImg" idx="2"/>
          </p:nvPr>
        </p:nvSpPr>
        <p:spPr>
          <a:xfrm>
            <a:off x="735013" y="1154113"/>
            <a:ext cx="5540375" cy="31162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44875"/>
            <a:ext cx="5608320" cy="363670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1440" tIns="45720" rIns="91440" bIns="45720" rtlCol="0" anchor="b"/>
          <a:lstStyle>
            <a:lvl1pPr algn="r">
              <a:defRPr sz="1200"/>
            </a:lvl1pPr>
          </a:lstStyle>
          <a:p>
            <a:fld id="{C7B4F228-5052-2A48-8C09-686EA4850547}" type="slidenum">
              <a:rPr lang="en-US" smtClean="0"/>
              <a:t>‹#›</a:t>
            </a:fld>
            <a:endParaRPr lang="en-US"/>
          </a:p>
        </p:txBody>
      </p:sp>
    </p:spTree>
    <p:extLst>
      <p:ext uri="{BB962C8B-B14F-4D97-AF65-F5344CB8AC3E}">
        <p14:creationId xmlns:p14="http://schemas.microsoft.com/office/powerpoint/2010/main" val="2470675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C7B4F228-5052-2A48-8C09-686EA4850547}" type="slidenum">
              <a:rPr lang="en-US" smtClean="0"/>
              <a:t>1</a:t>
            </a:fld>
            <a:endParaRPr lang="en-US" dirty="0"/>
          </a:p>
        </p:txBody>
      </p:sp>
    </p:spTree>
    <p:extLst>
      <p:ext uri="{BB962C8B-B14F-4D97-AF65-F5344CB8AC3E}">
        <p14:creationId xmlns:p14="http://schemas.microsoft.com/office/powerpoint/2010/main" val="3255286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11</a:t>
            </a:fld>
            <a:endParaRPr lang="en-US"/>
          </a:p>
        </p:txBody>
      </p:sp>
    </p:spTree>
    <p:extLst>
      <p:ext uri="{BB962C8B-B14F-4D97-AF65-F5344CB8AC3E}">
        <p14:creationId xmlns:p14="http://schemas.microsoft.com/office/powerpoint/2010/main" val="4197411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12</a:t>
            </a:fld>
            <a:endParaRPr lang="en-US"/>
          </a:p>
        </p:txBody>
      </p:sp>
    </p:spTree>
    <p:extLst>
      <p:ext uri="{BB962C8B-B14F-4D97-AF65-F5344CB8AC3E}">
        <p14:creationId xmlns:p14="http://schemas.microsoft.com/office/powerpoint/2010/main" val="3074731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13</a:t>
            </a:fld>
            <a:endParaRPr lang="en-US"/>
          </a:p>
        </p:txBody>
      </p:sp>
    </p:spTree>
    <p:extLst>
      <p:ext uri="{BB962C8B-B14F-4D97-AF65-F5344CB8AC3E}">
        <p14:creationId xmlns:p14="http://schemas.microsoft.com/office/powerpoint/2010/main" val="781354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14</a:t>
            </a:fld>
            <a:endParaRPr lang="en-US"/>
          </a:p>
        </p:txBody>
      </p:sp>
    </p:spTree>
    <p:extLst>
      <p:ext uri="{BB962C8B-B14F-4D97-AF65-F5344CB8AC3E}">
        <p14:creationId xmlns:p14="http://schemas.microsoft.com/office/powerpoint/2010/main" val="660375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15</a:t>
            </a:fld>
            <a:endParaRPr lang="en-US"/>
          </a:p>
        </p:txBody>
      </p:sp>
    </p:spTree>
    <p:extLst>
      <p:ext uri="{BB962C8B-B14F-4D97-AF65-F5344CB8AC3E}">
        <p14:creationId xmlns:p14="http://schemas.microsoft.com/office/powerpoint/2010/main" val="32640906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16</a:t>
            </a:fld>
            <a:endParaRPr lang="en-US"/>
          </a:p>
        </p:txBody>
      </p:sp>
    </p:spTree>
    <p:extLst>
      <p:ext uri="{BB962C8B-B14F-4D97-AF65-F5344CB8AC3E}">
        <p14:creationId xmlns:p14="http://schemas.microsoft.com/office/powerpoint/2010/main" val="41985051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17</a:t>
            </a:fld>
            <a:endParaRPr lang="en-US"/>
          </a:p>
        </p:txBody>
      </p:sp>
    </p:spTree>
    <p:extLst>
      <p:ext uri="{BB962C8B-B14F-4D97-AF65-F5344CB8AC3E}">
        <p14:creationId xmlns:p14="http://schemas.microsoft.com/office/powerpoint/2010/main" val="26859356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18</a:t>
            </a:fld>
            <a:endParaRPr lang="en-US"/>
          </a:p>
        </p:txBody>
      </p:sp>
    </p:spTree>
    <p:extLst>
      <p:ext uri="{BB962C8B-B14F-4D97-AF65-F5344CB8AC3E}">
        <p14:creationId xmlns:p14="http://schemas.microsoft.com/office/powerpoint/2010/main" val="5024056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19</a:t>
            </a:fld>
            <a:endParaRPr lang="en-US"/>
          </a:p>
        </p:txBody>
      </p:sp>
    </p:spTree>
    <p:extLst>
      <p:ext uri="{BB962C8B-B14F-4D97-AF65-F5344CB8AC3E}">
        <p14:creationId xmlns:p14="http://schemas.microsoft.com/office/powerpoint/2010/main" val="21986810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20</a:t>
            </a:fld>
            <a:endParaRPr lang="en-US"/>
          </a:p>
        </p:txBody>
      </p:sp>
    </p:spTree>
    <p:extLst>
      <p:ext uri="{BB962C8B-B14F-4D97-AF65-F5344CB8AC3E}">
        <p14:creationId xmlns:p14="http://schemas.microsoft.com/office/powerpoint/2010/main" val="4106113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3</a:t>
            </a:fld>
            <a:endParaRPr lang="en-US" dirty="0"/>
          </a:p>
        </p:txBody>
      </p:sp>
    </p:spTree>
    <p:extLst>
      <p:ext uri="{BB962C8B-B14F-4D97-AF65-F5344CB8AC3E}">
        <p14:creationId xmlns:p14="http://schemas.microsoft.com/office/powerpoint/2010/main" val="39022563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21</a:t>
            </a:fld>
            <a:endParaRPr lang="en-US"/>
          </a:p>
        </p:txBody>
      </p:sp>
    </p:spTree>
    <p:extLst>
      <p:ext uri="{BB962C8B-B14F-4D97-AF65-F5344CB8AC3E}">
        <p14:creationId xmlns:p14="http://schemas.microsoft.com/office/powerpoint/2010/main" val="2024690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22</a:t>
            </a:fld>
            <a:endParaRPr lang="en-US"/>
          </a:p>
        </p:txBody>
      </p:sp>
    </p:spTree>
    <p:extLst>
      <p:ext uri="{BB962C8B-B14F-4D97-AF65-F5344CB8AC3E}">
        <p14:creationId xmlns:p14="http://schemas.microsoft.com/office/powerpoint/2010/main" val="23623903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23</a:t>
            </a:fld>
            <a:endParaRPr lang="en-US"/>
          </a:p>
        </p:txBody>
      </p:sp>
    </p:spTree>
    <p:extLst>
      <p:ext uri="{BB962C8B-B14F-4D97-AF65-F5344CB8AC3E}">
        <p14:creationId xmlns:p14="http://schemas.microsoft.com/office/powerpoint/2010/main" val="15136837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24</a:t>
            </a:fld>
            <a:endParaRPr lang="en-US"/>
          </a:p>
        </p:txBody>
      </p:sp>
    </p:spTree>
    <p:extLst>
      <p:ext uri="{BB962C8B-B14F-4D97-AF65-F5344CB8AC3E}">
        <p14:creationId xmlns:p14="http://schemas.microsoft.com/office/powerpoint/2010/main" val="14946567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25</a:t>
            </a:fld>
            <a:endParaRPr lang="en-US"/>
          </a:p>
        </p:txBody>
      </p:sp>
    </p:spTree>
    <p:extLst>
      <p:ext uri="{BB962C8B-B14F-4D97-AF65-F5344CB8AC3E}">
        <p14:creationId xmlns:p14="http://schemas.microsoft.com/office/powerpoint/2010/main" val="19607292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26</a:t>
            </a:fld>
            <a:endParaRPr lang="en-US"/>
          </a:p>
        </p:txBody>
      </p:sp>
    </p:spTree>
    <p:extLst>
      <p:ext uri="{BB962C8B-B14F-4D97-AF65-F5344CB8AC3E}">
        <p14:creationId xmlns:p14="http://schemas.microsoft.com/office/powerpoint/2010/main" val="33519361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27</a:t>
            </a:fld>
            <a:endParaRPr lang="en-US"/>
          </a:p>
        </p:txBody>
      </p:sp>
    </p:spTree>
    <p:extLst>
      <p:ext uri="{BB962C8B-B14F-4D97-AF65-F5344CB8AC3E}">
        <p14:creationId xmlns:p14="http://schemas.microsoft.com/office/powerpoint/2010/main" val="2136484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28</a:t>
            </a:fld>
            <a:endParaRPr lang="en-US"/>
          </a:p>
        </p:txBody>
      </p:sp>
    </p:spTree>
    <p:extLst>
      <p:ext uri="{BB962C8B-B14F-4D97-AF65-F5344CB8AC3E}">
        <p14:creationId xmlns:p14="http://schemas.microsoft.com/office/powerpoint/2010/main" val="28369985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29</a:t>
            </a:fld>
            <a:endParaRPr lang="en-US"/>
          </a:p>
        </p:txBody>
      </p:sp>
    </p:spTree>
    <p:extLst>
      <p:ext uri="{BB962C8B-B14F-4D97-AF65-F5344CB8AC3E}">
        <p14:creationId xmlns:p14="http://schemas.microsoft.com/office/powerpoint/2010/main" val="42143744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30</a:t>
            </a:fld>
            <a:endParaRPr lang="en-US"/>
          </a:p>
        </p:txBody>
      </p:sp>
    </p:spTree>
    <p:extLst>
      <p:ext uri="{BB962C8B-B14F-4D97-AF65-F5344CB8AC3E}">
        <p14:creationId xmlns:p14="http://schemas.microsoft.com/office/powerpoint/2010/main" val="902766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4</a:t>
            </a:fld>
            <a:endParaRPr lang="en-US" dirty="0"/>
          </a:p>
        </p:txBody>
      </p:sp>
    </p:spTree>
    <p:extLst>
      <p:ext uri="{BB962C8B-B14F-4D97-AF65-F5344CB8AC3E}">
        <p14:creationId xmlns:p14="http://schemas.microsoft.com/office/powerpoint/2010/main" val="11159704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31</a:t>
            </a:fld>
            <a:endParaRPr lang="en-US"/>
          </a:p>
        </p:txBody>
      </p:sp>
    </p:spTree>
    <p:extLst>
      <p:ext uri="{BB962C8B-B14F-4D97-AF65-F5344CB8AC3E}">
        <p14:creationId xmlns:p14="http://schemas.microsoft.com/office/powerpoint/2010/main" val="4168346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32</a:t>
            </a:fld>
            <a:endParaRPr lang="en-US"/>
          </a:p>
        </p:txBody>
      </p:sp>
    </p:spTree>
    <p:extLst>
      <p:ext uri="{BB962C8B-B14F-4D97-AF65-F5344CB8AC3E}">
        <p14:creationId xmlns:p14="http://schemas.microsoft.com/office/powerpoint/2010/main" val="25943267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C7B4F228-5052-2A48-8C09-686EA4850547}" type="slidenum">
              <a:rPr lang="en-US" smtClean="0"/>
              <a:t>33</a:t>
            </a:fld>
            <a:endParaRPr lang="en-US"/>
          </a:p>
        </p:txBody>
      </p:sp>
    </p:spTree>
    <p:extLst>
      <p:ext uri="{BB962C8B-B14F-4D97-AF65-F5344CB8AC3E}">
        <p14:creationId xmlns:p14="http://schemas.microsoft.com/office/powerpoint/2010/main" val="3021510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5</a:t>
            </a:fld>
            <a:endParaRPr lang="en-US" dirty="0"/>
          </a:p>
        </p:txBody>
      </p:sp>
    </p:spTree>
    <p:extLst>
      <p:ext uri="{BB962C8B-B14F-4D97-AF65-F5344CB8AC3E}">
        <p14:creationId xmlns:p14="http://schemas.microsoft.com/office/powerpoint/2010/main" val="561891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6</a:t>
            </a:fld>
            <a:endParaRPr lang="en-US"/>
          </a:p>
        </p:txBody>
      </p:sp>
    </p:spTree>
    <p:extLst>
      <p:ext uri="{BB962C8B-B14F-4D97-AF65-F5344CB8AC3E}">
        <p14:creationId xmlns:p14="http://schemas.microsoft.com/office/powerpoint/2010/main" val="3218269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7</a:t>
            </a:fld>
            <a:endParaRPr lang="en-US"/>
          </a:p>
        </p:txBody>
      </p:sp>
    </p:spTree>
    <p:extLst>
      <p:ext uri="{BB962C8B-B14F-4D97-AF65-F5344CB8AC3E}">
        <p14:creationId xmlns:p14="http://schemas.microsoft.com/office/powerpoint/2010/main" val="3983609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8</a:t>
            </a:fld>
            <a:endParaRPr lang="en-US"/>
          </a:p>
        </p:txBody>
      </p:sp>
    </p:spTree>
    <p:extLst>
      <p:ext uri="{BB962C8B-B14F-4D97-AF65-F5344CB8AC3E}">
        <p14:creationId xmlns:p14="http://schemas.microsoft.com/office/powerpoint/2010/main" val="1470000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9</a:t>
            </a:fld>
            <a:endParaRPr lang="en-US"/>
          </a:p>
        </p:txBody>
      </p:sp>
    </p:spTree>
    <p:extLst>
      <p:ext uri="{BB962C8B-B14F-4D97-AF65-F5344CB8AC3E}">
        <p14:creationId xmlns:p14="http://schemas.microsoft.com/office/powerpoint/2010/main" val="3009570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4F228-5052-2A48-8C09-686EA4850547}" type="slidenum">
              <a:rPr lang="en-US" smtClean="0"/>
              <a:t>10</a:t>
            </a:fld>
            <a:endParaRPr lang="en-US"/>
          </a:p>
        </p:txBody>
      </p:sp>
    </p:spTree>
    <p:extLst>
      <p:ext uri="{BB962C8B-B14F-4D97-AF65-F5344CB8AC3E}">
        <p14:creationId xmlns:p14="http://schemas.microsoft.com/office/powerpoint/2010/main" val="2372734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76661B-97A4-49EE-8F34-EF5D919D7ECD}"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A5D37C-903E-46EB-B339-84C4E4760B1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357525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76661B-97A4-49EE-8F34-EF5D919D7ECD}"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A5D37C-903E-46EB-B339-84C4E4760B1D}" type="slidenum">
              <a:rPr lang="en-US" smtClean="0"/>
              <a:t>‹#›</a:t>
            </a:fld>
            <a:endParaRPr lang="en-US"/>
          </a:p>
        </p:txBody>
      </p:sp>
    </p:spTree>
    <p:extLst>
      <p:ext uri="{BB962C8B-B14F-4D97-AF65-F5344CB8AC3E}">
        <p14:creationId xmlns:p14="http://schemas.microsoft.com/office/powerpoint/2010/main" val="2763131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76661B-97A4-49EE-8F34-EF5D919D7ECD}"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A5D37C-903E-46EB-B339-84C4E4760B1D}" type="slidenum">
              <a:rPr lang="en-US" smtClean="0"/>
              <a:t>‹#›</a:t>
            </a:fld>
            <a:endParaRPr lang="en-US"/>
          </a:p>
        </p:txBody>
      </p:sp>
    </p:spTree>
    <p:extLst>
      <p:ext uri="{BB962C8B-B14F-4D97-AF65-F5344CB8AC3E}">
        <p14:creationId xmlns:p14="http://schemas.microsoft.com/office/powerpoint/2010/main" val="124733622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76661B-97A4-49EE-8F34-EF5D919D7ECD}"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A5D37C-903E-46EB-B339-84C4E4760B1D}" type="slidenum">
              <a:rPr lang="en-US" smtClean="0"/>
              <a:t>‹#›</a:t>
            </a:fld>
            <a:endParaRPr lang="en-US"/>
          </a:p>
        </p:txBody>
      </p:sp>
    </p:spTree>
    <p:extLst>
      <p:ext uri="{BB962C8B-B14F-4D97-AF65-F5344CB8AC3E}">
        <p14:creationId xmlns:p14="http://schemas.microsoft.com/office/powerpoint/2010/main" val="1243924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76661B-97A4-49EE-8F34-EF5D919D7ECD}"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A5D37C-903E-46EB-B339-84C4E4760B1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440333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76661B-97A4-49EE-8F34-EF5D919D7ECD}"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A5D37C-903E-46EB-B339-84C4E4760B1D}" type="slidenum">
              <a:rPr lang="en-US" smtClean="0"/>
              <a:t>‹#›</a:t>
            </a:fld>
            <a:endParaRPr lang="en-US"/>
          </a:p>
        </p:txBody>
      </p:sp>
    </p:spTree>
    <p:extLst>
      <p:ext uri="{BB962C8B-B14F-4D97-AF65-F5344CB8AC3E}">
        <p14:creationId xmlns:p14="http://schemas.microsoft.com/office/powerpoint/2010/main" val="252491594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76661B-97A4-49EE-8F34-EF5D919D7ECD}" type="datetimeFigureOut">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A5D37C-903E-46EB-B339-84C4E4760B1D}" type="slidenum">
              <a:rPr lang="en-US" smtClean="0"/>
              <a:t>‹#›</a:t>
            </a:fld>
            <a:endParaRPr lang="en-US"/>
          </a:p>
        </p:txBody>
      </p:sp>
    </p:spTree>
    <p:extLst>
      <p:ext uri="{BB962C8B-B14F-4D97-AF65-F5344CB8AC3E}">
        <p14:creationId xmlns:p14="http://schemas.microsoft.com/office/powerpoint/2010/main" val="86846864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76661B-97A4-49EE-8F34-EF5D919D7ECD}"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A5D37C-903E-46EB-B339-84C4E4760B1D}" type="slidenum">
              <a:rPr lang="en-US" smtClean="0"/>
              <a:t>‹#›</a:t>
            </a:fld>
            <a:endParaRPr lang="en-US"/>
          </a:p>
        </p:txBody>
      </p:sp>
    </p:spTree>
    <p:extLst>
      <p:ext uri="{BB962C8B-B14F-4D97-AF65-F5344CB8AC3E}">
        <p14:creationId xmlns:p14="http://schemas.microsoft.com/office/powerpoint/2010/main" val="1360747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876661B-97A4-49EE-8F34-EF5D919D7ECD}" type="datetimeFigureOut">
              <a:rPr lang="en-US" smtClean="0"/>
              <a:t>1/24/2024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AA5D37C-903E-46EB-B339-84C4E4760B1D}" type="slidenum">
              <a:rPr lang="en-US" smtClean="0"/>
              <a:t>‹#›</a:t>
            </a:fld>
            <a:endParaRPr lang="en-US"/>
          </a:p>
        </p:txBody>
      </p:sp>
    </p:spTree>
    <p:extLst>
      <p:ext uri="{BB962C8B-B14F-4D97-AF65-F5344CB8AC3E}">
        <p14:creationId xmlns:p14="http://schemas.microsoft.com/office/powerpoint/2010/main" val="75418326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876661B-97A4-49EE-8F34-EF5D919D7ECD}" type="datetimeFigureOut">
              <a:rPr lang="en-US" smtClean="0"/>
              <a:t>1/24/2024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AA5D37C-903E-46EB-B339-84C4E4760B1D}" type="slidenum">
              <a:rPr lang="en-US" smtClean="0"/>
              <a:t>‹#›</a:t>
            </a:fld>
            <a:endParaRPr lang="en-US"/>
          </a:p>
        </p:txBody>
      </p:sp>
    </p:spTree>
    <p:extLst>
      <p:ext uri="{BB962C8B-B14F-4D97-AF65-F5344CB8AC3E}">
        <p14:creationId xmlns:p14="http://schemas.microsoft.com/office/powerpoint/2010/main" val="423058766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76661B-97A4-49EE-8F34-EF5D919D7ECD}"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A5D37C-903E-46EB-B339-84C4E4760B1D}" type="slidenum">
              <a:rPr lang="en-US" smtClean="0"/>
              <a:t>‹#›</a:t>
            </a:fld>
            <a:endParaRPr lang="en-US"/>
          </a:p>
        </p:txBody>
      </p:sp>
    </p:spTree>
    <p:extLst>
      <p:ext uri="{BB962C8B-B14F-4D97-AF65-F5344CB8AC3E}">
        <p14:creationId xmlns:p14="http://schemas.microsoft.com/office/powerpoint/2010/main" val="3557840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876661B-97A4-49EE-8F34-EF5D919D7ECD}" type="datetimeFigureOut">
              <a:rPr lang="en-US" smtClean="0"/>
              <a:t>1/24/2024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AA5D37C-903E-46EB-B339-84C4E4760B1D}"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4618109"/>
      </p:ext>
    </p:extLst>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 id="214748406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dmiller@idl.idaho.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dmiller@idl.Idaho.gov"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7D1EFAA-7858-42D7-9544-98A552ADF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793CC0-D014-45D9-813C-9291719B7FD7}"/>
              </a:ext>
            </a:extLst>
          </p:cNvPr>
          <p:cNvSpPr>
            <a:spLocks noGrp="1"/>
          </p:cNvSpPr>
          <p:nvPr>
            <p:ph type="ctrTitle"/>
          </p:nvPr>
        </p:nvSpPr>
        <p:spPr>
          <a:xfrm>
            <a:off x="3572541" y="556394"/>
            <a:ext cx="8488100" cy="3686015"/>
          </a:xfrm>
        </p:spPr>
        <p:txBody>
          <a:bodyPr>
            <a:normAutofit/>
          </a:bodyPr>
          <a:lstStyle/>
          <a:p>
            <a:pPr algn="r"/>
            <a:r>
              <a:rPr lang="en-US" sz="4000" b="1" dirty="0">
                <a:latin typeface="Open sans"/>
              </a:rPr>
              <a:t>FY 2025 Budget Recommendation</a:t>
            </a:r>
            <a:br>
              <a:rPr lang="en-US" sz="4000" b="1" dirty="0">
                <a:latin typeface="Open sans"/>
              </a:rPr>
            </a:br>
            <a:r>
              <a:rPr lang="en-US" sz="4000" b="1" dirty="0">
                <a:latin typeface="Open sans"/>
              </a:rPr>
              <a:t>for </a:t>
            </a:r>
            <a:r>
              <a:rPr lang="en-US" sz="4000" b="1" dirty="0">
                <a:solidFill>
                  <a:schemeClr val="tx1"/>
                </a:solidFill>
                <a:latin typeface="Open sans"/>
              </a:rPr>
              <a:t>Idaho Department of Lands</a:t>
            </a:r>
          </a:p>
        </p:txBody>
      </p:sp>
      <p:cxnSp>
        <p:nvCxnSpPr>
          <p:cNvPr id="12" name="Straight Connector 11">
            <a:extLst>
              <a:ext uri="{FF2B5EF4-FFF2-40B4-BE49-F238E27FC236}">
                <a16:creationId xmlns:a16="http://schemas.microsoft.com/office/drawing/2014/main" id="{F04961BF-6DD2-4525-8611-2B21957DBE1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05053" y="4343400"/>
            <a:ext cx="438912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8F34D2C8-D65B-47C7-91F2-331661DBC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6" name="Rectangle 15">
            <a:extLst>
              <a:ext uri="{FF2B5EF4-FFF2-40B4-BE49-F238E27FC236}">
                <a16:creationId xmlns:a16="http://schemas.microsoft.com/office/drawing/2014/main" id="{B0064D8A-32C8-44B3-9941-291A5A21C3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cxnSp>
        <p:nvCxnSpPr>
          <p:cNvPr id="7" name="Straight Connector 6">
            <a:extLst>
              <a:ext uri="{FF2B5EF4-FFF2-40B4-BE49-F238E27FC236}">
                <a16:creationId xmlns:a16="http://schemas.microsoft.com/office/drawing/2014/main" id="{BB1355FC-33ED-41FE-A8F1-DB19C8FB66C0}"/>
              </a:ext>
            </a:extLst>
          </p:cNvPr>
          <p:cNvCxnSpPr>
            <a:cxnSpLocks/>
          </p:cNvCxnSpPr>
          <p:nvPr/>
        </p:nvCxnSpPr>
        <p:spPr>
          <a:xfrm flipH="1">
            <a:off x="4724400" y="4343400"/>
            <a:ext cx="7231773" cy="0"/>
          </a:xfrm>
          <a:prstGeom prst="line">
            <a:avLst/>
          </a:prstGeom>
        </p:spPr>
        <p:style>
          <a:lnRef idx="1">
            <a:schemeClr val="accent2"/>
          </a:lnRef>
          <a:fillRef idx="0">
            <a:schemeClr val="accent2"/>
          </a:fillRef>
          <a:effectRef idx="0">
            <a:schemeClr val="accent2"/>
          </a:effectRef>
          <a:fontRef idx="minor">
            <a:schemeClr val="tx1"/>
          </a:fontRef>
        </p:style>
      </p:cxnSp>
      <p:sp>
        <p:nvSpPr>
          <p:cNvPr id="9" name="Title 1">
            <a:extLst>
              <a:ext uri="{FF2B5EF4-FFF2-40B4-BE49-F238E27FC236}">
                <a16:creationId xmlns:a16="http://schemas.microsoft.com/office/drawing/2014/main" id="{E6D123FE-4899-6846-8DCE-A9E30336DB6E}"/>
              </a:ext>
            </a:extLst>
          </p:cNvPr>
          <p:cNvSpPr txBox="1">
            <a:spLocks/>
          </p:cNvSpPr>
          <p:nvPr/>
        </p:nvSpPr>
        <p:spPr>
          <a:xfrm>
            <a:off x="4262088" y="1741241"/>
            <a:ext cx="7694085" cy="3686015"/>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r"/>
            <a:endParaRPr lang="en-US" sz="3200" dirty="0">
              <a:latin typeface="Open sans"/>
            </a:endParaRPr>
          </a:p>
        </p:txBody>
      </p:sp>
      <p:sp>
        <p:nvSpPr>
          <p:cNvPr id="3" name="Title 1">
            <a:extLst>
              <a:ext uri="{FF2B5EF4-FFF2-40B4-BE49-F238E27FC236}">
                <a16:creationId xmlns:a16="http://schemas.microsoft.com/office/drawing/2014/main" id="{1CAA3536-F7B6-0621-06EE-CC5A87AFDC3A}"/>
              </a:ext>
            </a:extLst>
          </p:cNvPr>
          <p:cNvSpPr txBox="1">
            <a:spLocks/>
          </p:cNvSpPr>
          <p:nvPr/>
        </p:nvSpPr>
        <p:spPr>
          <a:xfrm>
            <a:off x="4345291" y="2756071"/>
            <a:ext cx="7694085" cy="3686015"/>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r"/>
            <a:r>
              <a:rPr lang="en-US" sz="2800" b="1" dirty="0">
                <a:latin typeface="Open sans"/>
              </a:rPr>
              <a:t>Dustin T. Miller</a:t>
            </a:r>
          </a:p>
          <a:p>
            <a:pPr algn="r"/>
            <a:r>
              <a:rPr lang="en-US" sz="2800" dirty="0">
                <a:latin typeface="Open sans"/>
              </a:rPr>
              <a:t>Director</a:t>
            </a:r>
          </a:p>
          <a:p>
            <a:pPr algn="r"/>
            <a:r>
              <a:rPr lang="en-US" sz="2800" dirty="0">
                <a:latin typeface="Open sans"/>
                <a:hlinkClick r:id="rId3"/>
              </a:rPr>
              <a:t>dmiller@idl.idaho.gov</a:t>
            </a:r>
            <a:r>
              <a:rPr lang="en-US" sz="2800" dirty="0">
                <a:latin typeface="Open sans"/>
              </a:rPr>
              <a:t> </a:t>
            </a:r>
          </a:p>
          <a:p>
            <a:pPr algn="r"/>
            <a:r>
              <a:rPr lang="en-US" sz="2800" dirty="0">
                <a:latin typeface="Open sans"/>
              </a:rPr>
              <a:t>208-334-0242</a:t>
            </a:r>
          </a:p>
          <a:p>
            <a:pPr algn="r"/>
            <a:endParaRPr lang="en-US" sz="2800" dirty="0">
              <a:latin typeface="Open sans"/>
            </a:endParaRPr>
          </a:p>
        </p:txBody>
      </p:sp>
      <p:pic>
        <p:nvPicPr>
          <p:cNvPr id="4" name="Picture 3" descr="A picture containing text, clipart&#10;&#10;Description automatically generated">
            <a:extLst>
              <a:ext uri="{FF2B5EF4-FFF2-40B4-BE49-F238E27FC236}">
                <a16:creationId xmlns:a16="http://schemas.microsoft.com/office/drawing/2014/main" id="{1F489591-C25B-4726-974C-2D157CDA0A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57417" y="774605"/>
            <a:ext cx="3359174" cy="1984967"/>
          </a:xfrm>
          <a:prstGeom prst="rect">
            <a:avLst/>
          </a:prstGeom>
        </p:spPr>
      </p:pic>
    </p:spTree>
    <p:extLst>
      <p:ext uri="{BB962C8B-B14F-4D97-AF65-F5344CB8AC3E}">
        <p14:creationId xmlns:p14="http://schemas.microsoft.com/office/powerpoint/2010/main" val="4022899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a:xfrm>
            <a:off x="0" y="286603"/>
            <a:ext cx="12192000" cy="1450757"/>
          </a:xfrm>
        </p:spPr>
        <p:txBody>
          <a:bodyPr/>
          <a:lstStyle/>
          <a:p>
            <a:pPr algn="ctr"/>
            <a:r>
              <a:rPr lang="en-US" b="1" dirty="0">
                <a:latin typeface="+mn-lt"/>
              </a:rPr>
              <a:t>FY 2023 Line Item Updates</a:t>
            </a:r>
          </a:p>
        </p:txBody>
      </p:sp>
      <p:graphicFrame>
        <p:nvGraphicFramePr>
          <p:cNvPr id="4" name="Table 3">
            <a:extLst>
              <a:ext uri="{FF2B5EF4-FFF2-40B4-BE49-F238E27FC236}">
                <a16:creationId xmlns:a16="http://schemas.microsoft.com/office/drawing/2014/main" id="{BDB34918-DCFC-C79D-C6C1-B9584E4DDC5F}"/>
              </a:ext>
            </a:extLst>
          </p:cNvPr>
          <p:cNvGraphicFramePr>
            <a:graphicFrameLocks noGrp="1"/>
          </p:cNvGraphicFramePr>
          <p:nvPr>
            <p:extLst>
              <p:ext uri="{D42A27DB-BD31-4B8C-83A1-F6EECF244321}">
                <p14:modId xmlns:p14="http://schemas.microsoft.com/office/powerpoint/2010/main" val="620054664"/>
              </p:ext>
            </p:extLst>
          </p:nvPr>
        </p:nvGraphicFramePr>
        <p:xfrm>
          <a:off x="0" y="1865189"/>
          <a:ext cx="12192000" cy="4106661"/>
        </p:xfrm>
        <a:graphic>
          <a:graphicData uri="http://schemas.openxmlformats.org/drawingml/2006/table">
            <a:tbl>
              <a:tblPr firstRow="1" bandRow="1">
                <a:tableStyleId>{5C22544A-7EE6-4342-B048-85BDC9FD1C3A}</a:tableStyleId>
              </a:tblPr>
              <a:tblGrid>
                <a:gridCol w="3615070">
                  <a:extLst>
                    <a:ext uri="{9D8B030D-6E8A-4147-A177-3AD203B41FA5}">
                      <a16:colId xmlns:a16="http://schemas.microsoft.com/office/drawing/2014/main" val="379397844"/>
                    </a:ext>
                  </a:extLst>
                </a:gridCol>
                <a:gridCol w="2466753">
                  <a:extLst>
                    <a:ext uri="{9D8B030D-6E8A-4147-A177-3AD203B41FA5}">
                      <a16:colId xmlns:a16="http://schemas.microsoft.com/office/drawing/2014/main" val="2431172429"/>
                    </a:ext>
                  </a:extLst>
                </a:gridCol>
                <a:gridCol w="6110177">
                  <a:extLst>
                    <a:ext uri="{9D8B030D-6E8A-4147-A177-3AD203B41FA5}">
                      <a16:colId xmlns:a16="http://schemas.microsoft.com/office/drawing/2014/main" val="2294377291"/>
                    </a:ext>
                  </a:extLst>
                </a:gridCol>
              </a:tblGrid>
              <a:tr h="510021">
                <a:tc>
                  <a:txBody>
                    <a:bodyPr/>
                    <a:lstStyle/>
                    <a:p>
                      <a:r>
                        <a:rPr lang="en-US" sz="2400" dirty="0"/>
                        <a:t>Line Item Brief Name</a:t>
                      </a:r>
                    </a:p>
                  </a:txBody>
                  <a:tcPr/>
                </a:tc>
                <a:tc>
                  <a:txBody>
                    <a:bodyPr/>
                    <a:lstStyle/>
                    <a:p>
                      <a:r>
                        <a:rPr lang="en-US" sz="2400" dirty="0"/>
                        <a:t>Amount</a:t>
                      </a:r>
                    </a:p>
                  </a:txBody>
                  <a:tcPr/>
                </a:tc>
                <a:tc>
                  <a:txBody>
                    <a:bodyPr/>
                    <a:lstStyle/>
                    <a:p>
                      <a:r>
                        <a:rPr lang="en-US" sz="2400" dirty="0"/>
                        <a:t>Status Update</a:t>
                      </a:r>
                    </a:p>
                  </a:txBody>
                  <a:tcPr/>
                </a:tc>
                <a:extLst>
                  <a:ext uri="{0D108BD9-81ED-4DB2-BD59-A6C34878D82A}">
                    <a16:rowId xmlns:a16="http://schemas.microsoft.com/office/drawing/2014/main" val="1596857521"/>
                  </a:ext>
                </a:extLst>
              </a:tr>
              <a:tr h="788110">
                <a:tc>
                  <a:txBody>
                    <a:bodyPr/>
                    <a:lstStyle/>
                    <a:p>
                      <a:r>
                        <a:rPr lang="en-US" sz="1600" dirty="0"/>
                        <a:t>Fire Assistance</a:t>
                      </a:r>
                    </a:p>
                  </a:txBody>
                  <a:tcPr/>
                </a:tc>
                <a:tc>
                  <a:txBody>
                    <a:bodyPr/>
                    <a:lstStyle/>
                    <a:p>
                      <a:r>
                        <a:rPr lang="en-US" sz="1600" dirty="0"/>
                        <a:t>$1,000,000</a:t>
                      </a:r>
                    </a:p>
                  </a:txBody>
                  <a:tcPr/>
                </a:tc>
                <a:tc>
                  <a:txBody>
                    <a:bodyPr/>
                    <a:lstStyle/>
                    <a:p>
                      <a:r>
                        <a:rPr lang="en-US" sz="1600" dirty="0"/>
                        <a:t>Federal Bipartisan Infrastructure Law funding has provided additional grant funding for the State Fire Assistance (SFA) and Volunteer Fire Assistance (VFA) programs administered by the IDL Fire Bureau. IDL uses the SFA funds to enhance, hire, train and equip our district firefighters, supplementing our forest protective district budgets. Funds are also used to support interagency dispatch centers, interagency fire cache operations, and fire prevention and burn permit programs. VFA funds are passed through to local Fire Service Organizations (FSO) for training, Personal Protective Equipment, communications and other FSO needs. </a:t>
                      </a:r>
                    </a:p>
                  </a:txBody>
                  <a:tcPr/>
                </a:tc>
                <a:extLst>
                  <a:ext uri="{0D108BD9-81ED-4DB2-BD59-A6C34878D82A}">
                    <a16:rowId xmlns:a16="http://schemas.microsoft.com/office/drawing/2014/main" val="4228152093"/>
                  </a:ext>
                </a:extLst>
              </a:tr>
              <a:tr h="788110">
                <a:tc>
                  <a:txBody>
                    <a:bodyPr/>
                    <a:lstStyle/>
                    <a:p>
                      <a:r>
                        <a:rPr lang="en-US" sz="1600" dirty="0"/>
                        <a:t>Abandoned Mines</a:t>
                      </a:r>
                    </a:p>
                  </a:txBody>
                  <a:tcPr/>
                </a:tc>
                <a:tc>
                  <a:txBody>
                    <a:bodyPr/>
                    <a:lstStyle/>
                    <a:p>
                      <a:r>
                        <a:rPr lang="en-US" sz="1600" dirty="0"/>
                        <a:t>$7,000,000</a:t>
                      </a:r>
                    </a:p>
                  </a:txBody>
                  <a:tcPr/>
                </a:tc>
                <a:tc>
                  <a:txBody>
                    <a:bodyPr/>
                    <a:lstStyle/>
                    <a:p>
                      <a:r>
                        <a:rPr lang="en-US" sz="1600" dirty="0"/>
                        <a:t>This funding was intended to enable use of federal funds that may have become available through the Bipartisan Infrastructure Law. There is still potential for Idaho to receive funding for abandoned mine closures; however, no funding has been received to date.</a:t>
                      </a:r>
                    </a:p>
                  </a:txBody>
                  <a:tcPr/>
                </a:tc>
                <a:extLst>
                  <a:ext uri="{0D108BD9-81ED-4DB2-BD59-A6C34878D82A}">
                    <a16:rowId xmlns:a16="http://schemas.microsoft.com/office/drawing/2014/main" val="479959586"/>
                  </a:ext>
                </a:extLst>
              </a:tr>
            </a:tbl>
          </a:graphicData>
        </a:graphic>
      </p:graphicFrame>
    </p:spTree>
    <p:extLst>
      <p:ext uri="{BB962C8B-B14F-4D97-AF65-F5344CB8AC3E}">
        <p14:creationId xmlns:p14="http://schemas.microsoft.com/office/powerpoint/2010/main" val="2616217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a:xfrm>
            <a:off x="0" y="286603"/>
            <a:ext cx="12192000" cy="1450757"/>
          </a:xfrm>
        </p:spPr>
        <p:txBody>
          <a:bodyPr/>
          <a:lstStyle/>
          <a:p>
            <a:pPr algn="ctr"/>
            <a:r>
              <a:rPr lang="en-US" b="1" dirty="0">
                <a:latin typeface="+mn-lt"/>
              </a:rPr>
              <a:t>FY 2024 Line Item Updates</a:t>
            </a:r>
          </a:p>
        </p:txBody>
      </p:sp>
      <p:graphicFrame>
        <p:nvGraphicFramePr>
          <p:cNvPr id="4" name="Table 3">
            <a:extLst>
              <a:ext uri="{FF2B5EF4-FFF2-40B4-BE49-F238E27FC236}">
                <a16:creationId xmlns:a16="http://schemas.microsoft.com/office/drawing/2014/main" id="{BDB34918-DCFC-C79D-C6C1-B9584E4DDC5F}"/>
              </a:ext>
            </a:extLst>
          </p:cNvPr>
          <p:cNvGraphicFramePr>
            <a:graphicFrameLocks noGrp="1"/>
          </p:cNvGraphicFramePr>
          <p:nvPr>
            <p:extLst>
              <p:ext uri="{D42A27DB-BD31-4B8C-83A1-F6EECF244321}">
                <p14:modId xmlns:p14="http://schemas.microsoft.com/office/powerpoint/2010/main" val="1564044509"/>
              </p:ext>
            </p:extLst>
          </p:nvPr>
        </p:nvGraphicFramePr>
        <p:xfrm>
          <a:off x="0" y="1865190"/>
          <a:ext cx="12192000" cy="4489992"/>
        </p:xfrm>
        <a:graphic>
          <a:graphicData uri="http://schemas.openxmlformats.org/drawingml/2006/table">
            <a:tbl>
              <a:tblPr firstRow="1" bandRow="1">
                <a:tableStyleId>{5C22544A-7EE6-4342-B048-85BDC9FD1C3A}</a:tableStyleId>
              </a:tblPr>
              <a:tblGrid>
                <a:gridCol w="3615070">
                  <a:extLst>
                    <a:ext uri="{9D8B030D-6E8A-4147-A177-3AD203B41FA5}">
                      <a16:colId xmlns:a16="http://schemas.microsoft.com/office/drawing/2014/main" val="379397844"/>
                    </a:ext>
                  </a:extLst>
                </a:gridCol>
                <a:gridCol w="2466753">
                  <a:extLst>
                    <a:ext uri="{9D8B030D-6E8A-4147-A177-3AD203B41FA5}">
                      <a16:colId xmlns:a16="http://schemas.microsoft.com/office/drawing/2014/main" val="2431172429"/>
                    </a:ext>
                  </a:extLst>
                </a:gridCol>
                <a:gridCol w="6110177">
                  <a:extLst>
                    <a:ext uri="{9D8B030D-6E8A-4147-A177-3AD203B41FA5}">
                      <a16:colId xmlns:a16="http://schemas.microsoft.com/office/drawing/2014/main" val="2294377291"/>
                    </a:ext>
                  </a:extLst>
                </a:gridCol>
              </a:tblGrid>
              <a:tr h="446616">
                <a:tc>
                  <a:txBody>
                    <a:bodyPr/>
                    <a:lstStyle/>
                    <a:p>
                      <a:r>
                        <a:rPr lang="en-US" sz="2400" dirty="0"/>
                        <a:t>Line Item Brief Name</a:t>
                      </a:r>
                    </a:p>
                  </a:txBody>
                  <a:tcPr/>
                </a:tc>
                <a:tc>
                  <a:txBody>
                    <a:bodyPr/>
                    <a:lstStyle/>
                    <a:p>
                      <a:r>
                        <a:rPr lang="en-US" sz="2400" dirty="0"/>
                        <a:t>Amount</a:t>
                      </a:r>
                    </a:p>
                  </a:txBody>
                  <a:tcPr/>
                </a:tc>
                <a:tc>
                  <a:txBody>
                    <a:bodyPr/>
                    <a:lstStyle/>
                    <a:p>
                      <a:r>
                        <a:rPr lang="en-US" sz="2400" dirty="0"/>
                        <a:t>Status Update</a:t>
                      </a:r>
                    </a:p>
                  </a:txBody>
                  <a:tcPr/>
                </a:tc>
                <a:extLst>
                  <a:ext uri="{0D108BD9-81ED-4DB2-BD59-A6C34878D82A}">
                    <a16:rowId xmlns:a16="http://schemas.microsoft.com/office/drawing/2014/main" val="1596857521"/>
                  </a:ext>
                </a:extLst>
              </a:tr>
              <a:tr h="2233082">
                <a:tc>
                  <a:txBody>
                    <a:bodyPr/>
                    <a:lstStyle/>
                    <a:p>
                      <a:r>
                        <a:rPr lang="en-US" sz="1600" dirty="0"/>
                        <a:t>East Idaho Forest Protective District Staffing</a:t>
                      </a:r>
                    </a:p>
                  </a:txBody>
                  <a:tcPr/>
                </a:tc>
                <a:tc>
                  <a:txBody>
                    <a:bodyPr/>
                    <a:lstStyle/>
                    <a:p>
                      <a:r>
                        <a:rPr lang="en-US" sz="1600" dirty="0"/>
                        <a:t>$700,300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Fire Warden interviews to take place January 2024. Once filled, that position will lead recruitment process for Asst Warden and Engine Foreman positions. Hiring was delayed due to retirement of the Eastern Area Manager. IDL filled this vacancy in December 2023 and the new Area Manager will be on the hiring panel for the Fire Warden. After the Fire Warden is hired, this position will oversee advertising/hiring two Assistant Fire Wardens and three Resource Foreman positions. After these positions are filled, they will advertise/hire the nine seasonal firefighter positions.</a:t>
                      </a:r>
                    </a:p>
                  </a:txBody>
                  <a:tcPr/>
                </a:tc>
                <a:extLst>
                  <a:ext uri="{0D108BD9-81ED-4DB2-BD59-A6C34878D82A}">
                    <a16:rowId xmlns:a16="http://schemas.microsoft.com/office/drawing/2014/main" val="4228152093"/>
                  </a:ext>
                </a:extLst>
              </a:tr>
              <a:tr h="1042105">
                <a:tc>
                  <a:txBody>
                    <a:bodyPr/>
                    <a:lstStyle/>
                    <a:p>
                      <a:r>
                        <a:rPr lang="en-US" sz="1600" dirty="0"/>
                        <a:t>Strategically Located Engine Staff</a:t>
                      </a:r>
                    </a:p>
                  </a:txBody>
                  <a:tcPr/>
                </a:tc>
                <a:tc>
                  <a:txBody>
                    <a:bodyPr/>
                    <a:lstStyle/>
                    <a:p>
                      <a:r>
                        <a:rPr lang="en-US" sz="1600" dirty="0"/>
                        <a:t>$275,000</a:t>
                      </a:r>
                    </a:p>
                  </a:txBody>
                  <a:tcPr/>
                </a:tc>
                <a:tc>
                  <a:txBody>
                    <a:bodyPr/>
                    <a:lstStyle/>
                    <a:p>
                      <a:r>
                        <a:rPr lang="en-US" sz="1600" kern="1200" dirty="0">
                          <a:solidFill>
                            <a:schemeClr val="dk1"/>
                          </a:solidFill>
                          <a:effectLst/>
                          <a:latin typeface="+mn-lt"/>
                          <a:ea typeface="+mn-ea"/>
                          <a:cs typeface="+mn-cs"/>
                        </a:rPr>
                        <a:t>Contracts have been issued for the 5 strategic engines that were funded in FY 2024. Locations for each engine and crew has been determined. Funding has been made available to districts that will support each engine and advertisements for staff to take place spring 2024. </a:t>
                      </a:r>
                      <a:endParaRPr lang="en-US" sz="1600" dirty="0"/>
                    </a:p>
                  </a:txBody>
                  <a:tcPr/>
                </a:tc>
                <a:extLst>
                  <a:ext uri="{0D108BD9-81ED-4DB2-BD59-A6C34878D82A}">
                    <a16:rowId xmlns:a16="http://schemas.microsoft.com/office/drawing/2014/main" val="479959586"/>
                  </a:ext>
                </a:extLst>
              </a:tr>
              <a:tr h="679992">
                <a:tc>
                  <a:txBody>
                    <a:bodyPr/>
                    <a:lstStyle/>
                    <a:p>
                      <a:r>
                        <a:rPr lang="en-US" sz="1600" dirty="0"/>
                        <a:t>Fire Zone Manager</a:t>
                      </a:r>
                    </a:p>
                  </a:txBody>
                  <a:tcPr/>
                </a:tc>
                <a:tc>
                  <a:txBody>
                    <a:bodyPr/>
                    <a:lstStyle/>
                    <a:p>
                      <a:r>
                        <a:rPr lang="en-US" sz="1600" dirty="0"/>
                        <a:t>$103,100</a:t>
                      </a:r>
                    </a:p>
                  </a:txBody>
                  <a:tcPr/>
                </a:tc>
                <a:tc>
                  <a:txBody>
                    <a:bodyPr/>
                    <a:lstStyle/>
                    <a:p>
                      <a:r>
                        <a:rPr lang="en-US" sz="1600" kern="1200" dirty="0">
                          <a:solidFill>
                            <a:schemeClr val="dk1"/>
                          </a:solidFill>
                          <a:effectLst/>
                          <a:latin typeface="+mn-lt"/>
                          <a:ea typeface="+mn-ea"/>
                          <a:cs typeface="+mn-cs"/>
                        </a:rPr>
                        <a:t>Fire Zone Manager South position was hired in the fall of 2023. Position works in our Southwest Area office and will coordinate fire program</a:t>
                      </a:r>
                      <a:endParaRPr lang="en-US" sz="1600" dirty="0"/>
                    </a:p>
                  </a:txBody>
                  <a:tcPr/>
                </a:tc>
                <a:extLst>
                  <a:ext uri="{0D108BD9-81ED-4DB2-BD59-A6C34878D82A}">
                    <a16:rowId xmlns:a16="http://schemas.microsoft.com/office/drawing/2014/main" val="4084910727"/>
                  </a:ext>
                </a:extLst>
              </a:tr>
            </a:tbl>
          </a:graphicData>
        </a:graphic>
      </p:graphicFrame>
    </p:spTree>
    <p:extLst>
      <p:ext uri="{BB962C8B-B14F-4D97-AF65-F5344CB8AC3E}">
        <p14:creationId xmlns:p14="http://schemas.microsoft.com/office/powerpoint/2010/main" val="2894769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a:xfrm>
            <a:off x="0" y="286603"/>
            <a:ext cx="12192000" cy="1450757"/>
          </a:xfrm>
        </p:spPr>
        <p:txBody>
          <a:bodyPr/>
          <a:lstStyle/>
          <a:p>
            <a:pPr algn="ctr"/>
            <a:r>
              <a:rPr lang="en-US" b="1" dirty="0">
                <a:latin typeface="+mn-lt"/>
              </a:rPr>
              <a:t>FY 2024 Line Item Updates</a:t>
            </a:r>
          </a:p>
        </p:txBody>
      </p:sp>
      <p:graphicFrame>
        <p:nvGraphicFramePr>
          <p:cNvPr id="4" name="Table 3">
            <a:extLst>
              <a:ext uri="{FF2B5EF4-FFF2-40B4-BE49-F238E27FC236}">
                <a16:creationId xmlns:a16="http://schemas.microsoft.com/office/drawing/2014/main" id="{BDB34918-DCFC-C79D-C6C1-B9584E4DDC5F}"/>
              </a:ext>
            </a:extLst>
          </p:cNvPr>
          <p:cNvGraphicFramePr>
            <a:graphicFrameLocks noGrp="1"/>
          </p:cNvGraphicFramePr>
          <p:nvPr>
            <p:extLst>
              <p:ext uri="{D42A27DB-BD31-4B8C-83A1-F6EECF244321}">
                <p14:modId xmlns:p14="http://schemas.microsoft.com/office/powerpoint/2010/main" val="2107361965"/>
              </p:ext>
            </p:extLst>
          </p:nvPr>
        </p:nvGraphicFramePr>
        <p:xfrm>
          <a:off x="0" y="1865190"/>
          <a:ext cx="12192000" cy="4468703"/>
        </p:xfrm>
        <a:graphic>
          <a:graphicData uri="http://schemas.openxmlformats.org/drawingml/2006/table">
            <a:tbl>
              <a:tblPr firstRow="1" bandRow="1">
                <a:tableStyleId>{5C22544A-7EE6-4342-B048-85BDC9FD1C3A}</a:tableStyleId>
              </a:tblPr>
              <a:tblGrid>
                <a:gridCol w="3615070">
                  <a:extLst>
                    <a:ext uri="{9D8B030D-6E8A-4147-A177-3AD203B41FA5}">
                      <a16:colId xmlns:a16="http://schemas.microsoft.com/office/drawing/2014/main" val="379397844"/>
                    </a:ext>
                  </a:extLst>
                </a:gridCol>
                <a:gridCol w="2466753">
                  <a:extLst>
                    <a:ext uri="{9D8B030D-6E8A-4147-A177-3AD203B41FA5}">
                      <a16:colId xmlns:a16="http://schemas.microsoft.com/office/drawing/2014/main" val="2431172429"/>
                    </a:ext>
                  </a:extLst>
                </a:gridCol>
                <a:gridCol w="6110177">
                  <a:extLst>
                    <a:ext uri="{9D8B030D-6E8A-4147-A177-3AD203B41FA5}">
                      <a16:colId xmlns:a16="http://schemas.microsoft.com/office/drawing/2014/main" val="2294377291"/>
                    </a:ext>
                  </a:extLst>
                </a:gridCol>
              </a:tblGrid>
              <a:tr h="487218">
                <a:tc>
                  <a:txBody>
                    <a:bodyPr/>
                    <a:lstStyle/>
                    <a:p>
                      <a:r>
                        <a:rPr lang="en-US" sz="2400" dirty="0"/>
                        <a:t>Line Item Brief Name</a:t>
                      </a:r>
                    </a:p>
                  </a:txBody>
                  <a:tcPr/>
                </a:tc>
                <a:tc>
                  <a:txBody>
                    <a:bodyPr/>
                    <a:lstStyle/>
                    <a:p>
                      <a:r>
                        <a:rPr lang="en-US" sz="2400" dirty="0"/>
                        <a:t>Amount</a:t>
                      </a:r>
                    </a:p>
                  </a:txBody>
                  <a:tcPr/>
                </a:tc>
                <a:tc>
                  <a:txBody>
                    <a:bodyPr/>
                    <a:lstStyle/>
                    <a:p>
                      <a:r>
                        <a:rPr lang="en-US" sz="2400" dirty="0"/>
                        <a:t>Status Update</a:t>
                      </a:r>
                    </a:p>
                  </a:txBody>
                  <a:tcPr/>
                </a:tc>
                <a:extLst>
                  <a:ext uri="{0D108BD9-81ED-4DB2-BD59-A6C34878D82A}">
                    <a16:rowId xmlns:a16="http://schemas.microsoft.com/office/drawing/2014/main" val="1596857521"/>
                  </a:ext>
                </a:extLst>
              </a:tr>
              <a:tr h="620826">
                <a:tc>
                  <a:txBody>
                    <a:bodyPr/>
                    <a:lstStyle/>
                    <a:p>
                      <a:r>
                        <a:rPr lang="en-US" sz="1600" dirty="0"/>
                        <a:t>Fire Zone Manager (continued)</a:t>
                      </a:r>
                    </a:p>
                  </a:txBody>
                  <a:tcPr/>
                </a:tc>
                <a:tc>
                  <a:txBody>
                    <a:bodyPr/>
                    <a:lstStyle/>
                    <a:p>
                      <a:r>
                        <a:rPr lang="en-US" sz="1600" dirty="0"/>
                        <a:t>$103,100</a:t>
                      </a:r>
                    </a:p>
                  </a:txBody>
                  <a:tcPr/>
                </a:tc>
                <a:tc>
                  <a:txBody>
                    <a:bodyPr/>
                    <a:lstStyle/>
                    <a:p>
                      <a:r>
                        <a:rPr lang="en-US" sz="1600" kern="1200" dirty="0">
                          <a:solidFill>
                            <a:schemeClr val="dk1"/>
                          </a:solidFill>
                          <a:effectLst/>
                          <a:latin typeface="+mn-lt"/>
                          <a:ea typeface="+mn-ea"/>
                          <a:cs typeface="+mn-cs"/>
                        </a:rPr>
                        <a:t>efforts from Payette Lakes south including southwest and eastern Idaho. Computer has been ordered.</a:t>
                      </a:r>
                      <a:endParaRPr lang="en-US" sz="1600" dirty="0"/>
                    </a:p>
                  </a:txBody>
                  <a:tcPr/>
                </a:tc>
                <a:extLst>
                  <a:ext uri="{0D108BD9-81ED-4DB2-BD59-A6C34878D82A}">
                    <a16:rowId xmlns:a16="http://schemas.microsoft.com/office/drawing/2014/main" val="2223445454"/>
                  </a:ext>
                </a:extLst>
              </a:tr>
              <a:tr h="1122819">
                <a:tc>
                  <a:txBody>
                    <a:bodyPr/>
                    <a:lstStyle/>
                    <a:p>
                      <a:r>
                        <a:rPr lang="en-US" sz="1600" dirty="0">
                          <a:solidFill>
                            <a:schemeClr val="tx1"/>
                          </a:solidFill>
                        </a:rPr>
                        <a:t>Forest Management Project Enhancement</a:t>
                      </a:r>
                    </a:p>
                  </a:txBody>
                  <a:tcPr/>
                </a:tc>
                <a:tc>
                  <a:txBody>
                    <a:bodyPr/>
                    <a:lstStyle/>
                    <a:p>
                      <a:r>
                        <a:rPr lang="en-US" sz="1600" dirty="0">
                          <a:solidFill>
                            <a:schemeClr val="tx1"/>
                          </a:solidFill>
                        </a:rPr>
                        <a:t>$2,500,000</a:t>
                      </a:r>
                    </a:p>
                  </a:txBody>
                  <a:tcPr/>
                </a:tc>
                <a:tc>
                  <a:txBody>
                    <a:bodyPr/>
                    <a:lstStyle/>
                    <a:p>
                      <a:r>
                        <a:rPr lang="en-US" sz="1600" dirty="0">
                          <a:solidFill>
                            <a:schemeClr val="tx1"/>
                          </a:solidFill>
                        </a:rPr>
                        <a:t>Funds have been allocated to cover increased costs for hitting our established Forest Asset Management harvest level. IDL has seen increases in contract prices ranging from 15% to 40%, along with an increase in harvest levels of over 20% in the last five years.</a:t>
                      </a:r>
                    </a:p>
                  </a:txBody>
                  <a:tcPr/>
                </a:tc>
                <a:extLst>
                  <a:ext uri="{0D108BD9-81ED-4DB2-BD59-A6C34878D82A}">
                    <a16:rowId xmlns:a16="http://schemas.microsoft.com/office/drawing/2014/main" val="4228152093"/>
                  </a:ext>
                </a:extLst>
              </a:tr>
              <a:tr h="1374673">
                <a:tc>
                  <a:txBody>
                    <a:bodyPr/>
                    <a:lstStyle/>
                    <a:p>
                      <a:r>
                        <a:rPr lang="en-US" sz="1600" dirty="0">
                          <a:solidFill>
                            <a:schemeClr val="tx1"/>
                          </a:solidFill>
                        </a:rPr>
                        <a:t>Good Neighbor Authority (GNA) Staffing</a:t>
                      </a:r>
                    </a:p>
                  </a:txBody>
                  <a:tcPr/>
                </a:tc>
                <a:tc>
                  <a:txBody>
                    <a:bodyPr/>
                    <a:lstStyle/>
                    <a:p>
                      <a:r>
                        <a:rPr lang="en-US" sz="1600" dirty="0">
                          <a:solidFill>
                            <a:schemeClr val="tx1"/>
                          </a:solidFill>
                        </a:rPr>
                        <a:t>$127,600</a:t>
                      </a:r>
                    </a:p>
                  </a:txBody>
                  <a:tcPr/>
                </a:tc>
                <a:tc>
                  <a:txBody>
                    <a:bodyPr/>
                    <a:lstStyle/>
                    <a:p>
                      <a:r>
                        <a:rPr lang="en-US" sz="1600" kern="1200" dirty="0">
                          <a:solidFill>
                            <a:schemeClr val="tx1"/>
                          </a:solidFill>
                          <a:effectLst/>
                          <a:latin typeface="+mn-lt"/>
                          <a:ea typeface="+mn-ea"/>
                          <a:cs typeface="+mn-cs"/>
                        </a:rPr>
                        <a:t>Lands Resource Specialist position was hired in the fall of 2023. This forester position works in our Payette Lakes office conducting timber management and forest restoration (including fuels reduction) on the Payette and Boise National Forests. Vehicle and computer have been ordered.</a:t>
                      </a:r>
                      <a:endParaRPr lang="en-US" sz="1600" dirty="0">
                        <a:solidFill>
                          <a:schemeClr val="tx1"/>
                        </a:solidFill>
                      </a:endParaRPr>
                    </a:p>
                  </a:txBody>
                  <a:tcPr/>
                </a:tc>
                <a:extLst>
                  <a:ext uri="{0D108BD9-81ED-4DB2-BD59-A6C34878D82A}">
                    <a16:rowId xmlns:a16="http://schemas.microsoft.com/office/drawing/2014/main" val="479959586"/>
                  </a:ext>
                </a:extLst>
              </a:tr>
              <a:tr h="863167">
                <a:tc>
                  <a:txBody>
                    <a:bodyPr/>
                    <a:lstStyle/>
                    <a:p>
                      <a:r>
                        <a:rPr lang="en-US" sz="1600" dirty="0">
                          <a:solidFill>
                            <a:schemeClr val="tx1"/>
                          </a:solidFill>
                        </a:rPr>
                        <a:t>Good Neighbor Authority (GNA) Equipment</a:t>
                      </a:r>
                    </a:p>
                  </a:txBody>
                  <a:tcPr/>
                </a:tc>
                <a:tc>
                  <a:txBody>
                    <a:bodyPr/>
                    <a:lstStyle/>
                    <a:p>
                      <a:r>
                        <a:rPr lang="en-US" sz="1600" dirty="0">
                          <a:solidFill>
                            <a:schemeClr val="tx1"/>
                          </a:solidFill>
                        </a:rPr>
                        <a:t>$72,000</a:t>
                      </a:r>
                    </a:p>
                  </a:txBody>
                  <a:tcPr/>
                </a:tc>
                <a:tc>
                  <a:txBody>
                    <a:bodyPr/>
                    <a:lstStyle/>
                    <a:p>
                      <a:r>
                        <a:rPr lang="en-US" sz="1600" kern="1200" dirty="0">
                          <a:solidFill>
                            <a:schemeClr val="tx1"/>
                          </a:solidFill>
                          <a:effectLst/>
                          <a:latin typeface="+mn-lt"/>
                          <a:ea typeface="+mn-ea"/>
                          <a:cs typeface="+mn-cs"/>
                        </a:rPr>
                        <a:t>Four ATVs, along with two track systems and two trailers have been ordered. This equipment supports field work of GNA foresters on multiple national forests. </a:t>
                      </a:r>
                      <a:endParaRPr lang="en-US" sz="1600" dirty="0">
                        <a:solidFill>
                          <a:schemeClr val="tx1"/>
                        </a:solidFill>
                      </a:endParaRPr>
                    </a:p>
                  </a:txBody>
                  <a:tcPr/>
                </a:tc>
                <a:extLst>
                  <a:ext uri="{0D108BD9-81ED-4DB2-BD59-A6C34878D82A}">
                    <a16:rowId xmlns:a16="http://schemas.microsoft.com/office/drawing/2014/main" val="2037914251"/>
                  </a:ext>
                </a:extLst>
              </a:tr>
            </a:tbl>
          </a:graphicData>
        </a:graphic>
      </p:graphicFrame>
    </p:spTree>
    <p:extLst>
      <p:ext uri="{BB962C8B-B14F-4D97-AF65-F5344CB8AC3E}">
        <p14:creationId xmlns:p14="http://schemas.microsoft.com/office/powerpoint/2010/main" val="1452600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a:xfrm>
            <a:off x="0" y="286603"/>
            <a:ext cx="12192000" cy="1450757"/>
          </a:xfrm>
        </p:spPr>
        <p:txBody>
          <a:bodyPr/>
          <a:lstStyle/>
          <a:p>
            <a:pPr algn="ctr"/>
            <a:r>
              <a:rPr lang="en-US" b="1" dirty="0">
                <a:latin typeface="+mn-lt"/>
              </a:rPr>
              <a:t>FY 2024 Line Item Updates</a:t>
            </a:r>
          </a:p>
        </p:txBody>
      </p:sp>
      <p:graphicFrame>
        <p:nvGraphicFramePr>
          <p:cNvPr id="4" name="Table 3">
            <a:extLst>
              <a:ext uri="{FF2B5EF4-FFF2-40B4-BE49-F238E27FC236}">
                <a16:creationId xmlns:a16="http://schemas.microsoft.com/office/drawing/2014/main" id="{BDB34918-DCFC-C79D-C6C1-B9584E4DDC5F}"/>
              </a:ext>
            </a:extLst>
          </p:cNvPr>
          <p:cNvGraphicFramePr>
            <a:graphicFrameLocks noGrp="1"/>
          </p:cNvGraphicFramePr>
          <p:nvPr>
            <p:extLst>
              <p:ext uri="{D42A27DB-BD31-4B8C-83A1-F6EECF244321}">
                <p14:modId xmlns:p14="http://schemas.microsoft.com/office/powerpoint/2010/main" val="184129464"/>
              </p:ext>
            </p:extLst>
          </p:nvPr>
        </p:nvGraphicFramePr>
        <p:xfrm>
          <a:off x="0" y="1865190"/>
          <a:ext cx="12192000" cy="4489074"/>
        </p:xfrm>
        <a:graphic>
          <a:graphicData uri="http://schemas.openxmlformats.org/drawingml/2006/table">
            <a:tbl>
              <a:tblPr firstRow="1" bandRow="1">
                <a:tableStyleId>{5C22544A-7EE6-4342-B048-85BDC9FD1C3A}</a:tableStyleId>
              </a:tblPr>
              <a:tblGrid>
                <a:gridCol w="3615070">
                  <a:extLst>
                    <a:ext uri="{9D8B030D-6E8A-4147-A177-3AD203B41FA5}">
                      <a16:colId xmlns:a16="http://schemas.microsoft.com/office/drawing/2014/main" val="379397844"/>
                    </a:ext>
                  </a:extLst>
                </a:gridCol>
                <a:gridCol w="2466753">
                  <a:extLst>
                    <a:ext uri="{9D8B030D-6E8A-4147-A177-3AD203B41FA5}">
                      <a16:colId xmlns:a16="http://schemas.microsoft.com/office/drawing/2014/main" val="2431172429"/>
                    </a:ext>
                  </a:extLst>
                </a:gridCol>
                <a:gridCol w="6110177">
                  <a:extLst>
                    <a:ext uri="{9D8B030D-6E8A-4147-A177-3AD203B41FA5}">
                      <a16:colId xmlns:a16="http://schemas.microsoft.com/office/drawing/2014/main" val="2294377291"/>
                    </a:ext>
                  </a:extLst>
                </a:gridCol>
              </a:tblGrid>
              <a:tr h="465714">
                <a:tc>
                  <a:txBody>
                    <a:bodyPr/>
                    <a:lstStyle/>
                    <a:p>
                      <a:r>
                        <a:rPr lang="en-US" sz="2400" dirty="0"/>
                        <a:t>Line Item Brief Name</a:t>
                      </a:r>
                    </a:p>
                  </a:txBody>
                  <a:tcPr/>
                </a:tc>
                <a:tc>
                  <a:txBody>
                    <a:bodyPr/>
                    <a:lstStyle/>
                    <a:p>
                      <a:r>
                        <a:rPr lang="en-US" sz="2400" dirty="0"/>
                        <a:t>Amount</a:t>
                      </a:r>
                    </a:p>
                  </a:txBody>
                  <a:tcPr/>
                </a:tc>
                <a:tc>
                  <a:txBody>
                    <a:bodyPr/>
                    <a:lstStyle/>
                    <a:p>
                      <a:r>
                        <a:rPr lang="en-US" sz="2400" dirty="0"/>
                        <a:t>Status Update</a:t>
                      </a:r>
                    </a:p>
                  </a:txBody>
                  <a:tcPr/>
                </a:tc>
                <a:extLst>
                  <a:ext uri="{0D108BD9-81ED-4DB2-BD59-A6C34878D82A}">
                    <a16:rowId xmlns:a16="http://schemas.microsoft.com/office/drawing/2014/main" val="1596857521"/>
                  </a:ext>
                </a:extLst>
              </a:tr>
              <a:tr h="1285841">
                <a:tc>
                  <a:txBody>
                    <a:bodyPr/>
                    <a:lstStyle/>
                    <a:p>
                      <a:r>
                        <a:rPr lang="en-US" sz="1600" dirty="0">
                          <a:solidFill>
                            <a:schemeClr val="tx1"/>
                          </a:solidFill>
                        </a:rPr>
                        <a:t>FPA Lands Resource Supervisor</a:t>
                      </a:r>
                    </a:p>
                  </a:txBody>
                  <a:tcPr/>
                </a:tc>
                <a:tc>
                  <a:txBody>
                    <a:bodyPr/>
                    <a:lstStyle/>
                    <a:p>
                      <a:r>
                        <a:rPr lang="en-US" sz="1600" dirty="0">
                          <a:solidFill>
                            <a:schemeClr val="tx1"/>
                          </a:solidFill>
                        </a:rPr>
                        <a:t>$151,000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Forest Practices Act (FPA) Lands Resource Supervisor South position was hired in the fall of 2023. Position works in our Payette Lakes office and oversees regulatory and service forestry activities out of IDL Area offices from the Clearwater south. Vehicle and computer have been ordered. </a:t>
                      </a:r>
                    </a:p>
                  </a:txBody>
                  <a:tcPr/>
                </a:tc>
                <a:extLst>
                  <a:ext uri="{0D108BD9-81ED-4DB2-BD59-A6C34878D82A}">
                    <a16:rowId xmlns:a16="http://schemas.microsoft.com/office/drawing/2014/main" val="3700109275"/>
                  </a:ext>
                </a:extLst>
              </a:tr>
              <a:tr h="807389">
                <a:tc>
                  <a:txBody>
                    <a:bodyPr/>
                    <a:lstStyle/>
                    <a:p>
                      <a:r>
                        <a:rPr lang="en-US" sz="1600" dirty="0">
                          <a:solidFill>
                            <a:schemeClr val="tx1"/>
                          </a:solidFill>
                        </a:rPr>
                        <a:t>HVAC and Roof Replacement – </a:t>
                      </a:r>
                      <a:br>
                        <a:rPr lang="en-US" sz="1600" dirty="0">
                          <a:solidFill>
                            <a:schemeClr val="tx1"/>
                          </a:solidFill>
                        </a:rPr>
                      </a:br>
                      <a:r>
                        <a:rPr lang="en-US" sz="1600" dirty="0">
                          <a:solidFill>
                            <a:schemeClr val="tx1"/>
                          </a:solidFill>
                        </a:rPr>
                        <a:t>Capital Park Plaza Building</a:t>
                      </a:r>
                    </a:p>
                  </a:txBody>
                  <a:tcPr/>
                </a:tc>
                <a:tc>
                  <a:txBody>
                    <a:bodyPr/>
                    <a:lstStyle/>
                    <a:p>
                      <a:r>
                        <a:rPr lang="en-US" sz="1600" dirty="0">
                          <a:solidFill>
                            <a:schemeClr val="tx1"/>
                          </a:solidFill>
                        </a:rPr>
                        <a:t>$500,000</a:t>
                      </a:r>
                    </a:p>
                  </a:txBody>
                  <a:tcPr/>
                </a:tc>
                <a:tc>
                  <a:txBody>
                    <a:bodyPr/>
                    <a:lstStyle/>
                    <a:p>
                      <a:r>
                        <a:rPr lang="en-US" sz="1600" dirty="0">
                          <a:solidFill>
                            <a:schemeClr val="tx1"/>
                          </a:solidFill>
                        </a:rPr>
                        <a:t>Obtained Task Validation Report from the Division of Public Works. Meeting with estimator in late January or February 2024 to discuss alternative options due to bid coming in significantly higher.</a:t>
                      </a:r>
                    </a:p>
                  </a:txBody>
                  <a:tcPr/>
                </a:tc>
                <a:extLst>
                  <a:ext uri="{0D108BD9-81ED-4DB2-BD59-A6C34878D82A}">
                    <a16:rowId xmlns:a16="http://schemas.microsoft.com/office/drawing/2014/main" val="3782331859"/>
                  </a:ext>
                </a:extLst>
              </a:tr>
              <a:tr h="807389">
                <a:tc>
                  <a:txBody>
                    <a:bodyPr/>
                    <a:lstStyle/>
                    <a:p>
                      <a:r>
                        <a:rPr lang="en-US" sz="1600" dirty="0"/>
                        <a:t>Scaling Program Vehicles</a:t>
                      </a:r>
                    </a:p>
                  </a:txBody>
                  <a:tcPr/>
                </a:tc>
                <a:tc>
                  <a:txBody>
                    <a:bodyPr/>
                    <a:lstStyle/>
                    <a:p>
                      <a:r>
                        <a:rPr lang="en-US" sz="1600" dirty="0"/>
                        <a:t>$96,000</a:t>
                      </a:r>
                    </a:p>
                  </a:txBody>
                  <a:tcPr/>
                </a:tc>
                <a:tc>
                  <a:txBody>
                    <a:bodyPr/>
                    <a:lstStyle/>
                    <a:p>
                      <a:r>
                        <a:rPr lang="en-US" sz="1600" dirty="0"/>
                        <a:t>Three SUVs were ordered; however, the dealer notified IDL they are only able to fill two of the orders. The Timber bureau is in the process of procuring another SUV.</a:t>
                      </a:r>
                    </a:p>
                  </a:txBody>
                  <a:tcPr/>
                </a:tc>
                <a:extLst>
                  <a:ext uri="{0D108BD9-81ED-4DB2-BD59-A6C34878D82A}">
                    <a16:rowId xmlns:a16="http://schemas.microsoft.com/office/drawing/2014/main" val="4228152093"/>
                  </a:ext>
                </a:extLst>
              </a:tr>
              <a:tr h="1046615">
                <a:tc>
                  <a:txBody>
                    <a:bodyPr/>
                    <a:lstStyle/>
                    <a:p>
                      <a:r>
                        <a:rPr lang="en-US" sz="1600" dirty="0"/>
                        <a:t>Forest Legacy Staff</a:t>
                      </a:r>
                    </a:p>
                  </a:txBody>
                  <a:tcPr/>
                </a:tc>
                <a:tc>
                  <a:txBody>
                    <a:bodyPr/>
                    <a:lstStyle/>
                    <a:p>
                      <a:r>
                        <a:rPr lang="en-US" sz="1600" dirty="0"/>
                        <a:t>$115,000</a:t>
                      </a:r>
                    </a:p>
                  </a:txBody>
                  <a:tcPr/>
                </a:tc>
                <a:tc>
                  <a:txBody>
                    <a:bodyPr/>
                    <a:lstStyle/>
                    <a:p>
                      <a:r>
                        <a:rPr lang="en-US" sz="1600" dirty="0"/>
                        <a:t>Forest Legacy Program Manager position was hired in the fall of 2023, providing important program leadership for this expanding program. Position works in our Coeur d’Alene staff office. Computer has been ordered.</a:t>
                      </a:r>
                    </a:p>
                  </a:txBody>
                  <a:tcPr/>
                </a:tc>
                <a:extLst>
                  <a:ext uri="{0D108BD9-81ED-4DB2-BD59-A6C34878D82A}">
                    <a16:rowId xmlns:a16="http://schemas.microsoft.com/office/drawing/2014/main" val="479959586"/>
                  </a:ext>
                </a:extLst>
              </a:tr>
            </a:tbl>
          </a:graphicData>
        </a:graphic>
      </p:graphicFrame>
    </p:spTree>
    <p:extLst>
      <p:ext uri="{BB962C8B-B14F-4D97-AF65-F5344CB8AC3E}">
        <p14:creationId xmlns:p14="http://schemas.microsoft.com/office/powerpoint/2010/main" val="1218766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a:xfrm>
            <a:off x="0" y="286603"/>
            <a:ext cx="12192000" cy="1450757"/>
          </a:xfrm>
        </p:spPr>
        <p:txBody>
          <a:bodyPr/>
          <a:lstStyle/>
          <a:p>
            <a:pPr algn="ctr"/>
            <a:r>
              <a:rPr lang="en-US" b="1" dirty="0">
                <a:latin typeface="+mn-lt"/>
              </a:rPr>
              <a:t>FY 2024 Line Item Updates</a:t>
            </a:r>
          </a:p>
        </p:txBody>
      </p:sp>
      <p:graphicFrame>
        <p:nvGraphicFramePr>
          <p:cNvPr id="4" name="Table 3">
            <a:extLst>
              <a:ext uri="{FF2B5EF4-FFF2-40B4-BE49-F238E27FC236}">
                <a16:creationId xmlns:a16="http://schemas.microsoft.com/office/drawing/2014/main" id="{BDB34918-DCFC-C79D-C6C1-B9584E4DDC5F}"/>
              </a:ext>
            </a:extLst>
          </p:cNvPr>
          <p:cNvGraphicFramePr>
            <a:graphicFrameLocks noGrp="1"/>
          </p:cNvGraphicFramePr>
          <p:nvPr>
            <p:extLst>
              <p:ext uri="{D42A27DB-BD31-4B8C-83A1-F6EECF244321}">
                <p14:modId xmlns:p14="http://schemas.microsoft.com/office/powerpoint/2010/main" val="997186505"/>
              </p:ext>
            </p:extLst>
          </p:nvPr>
        </p:nvGraphicFramePr>
        <p:xfrm>
          <a:off x="0" y="1865189"/>
          <a:ext cx="12192000" cy="1089884"/>
        </p:xfrm>
        <a:graphic>
          <a:graphicData uri="http://schemas.openxmlformats.org/drawingml/2006/table">
            <a:tbl>
              <a:tblPr firstRow="1" bandRow="1">
                <a:tableStyleId>{5C22544A-7EE6-4342-B048-85BDC9FD1C3A}</a:tableStyleId>
              </a:tblPr>
              <a:tblGrid>
                <a:gridCol w="3615070">
                  <a:extLst>
                    <a:ext uri="{9D8B030D-6E8A-4147-A177-3AD203B41FA5}">
                      <a16:colId xmlns:a16="http://schemas.microsoft.com/office/drawing/2014/main" val="379397844"/>
                    </a:ext>
                  </a:extLst>
                </a:gridCol>
                <a:gridCol w="2466753">
                  <a:extLst>
                    <a:ext uri="{9D8B030D-6E8A-4147-A177-3AD203B41FA5}">
                      <a16:colId xmlns:a16="http://schemas.microsoft.com/office/drawing/2014/main" val="2431172429"/>
                    </a:ext>
                  </a:extLst>
                </a:gridCol>
                <a:gridCol w="6110177">
                  <a:extLst>
                    <a:ext uri="{9D8B030D-6E8A-4147-A177-3AD203B41FA5}">
                      <a16:colId xmlns:a16="http://schemas.microsoft.com/office/drawing/2014/main" val="2294377291"/>
                    </a:ext>
                  </a:extLst>
                </a:gridCol>
              </a:tblGrid>
              <a:tr h="487987">
                <a:tc>
                  <a:txBody>
                    <a:bodyPr/>
                    <a:lstStyle/>
                    <a:p>
                      <a:r>
                        <a:rPr lang="en-US" sz="2400" dirty="0"/>
                        <a:t>Line Item Brief Name</a:t>
                      </a:r>
                    </a:p>
                  </a:txBody>
                  <a:tcPr/>
                </a:tc>
                <a:tc>
                  <a:txBody>
                    <a:bodyPr/>
                    <a:lstStyle/>
                    <a:p>
                      <a:r>
                        <a:rPr lang="en-US" sz="2400" dirty="0"/>
                        <a:t>Amount</a:t>
                      </a:r>
                    </a:p>
                  </a:txBody>
                  <a:tcPr/>
                </a:tc>
                <a:tc>
                  <a:txBody>
                    <a:bodyPr/>
                    <a:lstStyle/>
                    <a:p>
                      <a:r>
                        <a:rPr lang="en-US" sz="2400" dirty="0"/>
                        <a:t>Status Update</a:t>
                      </a:r>
                    </a:p>
                  </a:txBody>
                  <a:tcPr/>
                </a:tc>
                <a:extLst>
                  <a:ext uri="{0D108BD9-81ED-4DB2-BD59-A6C34878D82A}">
                    <a16:rowId xmlns:a16="http://schemas.microsoft.com/office/drawing/2014/main" val="1596857521"/>
                  </a:ext>
                </a:extLst>
              </a:tr>
              <a:tr h="601897">
                <a:tc>
                  <a:txBody>
                    <a:bodyPr/>
                    <a:lstStyle/>
                    <a:p>
                      <a:r>
                        <a:rPr lang="en-US" sz="1600" dirty="0"/>
                        <a:t>Timber Protective Associations – </a:t>
                      </a:r>
                      <a:br>
                        <a:rPr lang="en-US" sz="1600" dirty="0"/>
                      </a:br>
                      <a:r>
                        <a:rPr lang="en-US" sz="1600" dirty="0"/>
                        <a:t>CEC and Inflation Adjustment</a:t>
                      </a:r>
                    </a:p>
                  </a:txBody>
                  <a:tcPr/>
                </a:tc>
                <a:tc>
                  <a:txBody>
                    <a:bodyPr/>
                    <a:lstStyle/>
                    <a:p>
                      <a:r>
                        <a:rPr lang="en-US" sz="1600" dirty="0"/>
                        <a:t>$58,300</a:t>
                      </a:r>
                    </a:p>
                  </a:txBody>
                  <a:tcPr/>
                </a:tc>
                <a:tc>
                  <a:txBody>
                    <a:bodyPr/>
                    <a:lstStyle/>
                    <a:p>
                      <a:r>
                        <a:rPr lang="en-US" sz="1600" dirty="0"/>
                        <a:t>Implemented</a:t>
                      </a:r>
                    </a:p>
                  </a:txBody>
                  <a:tcPr/>
                </a:tc>
                <a:extLst>
                  <a:ext uri="{0D108BD9-81ED-4DB2-BD59-A6C34878D82A}">
                    <a16:rowId xmlns:a16="http://schemas.microsoft.com/office/drawing/2014/main" val="4084910727"/>
                  </a:ext>
                </a:extLst>
              </a:tr>
            </a:tbl>
          </a:graphicData>
        </a:graphic>
      </p:graphicFrame>
    </p:spTree>
    <p:extLst>
      <p:ext uri="{BB962C8B-B14F-4D97-AF65-F5344CB8AC3E}">
        <p14:creationId xmlns:p14="http://schemas.microsoft.com/office/powerpoint/2010/main" val="2364721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a:xfrm>
            <a:off x="0" y="286603"/>
            <a:ext cx="12192000" cy="1450757"/>
          </a:xfrm>
        </p:spPr>
        <p:txBody>
          <a:bodyPr/>
          <a:lstStyle/>
          <a:p>
            <a:pPr algn="ctr"/>
            <a:r>
              <a:rPr lang="en-US" b="1" dirty="0">
                <a:latin typeface="+mn-lt"/>
              </a:rPr>
              <a:t>FY 2025 Line Item Requests Overview</a:t>
            </a:r>
          </a:p>
        </p:txBody>
      </p:sp>
      <p:graphicFrame>
        <p:nvGraphicFramePr>
          <p:cNvPr id="6" name="Table 5">
            <a:extLst>
              <a:ext uri="{FF2B5EF4-FFF2-40B4-BE49-F238E27FC236}">
                <a16:creationId xmlns:a16="http://schemas.microsoft.com/office/drawing/2014/main" id="{BC642868-F346-4FD9-968D-818EA5039927}"/>
              </a:ext>
            </a:extLst>
          </p:cNvPr>
          <p:cNvGraphicFramePr>
            <a:graphicFrameLocks noGrp="1"/>
          </p:cNvGraphicFramePr>
          <p:nvPr>
            <p:extLst>
              <p:ext uri="{D42A27DB-BD31-4B8C-83A1-F6EECF244321}">
                <p14:modId xmlns:p14="http://schemas.microsoft.com/office/powerpoint/2010/main" val="1423073273"/>
              </p:ext>
            </p:extLst>
          </p:nvPr>
        </p:nvGraphicFramePr>
        <p:xfrm>
          <a:off x="0" y="2038102"/>
          <a:ext cx="12192000" cy="4329244"/>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083498881"/>
                    </a:ext>
                  </a:extLst>
                </a:gridCol>
                <a:gridCol w="3048000">
                  <a:extLst>
                    <a:ext uri="{9D8B030D-6E8A-4147-A177-3AD203B41FA5}">
                      <a16:colId xmlns:a16="http://schemas.microsoft.com/office/drawing/2014/main" val="1940995119"/>
                    </a:ext>
                  </a:extLst>
                </a:gridCol>
                <a:gridCol w="3048000">
                  <a:extLst>
                    <a:ext uri="{9D8B030D-6E8A-4147-A177-3AD203B41FA5}">
                      <a16:colId xmlns:a16="http://schemas.microsoft.com/office/drawing/2014/main" val="1775522"/>
                    </a:ext>
                  </a:extLst>
                </a:gridCol>
                <a:gridCol w="3048000">
                  <a:extLst>
                    <a:ext uri="{9D8B030D-6E8A-4147-A177-3AD203B41FA5}">
                      <a16:colId xmlns:a16="http://schemas.microsoft.com/office/drawing/2014/main" val="1132007908"/>
                    </a:ext>
                  </a:extLst>
                </a:gridCol>
              </a:tblGrid>
              <a:tr h="673438">
                <a:tc>
                  <a:txBody>
                    <a:bodyPr/>
                    <a:lstStyle/>
                    <a:p>
                      <a:r>
                        <a:rPr lang="en-US" dirty="0"/>
                        <a:t>Line Item Description</a:t>
                      </a:r>
                    </a:p>
                  </a:txBody>
                  <a:tcPr/>
                </a:tc>
                <a:tc>
                  <a:txBody>
                    <a:bodyPr/>
                    <a:lstStyle/>
                    <a:p>
                      <a:r>
                        <a:rPr lang="en-US" dirty="0"/>
                        <a:t>Amount</a:t>
                      </a:r>
                    </a:p>
                  </a:txBody>
                  <a:tcPr/>
                </a:tc>
                <a:tc>
                  <a:txBody>
                    <a:bodyPr/>
                    <a:lstStyle/>
                    <a:p>
                      <a:r>
                        <a:rPr lang="en-US" dirty="0"/>
                        <a:t>Fund Source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One-Time?</a:t>
                      </a:r>
                    </a:p>
                    <a:p>
                      <a:endParaRPr lang="en-US" dirty="0"/>
                    </a:p>
                  </a:txBody>
                  <a:tcPr/>
                </a:tc>
                <a:extLst>
                  <a:ext uri="{0D108BD9-81ED-4DB2-BD59-A6C34878D82A}">
                    <a16:rowId xmlns:a16="http://schemas.microsoft.com/office/drawing/2014/main" val="1017309022"/>
                  </a:ext>
                </a:extLst>
              </a:tr>
              <a:tr h="609301">
                <a:tc>
                  <a:txBody>
                    <a:bodyPr/>
                    <a:lstStyle/>
                    <a:p>
                      <a:r>
                        <a:rPr lang="en-US" sz="1600" dirty="0"/>
                        <a:t>Fire Equipment – East Idaho Forest Protective District</a:t>
                      </a:r>
                    </a:p>
                  </a:txBody>
                  <a:tcPr/>
                </a:tc>
                <a:tc>
                  <a:txBody>
                    <a:bodyPr/>
                    <a:lstStyle/>
                    <a:p>
                      <a:r>
                        <a:rPr lang="en-US" sz="1600" dirty="0"/>
                        <a:t>$500,000</a:t>
                      </a:r>
                    </a:p>
                  </a:txBody>
                  <a:tcPr/>
                </a:tc>
                <a:tc>
                  <a:txBody>
                    <a:bodyPr/>
                    <a:lstStyle/>
                    <a:p>
                      <a:r>
                        <a:rPr lang="en-US" sz="1600" dirty="0"/>
                        <a:t>General Funds</a:t>
                      </a:r>
                    </a:p>
                  </a:txBody>
                  <a:tcPr/>
                </a:tc>
                <a:tc>
                  <a:txBody>
                    <a:bodyPr/>
                    <a:lstStyle/>
                    <a:p>
                      <a:r>
                        <a:rPr lang="en-US" sz="1600" dirty="0"/>
                        <a:t>$25,000 Ongoing</a:t>
                      </a:r>
                    </a:p>
                    <a:p>
                      <a:r>
                        <a:rPr lang="en-US" sz="1600" dirty="0"/>
                        <a:t>$475,000 One-Time</a:t>
                      </a:r>
                    </a:p>
                  </a:txBody>
                  <a:tcPr/>
                </a:tc>
                <a:extLst>
                  <a:ext uri="{0D108BD9-81ED-4DB2-BD59-A6C34878D82A}">
                    <a16:rowId xmlns:a16="http://schemas.microsoft.com/office/drawing/2014/main" val="1166280074"/>
                  </a:ext>
                </a:extLst>
              </a:tr>
              <a:tr h="609301">
                <a:tc>
                  <a:txBody>
                    <a:bodyPr/>
                    <a:lstStyle/>
                    <a:p>
                      <a:r>
                        <a:rPr lang="en-US" sz="1600" dirty="0"/>
                        <a:t>Fire Operating Inflation</a:t>
                      </a:r>
                    </a:p>
                  </a:txBody>
                  <a:tcPr/>
                </a:tc>
                <a:tc>
                  <a:txBody>
                    <a:bodyPr/>
                    <a:lstStyle/>
                    <a:p>
                      <a:r>
                        <a:rPr lang="en-US" sz="1600" dirty="0"/>
                        <a:t>$250,000</a:t>
                      </a:r>
                    </a:p>
                  </a:txBody>
                  <a:tcPr/>
                </a:tc>
                <a:tc>
                  <a:txBody>
                    <a:bodyPr/>
                    <a:lstStyle/>
                    <a:p>
                      <a:r>
                        <a:rPr lang="en-US" sz="1600" dirty="0"/>
                        <a:t>$125,000 General Funds</a:t>
                      </a:r>
                      <a:br>
                        <a:rPr lang="en-US" sz="1600" dirty="0"/>
                      </a:br>
                      <a:r>
                        <a:rPr lang="en-US" sz="1600" dirty="0"/>
                        <a:t>$125,000 Dedicated Funds</a:t>
                      </a:r>
                    </a:p>
                  </a:txBody>
                  <a:tcPr/>
                </a:tc>
                <a:tc>
                  <a:txBody>
                    <a:bodyPr/>
                    <a:lstStyle/>
                    <a:p>
                      <a:r>
                        <a:rPr lang="en-US" sz="1600" dirty="0"/>
                        <a:t>$250,000 Ongoing</a:t>
                      </a:r>
                    </a:p>
                  </a:txBody>
                  <a:tcPr/>
                </a:tc>
                <a:extLst>
                  <a:ext uri="{0D108BD9-81ED-4DB2-BD59-A6C34878D82A}">
                    <a16:rowId xmlns:a16="http://schemas.microsoft.com/office/drawing/2014/main" val="1826419884"/>
                  </a:ext>
                </a:extLst>
              </a:tr>
              <a:tr h="609301">
                <a:tc>
                  <a:txBody>
                    <a:bodyPr/>
                    <a:lstStyle/>
                    <a:p>
                      <a:r>
                        <a:rPr lang="en-US" sz="1600" dirty="0"/>
                        <a:t>Timber Program Tree Seedling Coolers</a:t>
                      </a:r>
                    </a:p>
                  </a:txBody>
                  <a:tcPr/>
                </a:tc>
                <a:tc>
                  <a:txBody>
                    <a:bodyPr/>
                    <a:lstStyle/>
                    <a:p>
                      <a:r>
                        <a:rPr lang="en-US" sz="1600" dirty="0"/>
                        <a:t>$506,600</a:t>
                      </a:r>
                    </a:p>
                  </a:txBody>
                  <a:tcPr/>
                </a:tc>
                <a:tc>
                  <a:txBody>
                    <a:bodyPr/>
                    <a:lstStyle/>
                    <a:p>
                      <a:r>
                        <a:rPr lang="en-US" sz="1600" dirty="0"/>
                        <a:t>Dedicated Funds</a:t>
                      </a:r>
                    </a:p>
                  </a:txBody>
                  <a:tcPr/>
                </a:tc>
                <a:tc>
                  <a:txBody>
                    <a:bodyPr/>
                    <a:lstStyle/>
                    <a:p>
                      <a:r>
                        <a:rPr lang="en-US" sz="1600" dirty="0"/>
                        <a:t>$506,600 One-Time</a:t>
                      </a:r>
                    </a:p>
                  </a:txBody>
                  <a:tcPr/>
                </a:tc>
                <a:extLst>
                  <a:ext uri="{0D108BD9-81ED-4DB2-BD59-A6C34878D82A}">
                    <a16:rowId xmlns:a16="http://schemas.microsoft.com/office/drawing/2014/main" val="1846114734"/>
                  </a:ext>
                </a:extLst>
              </a:tr>
              <a:tr h="609301">
                <a:tc>
                  <a:txBody>
                    <a:bodyPr/>
                    <a:lstStyle/>
                    <a:p>
                      <a:r>
                        <a:rPr lang="en-US" sz="1600" dirty="0"/>
                        <a:t>Fire Program Staffing</a:t>
                      </a:r>
                    </a:p>
                  </a:txBody>
                  <a:tcPr/>
                </a:tc>
                <a:tc>
                  <a:txBody>
                    <a:bodyPr/>
                    <a:lstStyle/>
                    <a:p>
                      <a:r>
                        <a:rPr lang="en-US" sz="1600" dirty="0"/>
                        <a:t>$27,000</a:t>
                      </a:r>
                    </a:p>
                  </a:txBody>
                  <a:tcPr/>
                </a:tc>
                <a:tc>
                  <a:txBody>
                    <a:bodyPr/>
                    <a:lstStyle/>
                    <a:p>
                      <a:r>
                        <a:rPr lang="en-US" sz="1600" dirty="0"/>
                        <a:t>$13,500 Dedicated Funds</a:t>
                      </a:r>
                      <a:br>
                        <a:rPr lang="en-US" sz="1600" dirty="0"/>
                      </a:br>
                      <a:r>
                        <a:rPr lang="en-US" sz="1600" dirty="0"/>
                        <a:t>$13,500 Federal Funds</a:t>
                      </a:r>
                    </a:p>
                  </a:txBody>
                  <a:tcPr/>
                </a:tc>
                <a:tc>
                  <a:txBody>
                    <a:bodyPr/>
                    <a:lstStyle/>
                    <a:p>
                      <a:r>
                        <a:rPr lang="en-US" sz="1600" dirty="0"/>
                        <a:t>$27,000 Ongoing</a:t>
                      </a:r>
                    </a:p>
                  </a:txBody>
                  <a:tcPr/>
                </a:tc>
                <a:extLst>
                  <a:ext uri="{0D108BD9-81ED-4DB2-BD59-A6C34878D82A}">
                    <a16:rowId xmlns:a16="http://schemas.microsoft.com/office/drawing/2014/main" val="1934437689"/>
                  </a:ext>
                </a:extLst>
              </a:tr>
              <a:tr h="609301">
                <a:tc>
                  <a:txBody>
                    <a:bodyPr/>
                    <a:lstStyle/>
                    <a:p>
                      <a:r>
                        <a:rPr lang="en-US" sz="1600" dirty="0"/>
                        <a:t>Good Neighbor Authority (GNA) Program Staffing</a:t>
                      </a:r>
                    </a:p>
                  </a:txBody>
                  <a:tcPr/>
                </a:tc>
                <a:tc>
                  <a:txBody>
                    <a:bodyPr/>
                    <a:lstStyle/>
                    <a:p>
                      <a:r>
                        <a:rPr lang="en-US" sz="1600" dirty="0"/>
                        <a:t>$637,600</a:t>
                      </a:r>
                    </a:p>
                  </a:txBody>
                  <a:tcPr/>
                </a:tc>
                <a:tc>
                  <a:txBody>
                    <a:bodyPr/>
                    <a:lstStyle/>
                    <a:p>
                      <a:r>
                        <a:rPr lang="en-US" sz="1600" dirty="0"/>
                        <a:t>$591,900 Dedicated Funds</a:t>
                      </a:r>
                      <a:br>
                        <a:rPr lang="en-US" sz="1600" dirty="0"/>
                      </a:br>
                      <a:r>
                        <a:rPr lang="en-US" sz="1600" dirty="0"/>
                        <a:t>$45,700 Federal Funds</a:t>
                      </a:r>
                    </a:p>
                  </a:txBody>
                  <a:tcPr/>
                </a:tc>
                <a:tc>
                  <a:txBody>
                    <a:bodyPr/>
                    <a:lstStyle/>
                    <a:p>
                      <a:r>
                        <a:rPr lang="en-US" sz="1600" dirty="0"/>
                        <a:t>$444,100 Ongoing</a:t>
                      </a:r>
                      <a:br>
                        <a:rPr lang="en-US" sz="1600" dirty="0"/>
                      </a:br>
                      <a:r>
                        <a:rPr lang="en-US" sz="1600" dirty="0"/>
                        <a:t>$193,500 One-Time</a:t>
                      </a:r>
                    </a:p>
                  </a:txBody>
                  <a:tcPr/>
                </a:tc>
                <a:extLst>
                  <a:ext uri="{0D108BD9-81ED-4DB2-BD59-A6C34878D82A}">
                    <a16:rowId xmlns:a16="http://schemas.microsoft.com/office/drawing/2014/main" val="2166412269"/>
                  </a:ext>
                </a:extLst>
              </a:tr>
              <a:tr h="609301">
                <a:tc>
                  <a:txBody>
                    <a:bodyPr/>
                    <a:lstStyle/>
                    <a:p>
                      <a:r>
                        <a:rPr lang="en-US" sz="1600" dirty="0"/>
                        <a:t>Good Neighbor Authority (GNA) Spending Authority</a:t>
                      </a:r>
                    </a:p>
                  </a:txBody>
                  <a:tcPr/>
                </a:tc>
                <a:tc>
                  <a:txBody>
                    <a:bodyPr/>
                    <a:lstStyle/>
                    <a:p>
                      <a:r>
                        <a:rPr lang="en-US" sz="1600" dirty="0"/>
                        <a:t>$2,000,000</a:t>
                      </a:r>
                    </a:p>
                  </a:txBody>
                  <a:tcPr/>
                </a:tc>
                <a:tc>
                  <a:txBody>
                    <a:bodyPr/>
                    <a:lstStyle/>
                    <a:p>
                      <a:r>
                        <a:rPr lang="en-US" sz="1600" dirty="0"/>
                        <a:t>Dedicated Funds</a:t>
                      </a:r>
                    </a:p>
                  </a:txBody>
                  <a:tcPr/>
                </a:tc>
                <a:tc>
                  <a:txBody>
                    <a:bodyPr/>
                    <a:lstStyle/>
                    <a:p>
                      <a:r>
                        <a:rPr lang="en-US" sz="1600" dirty="0"/>
                        <a:t>$2,000,000 Ongoing</a:t>
                      </a:r>
                    </a:p>
                  </a:txBody>
                  <a:tcPr/>
                </a:tc>
                <a:extLst>
                  <a:ext uri="{0D108BD9-81ED-4DB2-BD59-A6C34878D82A}">
                    <a16:rowId xmlns:a16="http://schemas.microsoft.com/office/drawing/2014/main" val="196686893"/>
                  </a:ext>
                </a:extLst>
              </a:tr>
            </a:tbl>
          </a:graphicData>
        </a:graphic>
      </p:graphicFrame>
    </p:spTree>
    <p:extLst>
      <p:ext uri="{BB962C8B-B14F-4D97-AF65-F5344CB8AC3E}">
        <p14:creationId xmlns:p14="http://schemas.microsoft.com/office/powerpoint/2010/main" val="1739959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a:xfrm>
            <a:off x="0" y="286603"/>
            <a:ext cx="12192000" cy="1450757"/>
          </a:xfrm>
        </p:spPr>
        <p:txBody>
          <a:bodyPr/>
          <a:lstStyle/>
          <a:p>
            <a:pPr algn="ctr"/>
            <a:r>
              <a:rPr lang="en-US" b="1" dirty="0">
                <a:latin typeface="+mn-lt"/>
              </a:rPr>
              <a:t>FY 2025 Line Item Requests Overview</a:t>
            </a:r>
          </a:p>
        </p:txBody>
      </p:sp>
      <p:graphicFrame>
        <p:nvGraphicFramePr>
          <p:cNvPr id="6" name="Table 5">
            <a:extLst>
              <a:ext uri="{FF2B5EF4-FFF2-40B4-BE49-F238E27FC236}">
                <a16:creationId xmlns:a16="http://schemas.microsoft.com/office/drawing/2014/main" id="{BC642868-F346-4FD9-968D-818EA5039927}"/>
              </a:ext>
            </a:extLst>
          </p:cNvPr>
          <p:cNvGraphicFramePr>
            <a:graphicFrameLocks noGrp="1"/>
          </p:cNvGraphicFramePr>
          <p:nvPr>
            <p:extLst>
              <p:ext uri="{D42A27DB-BD31-4B8C-83A1-F6EECF244321}">
                <p14:modId xmlns:p14="http://schemas.microsoft.com/office/powerpoint/2010/main" val="3736298495"/>
              </p:ext>
            </p:extLst>
          </p:nvPr>
        </p:nvGraphicFramePr>
        <p:xfrm>
          <a:off x="0" y="2038102"/>
          <a:ext cx="12192000" cy="4295789"/>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083498881"/>
                    </a:ext>
                  </a:extLst>
                </a:gridCol>
                <a:gridCol w="3048000">
                  <a:extLst>
                    <a:ext uri="{9D8B030D-6E8A-4147-A177-3AD203B41FA5}">
                      <a16:colId xmlns:a16="http://schemas.microsoft.com/office/drawing/2014/main" val="1940995119"/>
                    </a:ext>
                  </a:extLst>
                </a:gridCol>
                <a:gridCol w="3048000">
                  <a:extLst>
                    <a:ext uri="{9D8B030D-6E8A-4147-A177-3AD203B41FA5}">
                      <a16:colId xmlns:a16="http://schemas.microsoft.com/office/drawing/2014/main" val="1775522"/>
                    </a:ext>
                  </a:extLst>
                </a:gridCol>
                <a:gridCol w="3048000">
                  <a:extLst>
                    <a:ext uri="{9D8B030D-6E8A-4147-A177-3AD203B41FA5}">
                      <a16:colId xmlns:a16="http://schemas.microsoft.com/office/drawing/2014/main" val="1132007908"/>
                    </a:ext>
                  </a:extLst>
                </a:gridCol>
              </a:tblGrid>
              <a:tr h="673737">
                <a:tc>
                  <a:txBody>
                    <a:bodyPr/>
                    <a:lstStyle/>
                    <a:p>
                      <a:r>
                        <a:rPr lang="en-US" dirty="0"/>
                        <a:t>Line Item Description</a:t>
                      </a:r>
                    </a:p>
                  </a:txBody>
                  <a:tcPr/>
                </a:tc>
                <a:tc>
                  <a:txBody>
                    <a:bodyPr/>
                    <a:lstStyle/>
                    <a:p>
                      <a:r>
                        <a:rPr lang="en-US" dirty="0"/>
                        <a:t>Amount</a:t>
                      </a:r>
                    </a:p>
                  </a:txBody>
                  <a:tcPr/>
                </a:tc>
                <a:tc>
                  <a:txBody>
                    <a:bodyPr/>
                    <a:lstStyle/>
                    <a:p>
                      <a:r>
                        <a:rPr lang="en-US" dirty="0"/>
                        <a:t>Fund Source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One-Time?</a:t>
                      </a:r>
                    </a:p>
                    <a:p>
                      <a:endParaRPr lang="en-US" dirty="0"/>
                    </a:p>
                  </a:txBody>
                  <a:tcPr/>
                </a:tc>
                <a:extLst>
                  <a:ext uri="{0D108BD9-81ED-4DB2-BD59-A6C34878D82A}">
                    <a16:rowId xmlns:a16="http://schemas.microsoft.com/office/drawing/2014/main" val="1017309022"/>
                  </a:ext>
                </a:extLst>
              </a:tr>
              <a:tr h="609571">
                <a:tc>
                  <a:txBody>
                    <a:bodyPr/>
                    <a:lstStyle/>
                    <a:p>
                      <a:r>
                        <a:rPr lang="en-US" sz="1600" dirty="0"/>
                        <a:t>Forestry Assistance Program Staffing</a:t>
                      </a:r>
                    </a:p>
                  </a:txBody>
                  <a:tcPr/>
                </a:tc>
                <a:tc>
                  <a:txBody>
                    <a:bodyPr/>
                    <a:lstStyle/>
                    <a:p>
                      <a:r>
                        <a:rPr lang="en-US" sz="1600" dirty="0"/>
                        <a:t>$80,400</a:t>
                      </a:r>
                    </a:p>
                  </a:txBody>
                  <a:tcPr/>
                </a:tc>
                <a:tc>
                  <a:txBody>
                    <a:bodyPr/>
                    <a:lstStyle/>
                    <a:p>
                      <a:r>
                        <a:rPr lang="en-US" sz="1600" dirty="0"/>
                        <a:t>Federal Funds</a:t>
                      </a:r>
                    </a:p>
                  </a:txBody>
                  <a:tcPr/>
                </a:tc>
                <a:tc>
                  <a:txBody>
                    <a:bodyPr/>
                    <a:lstStyle/>
                    <a:p>
                      <a:r>
                        <a:rPr lang="en-US" sz="1600" dirty="0"/>
                        <a:t>$77,400 Ongoing</a:t>
                      </a:r>
                      <a:br>
                        <a:rPr lang="en-US" sz="1600" dirty="0"/>
                      </a:br>
                      <a:r>
                        <a:rPr lang="en-US" sz="1600" dirty="0"/>
                        <a:t>$3,000 One-Time</a:t>
                      </a:r>
                    </a:p>
                  </a:txBody>
                  <a:tcPr/>
                </a:tc>
                <a:extLst>
                  <a:ext uri="{0D108BD9-81ED-4DB2-BD59-A6C34878D82A}">
                    <a16:rowId xmlns:a16="http://schemas.microsoft.com/office/drawing/2014/main" val="1166280074"/>
                  </a:ext>
                </a:extLst>
              </a:tr>
              <a:tr h="609571">
                <a:tc>
                  <a:txBody>
                    <a:bodyPr/>
                    <a:lstStyle/>
                    <a:p>
                      <a:r>
                        <a:rPr lang="en-US" sz="1600" dirty="0"/>
                        <a:t>Fire Program Equipment</a:t>
                      </a:r>
                    </a:p>
                  </a:txBody>
                  <a:tcPr/>
                </a:tc>
                <a:tc>
                  <a:txBody>
                    <a:bodyPr/>
                    <a:lstStyle/>
                    <a:p>
                      <a:r>
                        <a:rPr lang="en-US" sz="1600" dirty="0"/>
                        <a:t>$27,000</a:t>
                      </a:r>
                    </a:p>
                  </a:txBody>
                  <a:tcPr/>
                </a:tc>
                <a:tc>
                  <a:txBody>
                    <a:bodyPr/>
                    <a:lstStyle/>
                    <a:p>
                      <a:r>
                        <a:rPr lang="en-US" sz="1600" dirty="0"/>
                        <a:t>Dedicated Funds</a:t>
                      </a:r>
                    </a:p>
                  </a:txBody>
                  <a:tcPr/>
                </a:tc>
                <a:tc>
                  <a:txBody>
                    <a:bodyPr/>
                    <a:lstStyle/>
                    <a:p>
                      <a:r>
                        <a:rPr lang="en-US" sz="1600" dirty="0"/>
                        <a:t>$5,000 Ongoing</a:t>
                      </a:r>
                      <a:br>
                        <a:rPr lang="en-US" sz="1600" dirty="0"/>
                      </a:br>
                      <a:r>
                        <a:rPr lang="en-US" sz="1600" dirty="0"/>
                        <a:t>$22,000 One-Time</a:t>
                      </a:r>
                    </a:p>
                  </a:txBody>
                  <a:tcPr/>
                </a:tc>
                <a:extLst>
                  <a:ext uri="{0D108BD9-81ED-4DB2-BD59-A6C34878D82A}">
                    <a16:rowId xmlns:a16="http://schemas.microsoft.com/office/drawing/2014/main" val="1826419884"/>
                  </a:ext>
                </a:extLst>
              </a:tr>
              <a:tr h="574197">
                <a:tc>
                  <a:txBody>
                    <a:bodyPr/>
                    <a:lstStyle/>
                    <a:p>
                      <a:r>
                        <a:rPr lang="en-US" sz="1600" dirty="0"/>
                        <a:t>Recreation Program Equipment</a:t>
                      </a:r>
                    </a:p>
                  </a:txBody>
                  <a:tcPr/>
                </a:tc>
                <a:tc>
                  <a:txBody>
                    <a:bodyPr/>
                    <a:lstStyle/>
                    <a:p>
                      <a:r>
                        <a:rPr lang="en-US" sz="1600" dirty="0"/>
                        <a:t>$24,000</a:t>
                      </a:r>
                    </a:p>
                  </a:txBody>
                  <a:tcPr/>
                </a:tc>
                <a:tc>
                  <a:txBody>
                    <a:bodyPr/>
                    <a:lstStyle/>
                    <a:p>
                      <a:r>
                        <a:rPr lang="en-US" sz="1600" dirty="0"/>
                        <a:t>Dedicated Funds</a:t>
                      </a:r>
                    </a:p>
                  </a:txBody>
                  <a:tcPr/>
                </a:tc>
                <a:tc>
                  <a:txBody>
                    <a:bodyPr/>
                    <a:lstStyle/>
                    <a:p>
                      <a:r>
                        <a:rPr lang="en-US" sz="1600" dirty="0"/>
                        <a:t>$24,000 One-Time</a:t>
                      </a:r>
                    </a:p>
                  </a:txBody>
                  <a:tcPr/>
                </a:tc>
                <a:extLst>
                  <a:ext uri="{0D108BD9-81ED-4DB2-BD59-A6C34878D82A}">
                    <a16:rowId xmlns:a16="http://schemas.microsoft.com/office/drawing/2014/main" val="1846114734"/>
                  </a:ext>
                </a:extLst>
              </a:tr>
              <a:tr h="609571">
                <a:tc>
                  <a:txBody>
                    <a:bodyPr/>
                    <a:lstStyle/>
                    <a:p>
                      <a:r>
                        <a:rPr lang="en-US" sz="1600" dirty="0"/>
                        <a:t>Technical Services Program Equipment</a:t>
                      </a:r>
                    </a:p>
                  </a:txBody>
                  <a:tcPr/>
                </a:tc>
                <a:tc>
                  <a:txBody>
                    <a:bodyPr/>
                    <a:lstStyle/>
                    <a:p>
                      <a:r>
                        <a:rPr lang="en-US" sz="1600" dirty="0"/>
                        <a:t>$45,500</a:t>
                      </a:r>
                    </a:p>
                  </a:txBody>
                  <a:tcPr/>
                </a:tc>
                <a:tc>
                  <a:txBody>
                    <a:bodyPr/>
                    <a:lstStyle/>
                    <a:p>
                      <a:r>
                        <a:rPr lang="en-US" sz="1600" dirty="0"/>
                        <a:t>Dedicated Funds</a:t>
                      </a:r>
                    </a:p>
                  </a:txBody>
                  <a:tcPr/>
                </a:tc>
                <a:tc>
                  <a:txBody>
                    <a:bodyPr/>
                    <a:lstStyle/>
                    <a:p>
                      <a:r>
                        <a:rPr lang="en-US" sz="1600" dirty="0"/>
                        <a:t>$45,500 One-Time</a:t>
                      </a:r>
                    </a:p>
                  </a:txBody>
                  <a:tcPr/>
                </a:tc>
                <a:extLst>
                  <a:ext uri="{0D108BD9-81ED-4DB2-BD59-A6C34878D82A}">
                    <a16:rowId xmlns:a16="http://schemas.microsoft.com/office/drawing/2014/main" val="1934437689"/>
                  </a:ext>
                </a:extLst>
              </a:tr>
              <a:tr h="609571">
                <a:tc>
                  <a:txBody>
                    <a:bodyPr/>
                    <a:lstStyle/>
                    <a:p>
                      <a:r>
                        <a:rPr lang="en-US" sz="1600" dirty="0"/>
                        <a:t>Administrative Staff Computer Equipment</a:t>
                      </a:r>
                    </a:p>
                  </a:txBody>
                  <a:tcPr/>
                </a:tc>
                <a:tc>
                  <a:txBody>
                    <a:bodyPr/>
                    <a:lstStyle/>
                    <a:p>
                      <a:r>
                        <a:rPr lang="en-US" sz="1600" dirty="0"/>
                        <a:t>$25,200</a:t>
                      </a:r>
                    </a:p>
                  </a:txBody>
                  <a:tcPr/>
                </a:tc>
                <a:tc>
                  <a:txBody>
                    <a:bodyPr/>
                    <a:lstStyle/>
                    <a:p>
                      <a:r>
                        <a:rPr lang="en-US" sz="1600" dirty="0"/>
                        <a:t>Dedicated Funds</a:t>
                      </a:r>
                    </a:p>
                  </a:txBody>
                  <a:tcPr/>
                </a:tc>
                <a:tc>
                  <a:txBody>
                    <a:bodyPr/>
                    <a:lstStyle/>
                    <a:p>
                      <a:r>
                        <a:rPr lang="en-US" sz="1600" dirty="0"/>
                        <a:t>$4,200 Ongoing</a:t>
                      </a:r>
                      <a:br>
                        <a:rPr lang="en-US" sz="1600" dirty="0"/>
                      </a:br>
                      <a:r>
                        <a:rPr lang="en-US" sz="1600" dirty="0"/>
                        <a:t>$21,000 One-Time</a:t>
                      </a:r>
                    </a:p>
                  </a:txBody>
                  <a:tcPr/>
                </a:tc>
                <a:extLst>
                  <a:ext uri="{0D108BD9-81ED-4DB2-BD59-A6C34878D82A}">
                    <a16:rowId xmlns:a16="http://schemas.microsoft.com/office/drawing/2014/main" val="2166412269"/>
                  </a:ext>
                </a:extLst>
              </a:tr>
              <a:tr h="609571">
                <a:tc>
                  <a:txBody>
                    <a:bodyPr/>
                    <a:lstStyle/>
                    <a:p>
                      <a:r>
                        <a:rPr lang="en-US" sz="1600" dirty="0"/>
                        <a:t>Boise Veterans Cemetery Land Purchase</a:t>
                      </a:r>
                    </a:p>
                  </a:txBody>
                  <a:tcPr/>
                </a:tc>
                <a:tc>
                  <a:txBody>
                    <a:bodyPr/>
                    <a:lstStyle/>
                    <a:p>
                      <a:r>
                        <a:rPr lang="en-US" sz="1600" dirty="0"/>
                        <a:t>$3,950,000</a:t>
                      </a:r>
                    </a:p>
                  </a:txBody>
                  <a:tcPr/>
                </a:tc>
                <a:tc>
                  <a:txBody>
                    <a:bodyPr/>
                    <a:lstStyle/>
                    <a:p>
                      <a:r>
                        <a:rPr lang="en-US" sz="1600" dirty="0"/>
                        <a:t>General Funds</a:t>
                      </a:r>
                    </a:p>
                  </a:txBody>
                  <a:tcPr/>
                </a:tc>
                <a:tc>
                  <a:txBody>
                    <a:bodyPr/>
                    <a:lstStyle/>
                    <a:p>
                      <a:r>
                        <a:rPr lang="en-US" sz="1600" dirty="0"/>
                        <a:t>$3,950,000 One-Time</a:t>
                      </a:r>
                    </a:p>
                  </a:txBody>
                  <a:tcPr/>
                </a:tc>
                <a:extLst>
                  <a:ext uri="{0D108BD9-81ED-4DB2-BD59-A6C34878D82A}">
                    <a16:rowId xmlns:a16="http://schemas.microsoft.com/office/drawing/2014/main" val="9964205"/>
                  </a:ext>
                </a:extLst>
              </a:tr>
            </a:tbl>
          </a:graphicData>
        </a:graphic>
      </p:graphicFrame>
    </p:spTree>
    <p:extLst>
      <p:ext uri="{BB962C8B-B14F-4D97-AF65-F5344CB8AC3E}">
        <p14:creationId xmlns:p14="http://schemas.microsoft.com/office/powerpoint/2010/main" val="1271537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a:xfrm>
            <a:off x="0" y="286603"/>
            <a:ext cx="12192000" cy="1450757"/>
          </a:xfrm>
        </p:spPr>
        <p:txBody>
          <a:bodyPr/>
          <a:lstStyle/>
          <a:p>
            <a:pPr algn="ctr"/>
            <a:r>
              <a:rPr lang="en-US" b="1" dirty="0">
                <a:latin typeface="+mn-lt"/>
              </a:rPr>
              <a:t>FY 2025 Line Item Requests Overview</a:t>
            </a:r>
          </a:p>
        </p:txBody>
      </p:sp>
      <p:graphicFrame>
        <p:nvGraphicFramePr>
          <p:cNvPr id="6" name="Table 5">
            <a:extLst>
              <a:ext uri="{FF2B5EF4-FFF2-40B4-BE49-F238E27FC236}">
                <a16:creationId xmlns:a16="http://schemas.microsoft.com/office/drawing/2014/main" id="{BC642868-F346-4FD9-968D-818EA5039927}"/>
              </a:ext>
            </a:extLst>
          </p:cNvPr>
          <p:cNvGraphicFramePr>
            <a:graphicFrameLocks noGrp="1"/>
          </p:cNvGraphicFramePr>
          <p:nvPr>
            <p:extLst>
              <p:ext uri="{D42A27DB-BD31-4B8C-83A1-F6EECF244321}">
                <p14:modId xmlns:p14="http://schemas.microsoft.com/office/powerpoint/2010/main" val="2605711598"/>
              </p:ext>
            </p:extLst>
          </p:nvPr>
        </p:nvGraphicFramePr>
        <p:xfrm>
          <a:off x="0" y="2038102"/>
          <a:ext cx="12192000" cy="235547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083498881"/>
                    </a:ext>
                  </a:extLst>
                </a:gridCol>
                <a:gridCol w="3048000">
                  <a:extLst>
                    <a:ext uri="{9D8B030D-6E8A-4147-A177-3AD203B41FA5}">
                      <a16:colId xmlns:a16="http://schemas.microsoft.com/office/drawing/2014/main" val="1940995119"/>
                    </a:ext>
                  </a:extLst>
                </a:gridCol>
                <a:gridCol w="3048000">
                  <a:extLst>
                    <a:ext uri="{9D8B030D-6E8A-4147-A177-3AD203B41FA5}">
                      <a16:colId xmlns:a16="http://schemas.microsoft.com/office/drawing/2014/main" val="1775522"/>
                    </a:ext>
                  </a:extLst>
                </a:gridCol>
                <a:gridCol w="3048000">
                  <a:extLst>
                    <a:ext uri="{9D8B030D-6E8A-4147-A177-3AD203B41FA5}">
                      <a16:colId xmlns:a16="http://schemas.microsoft.com/office/drawing/2014/main" val="1132007908"/>
                    </a:ext>
                  </a:extLst>
                </a:gridCol>
              </a:tblGrid>
              <a:tr h="652618">
                <a:tc>
                  <a:txBody>
                    <a:bodyPr/>
                    <a:lstStyle/>
                    <a:p>
                      <a:r>
                        <a:rPr lang="en-US" dirty="0"/>
                        <a:t>Line Item Description</a:t>
                      </a:r>
                    </a:p>
                  </a:txBody>
                  <a:tcPr/>
                </a:tc>
                <a:tc>
                  <a:txBody>
                    <a:bodyPr/>
                    <a:lstStyle/>
                    <a:p>
                      <a:r>
                        <a:rPr lang="en-US" dirty="0"/>
                        <a:t>Amount</a:t>
                      </a:r>
                    </a:p>
                  </a:txBody>
                  <a:tcPr/>
                </a:tc>
                <a:tc>
                  <a:txBody>
                    <a:bodyPr/>
                    <a:lstStyle/>
                    <a:p>
                      <a:r>
                        <a:rPr lang="en-US" dirty="0"/>
                        <a:t>Fund Source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One-Time?</a:t>
                      </a:r>
                    </a:p>
                    <a:p>
                      <a:endParaRPr lang="en-US" dirty="0"/>
                    </a:p>
                  </a:txBody>
                  <a:tcPr/>
                </a:tc>
                <a:extLst>
                  <a:ext uri="{0D108BD9-81ED-4DB2-BD59-A6C34878D82A}">
                    <a16:rowId xmlns:a16="http://schemas.microsoft.com/office/drawing/2014/main" val="1017309022"/>
                  </a:ext>
                </a:extLst>
              </a:tr>
              <a:tr h="556198">
                <a:tc>
                  <a:txBody>
                    <a:bodyPr/>
                    <a:lstStyle/>
                    <a:p>
                      <a:r>
                        <a:rPr lang="en-US" sz="1600" dirty="0"/>
                        <a:t>Fire Suppression Deficiency Fund</a:t>
                      </a:r>
                    </a:p>
                  </a:txBody>
                  <a:tcPr/>
                </a:tc>
                <a:tc>
                  <a:txBody>
                    <a:bodyPr/>
                    <a:lstStyle/>
                    <a:p>
                      <a:r>
                        <a:rPr lang="en-US" sz="1600" dirty="0"/>
                        <a:t>$17,000,000</a:t>
                      </a:r>
                    </a:p>
                  </a:txBody>
                  <a:tcPr/>
                </a:tc>
                <a:tc>
                  <a:txBody>
                    <a:bodyPr/>
                    <a:lstStyle/>
                    <a:p>
                      <a:r>
                        <a:rPr lang="en-US" sz="1600" dirty="0"/>
                        <a:t>General Funds</a:t>
                      </a:r>
                    </a:p>
                  </a:txBody>
                  <a:tcPr/>
                </a:tc>
                <a:tc>
                  <a:txBody>
                    <a:bodyPr/>
                    <a:lstStyle/>
                    <a:p>
                      <a:r>
                        <a:rPr lang="en-US" sz="1600" dirty="0"/>
                        <a:t>$17,000,000 One-Time</a:t>
                      </a:r>
                    </a:p>
                  </a:txBody>
                  <a:tcPr/>
                </a:tc>
                <a:extLst>
                  <a:ext uri="{0D108BD9-81ED-4DB2-BD59-A6C34878D82A}">
                    <a16:rowId xmlns:a16="http://schemas.microsoft.com/office/drawing/2014/main" val="1166280074"/>
                  </a:ext>
                </a:extLst>
              </a:tr>
              <a:tr h="556198">
                <a:tc>
                  <a:txBody>
                    <a:bodyPr/>
                    <a:lstStyle/>
                    <a:p>
                      <a:r>
                        <a:rPr lang="en-US" sz="1600" dirty="0"/>
                        <a:t>Firefighter Bonuses</a:t>
                      </a:r>
                    </a:p>
                  </a:txBody>
                  <a:tcPr/>
                </a:tc>
                <a:tc>
                  <a:txBody>
                    <a:bodyPr/>
                    <a:lstStyle/>
                    <a:p>
                      <a:r>
                        <a:rPr lang="en-US" sz="1600" dirty="0"/>
                        <a:t>$1,000,000</a:t>
                      </a:r>
                    </a:p>
                  </a:txBody>
                  <a:tcPr/>
                </a:tc>
                <a:tc>
                  <a:txBody>
                    <a:bodyPr/>
                    <a:lstStyle/>
                    <a:p>
                      <a:r>
                        <a:rPr lang="en-US" sz="1600" dirty="0"/>
                        <a:t>General Funds</a:t>
                      </a:r>
                    </a:p>
                  </a:txBody>
                  <a:tcPr/>
                </a:tc>
                <a:tc>
                  <a:txBody>
                    <a:bodyPr/>
                    <a:lstStyle/>
                    <a:p>
                      <a:r>
                        <a:rPr lang="en-US" sz="1600" dirty="0"/>
                        <a:t>$1,000,000 One-Time</a:t>
                      </a:r>
                    </a:p>
                  </a:txBody>
                  <a:tcPr/>
                </a:tc>
                <a:extLst>
                  <a:ext uri="{0D108BD9-81ED-4DB2-BD59-A6C34878D82A}">
                    <a16:rowId xmlns:a16="http://schemas.microsoft.com/office/drawing/2014/main" val="1826419884"/>
                  </a:ext>
                </a:extLst>
              </a:tr>
              <a:tr h="590464">
                <a:tc>
                  <a:txBody>
                    <a:bodyPr/>
                    <a:lstStyle/>
                    <a:p>
                      <a:r>
                        <a:rPr lang="en-US" sz="1600" dirty="0"/>
                        <a:t>IT Consolidation</a:t>
                      </a:r>
                    </a:p>
                  </a:txBody>
                  <a:tcPr/>
                </a:tc>
                <a:tc>
                  <a:txBody>
                    <a:bodyPr/>
                    <a:lstStyle/>
                    <a:p>
                      <a:r>
                        <a:rPr lang="en-US" sz="1600" dirty="0"/>
                        <a:t>$97,000</a:t>
                      </a:r>
                    </a:p>
                  </a:txBody>
                  <a:tcPr/>
                </a:tc>
                <a:tc>
                  <a:txBody>
                    <a:bodyPr/>
                    <a:lstStyle/>
                    <a:p>
                      <a:r>
                        <a:rPr lang="en-US" sz="1600" dirty="0"/>
                        <a:t>$2,300 General Funds</a:t>
                      </a:r>
                    </a:p>
                    <a:p>
                      <a:r>
                        <a:rPr lang="en-US" sz="1600" dirty="0"/>
                        <a:t>$94,700 Dedicated Funds</a:t>
                      </a:r>
                    </a:p>
                  </a:txBody>
                  <a:tcPr/>
                </a:tc>
                <a:tc>
                  <a:txBody>
                    <a:bodyPr/>
                    <a:lstStyle/>
                    <a:p>
                      <a:r>
                        <a:rPr lang="en-US" sz="1600" dirty="0"/>
                        <a:t>$97,000 Ongoing</a:t>
                      </a:r>
                    </a:p>
                  </a:txBody>
                  <a:tcPr/>
                </a:tc>
                <a:extLst>
                  <a:ext uri="{0D108BD9-81ED-4DB2-BD59-A6C34878D82A}">
                    <a16:rowId xmlns:a16="http://schemas.microsoft.com/office/drawing/2014/main" val="1846114734"/>
                  </a:ext>
                </a:extLst>
              </a:tr>
            </a:tbl>
          </a:graphicData>
        </a:graphic>
      </p:graphicFrame>
    </p:spTree>
    <p:extLst>
      <p:ext uri="{BB962C8B-B14F-4D97-AF65-F5344CB8AC3E}">
        <p14:creationId xmlns:p14="http://schemas.microsoft.com/office/powerpoint/2010/main" val="817088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p:txBody>
          <a:bodyPr/>
          <a:lstStyle/>
          <a:p>
            <a:pPr algn="ctr"/>
            <a:r>
              <a:rPr lang="en-US" b="1" dirty="0">
                <a:latin typeface="+mn-lt"/>
              </a:rPr>
              <a:t>Line Item Request: Fire Equipment – East Idaho Forest Protective District</a:t>
            </a:r>
          </a:p>
        </p:txBody>
      </p:sp>
      <p:sp>
        <p:nvSpPr>
          <p:cNvPr id="3" name="Content Placeholder 2">
            <a:extLst>
              <a:ext uri="{FF2B5EF4-FFF2-40B4-BE49-F238E27FC236}">
                <a16:creationId xmlns:a16="http://schemas.microsoft.com/office/drawing/2014/main" id="{F22497B7-DB78-D44E-ACA2-98067D67517C}"/>
              </a:ext>
            </a:extLst>
          </p:cNvPr>
          <p:cNvSpPr>
            <a:spLocks noGrp="1"/>
          </p:cNvSpPr>
          <p:nvPr>
            <p:ph idx="1"/>
          </p:nvPr>
        </p:nvSpPr>
        <p:spPr>
          <a:xfrm>
            <a:off x="318978" y="1845733"/>
            <a:ext cx="11589488" cy="4488159"/>
          </a:xfrm>
        </p:spPr>
        <p:txBody>
          <a:bodyPr>
            <a:noAutofit/>
          </a:bodyPr>
          <a:lstStyle/>
          <a:p>
            <a:pPr>
              <a:buFont typeface="Arial" panose="020B0604020202020204" pitchFamily="34" charset="0"/>
              <a:buChar char="•"/>
            </a:pPr>
            <a:endParaRPr lang="en-US" sz="2800" dirty="0">
              <a:solidFill>
                <a:schemeClr val="tx1"/>
              </a:solidFill>
            </a:endParaRPr>
          </a:p>
          <a:p>
            <a:pPr>
              <a:buFont typeface="Arial" panose="020B0604020202020204" pitchFamily="34" charset="0"/>
              <a:buChar char="•"/>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a:p>
            <a:pPr>
              <a:buFont typeface="Arial" panose="020B0604020202020204" pitchFamily="34" charset="0"/>
              <a:buChar char="•"/>
            </a:pPr>
            <a:r>
              <a:rPr lang="en-US" sz="2800" dirty="0">
                <a:solidFill>
                  <a:schemeClr val="tx1"/>
                </a:solidFill>
              </a:rPr>
              <a:t> $475,000 in one-time capital outlay to purchase and build four type-5 fire engines for the East Idaho district.</a:t>
            </a:r>
          </a:p>
          <a:p>
            <a:pPr>
              <a:buFont typeface="Arial" panose="020B0604020202020204" pitchFamily="34" charset="0"/>
              <a:buChar char="•"/>
            </a:pPr>
            <a:r>
              <a:rPr lang="en-US" sz="2800" dirty="0">
                <a:solidFill>
                  <a:schemeClr val="tx1"/>
                </a:solidFill>
              </a:rPr>
              <a:t> $25,000 in ongoing operating is needed for fuel and maintenance costs associated with the engines.</a:t>
            </a:r>
          </a:p>
        </p:txBody>
      </p:sp>
      <p:graphicFrame>
        <p:nvGraphicFramePr>
          <p:cNvPr id="4" name="Table 3">
            <a:extLst>
              <a:ext uri="{FF2B5EF4-FFF2-40B4-BE49-F238E27FC236}">
                <a16:creationId xmlns:a16="http://schemas.microsoft.com/office/drawing/2014/main" id="{75A9D755-D537-65EE-2D1D-2154A357B79E}"/>
              </a:ext>
            </a:extLst>
          </p:cNvPr>
          <p:cNvGraphicFramePr>
            <a:graphicFrameLocks noGrp="1"/>
          </p:cNvGraphicFramePr>
          <p:nvPr>
            <p:extLst>
              <p:ext uri="{D42A27DB-BD31-4B8C-83A1-F6EECF244321}">
                <p14:modId xmlns:p14="http://schemas.microsoft.com/office/powerpoint/2010/main" val="872134891"/>
              </p:ext>
            </p:extLst>
          </p:nvPr>
        </p:nvGraphicFramePr>
        <p:xfrm>
          <a:off x="0" y="2080179"/>
          <a:ext cx="12192000" cy="159472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39223486"/>
                    </a:ext>
                  </a:extLst>
                </a:gridCol>
                <a:gridCol w="3048000">
                  <a:extLst>
                    <a:ext uri="{9D8B030D-6E8A-4147-A177-3AD203B41FA5}">
                      <a16:colId xmlns:a16="http://schemas.microsoft.com/office/drawing/2014/main" val="29326373"/>
                    </a:ext>
                  </a:extLst>
                </a:gridCol>
                <a:gridCol w="3048000">
                  <a:extLst>
                    <a:ext uri="{9D8B030D-6E8A-4147-A177-3AD203B41FA5}">
                      <a16:colId xmlns:a16="http://schemas.microsoft.com/office/drawing/2014/main" val="1155146903"/>
                    </a:ext>
                  </a:extLst>
                </a:gridCol>
                <a:gridCol w="3048000">
                  <a:extLst>
                    <a:ext uri="{9D8B030D-6E8A-4147-A177-3AD203B41FA5}">
                      <a16:colId xmlns:a16="http://schemas.microsoft.com/office/drawing/2014/main" val="1218132004"/>
                    </a:ext>
                  </a:extLst>
                </a:gridCol>
              </a:tblGrid>
              <a:tr h="954648">
                <a:tc>
                  <a:txBody>
                    <a:bodyPr/>
                    <a:lstStyle/>
                    <a:p>
                      <a:r>
                        <a:rPr lang="en-US" dirty="0"/>
                        <a:t>Line Item Description</a:t>
                      </a:r>
                    </a:p>
                  </a:txBody>
                  <a:tcPr/>
                </a:tc>
                <a:tc>
                  <a:txBody>
                    <a:bodyPr/>
                    <a:lstStyle/>
                    <a:p>
                      <a:r>
                        <a:rPr lang="en-US" dirty="0"/>
                        <a:t>Amount</a:t>
                      </a:r>
                    </a:p>
                  </a:txBody>
                  <a:tcPr/>
                </a:tc>
                <a:tc>
                  <a:txBody>
                    <a:bodyPr/>
                    <a:lstStyle/>
                    <a:p>
                      <a:r>
                        <a:rPr lang="en-US" dirty="0"/>
                        <a:t>Fund Source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One-Time?</a:t>
                      </a:r>
                    </a:p>
                    <a:p>
                      <a:endParaRPr lang="en-US" dirty="0"/>
                    </a:p>
                  </a:txBody>
                  <a:tcPr/>
                </a:tc>
                <a:extLst>
                  <a:ext uri="{0D108BD9-81ED-4DB2-BD59-A6C34878D82A}">
                    <a16:rowId xmlns:a16="http://schemas.microsoft.com/office/drawing/2014/main" val="4139136661"/>
                  </a:ext>
                </a:extLst>
              </a:tr>
              <a:tr h="545513">
                <a:tc>
                  <a:txBody>
                    <a:bodyPr/>
                    <a:lstStyle/>
                    <a:p>
                      <a:r>
                        <a:rPr lang="en-US" dirty="0"/>
                        <a:t>Fire Equipment – East Idaho Forest Protective District</a:t>
                      </a:r>
                    </a:p>
                  </a:txBody>
                  <a:tcPr/>
                </a:tc>
                <a:tc>
                  <a:txBody>
                    <a:bodyPr/>
                    <a:lstStyle/>
                    <a:p>
                      <a:r>
                        <a:rPr lang="en-US" dirty="0"/>
                        <a:t>$500,000</a:t>
                      </a:r>
                    </a:p>
                  </a:txBody>
                  <a:tcPr/>
                </a:tc>
                <a:tc>
                  <a:txBody>
                    <a:bodyPr/>
                    <a:lstStyle/>
                    <a:p>
                      <a:r>
                        <a:rPr lang="en-US" dirty="0"/>
                        <a:t>General Funds</a:t>
                      </a:r>
                    </a:p>
                  </a:txBody>
                  <a:tcPr/>
                </a:tc>
                <a:tc>
                  <a:txBody>
                    <a:bodyPr/>
                    <a:lstStyle/>
                    <a:p>
                      <a:r>
                        <a:rPr lang="en-US" dirty="0"/>
                        <a:t>$25,000 Ongoing</a:t>
                      </a:r>
                    </a:p>
                    <a:p>
                      <a:r>
                        <a:rPr lang="en-US" dirty="0"/>
                        <a:t>$475,000 One-Time</a:t>
                      </a:r>
                    </a:p>
                  </a:txBody>
                  <a:tcPr/>
                </a:tc>
                <a:extLst>
                  <a:ext uri="{0D108BD9-81ED-4DB2-BD59-A6C34878D82A}">
                    <a16:rowId xmlns:a16="http://schemas.microsoft.com/office/drawing/2014/main" val="1748603513"/>
                  </a:ext>
                </a:extLst>
              </a:tr>
            </a:tbl>
          </a:graphicData>
        </a:graphic>
      </p:graphicFrame>
    </p:spTree>
    <p:extLst>
      <p:ext uri="{BB962C8B-B14F-4D97-AF65-F5344CB8AC3E}">
        <p14:creationId xmlns:p14="http://schemas.microsoft.com/office/powerpoint/2010/main" val="3122243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p:txBody>
          <a:bodyPr/>
          <a:lstStyle/>
          <a:p>
            <a:pPr algn="ctr"/>
            <a:r>
              <a:rPr lang="en-US" b="1" dirty="0">
                <a:latin typeface="+mn-lt"/>
              </a:rPr>
              <a:t>Line Item Request: Fire Operating Inflation</a:t>
            </a:r>
          </a:p>
        </p:txBody>
      </p:sp>
      <p:sp>
        <p:nvSpPr>
          <p:cNvPr id="3" name="Content Placeholder 2">
            <a:extLst>
              <a:ext uri="{FF2B5EF4-FFF2-40B4-BE49-F238E27FC236}">
                <a16:creationId xmlns:a16="http://schemas.microsoft.com/office/drawing/2014/main" id="{F22497B7-DB78-D44E-ACA2-98067D67517C}"/>
              </a:ext>
            </a:extLst>
          </p:cNvPr>
          <p:cNvSpPr>
            <a:spLocks noGrp="1"/>
          </p:cNvSpPr>
          <p:nvPr>
            <p:ph idx="1"/>
          </p:nvPr>
        </p:nvSpPr>
        <p:spPr>
          <a:xfrm>
            <a:off x="318977" y="1624655"/>
            <a:ext cx="11873023" cy="4698086"/>
          </a:xfrm>
        </p:spPr>
        <p:txBody>
          <a:bodyPr>
            <a:noAutofit/>
          </a:bodyPr>
          <a:lstStyle/>
          <a:p>
            <a:pPr>
              <a:buFont typeface="Arial" panose="020B0604020202020204" pitchFamily="34" charset="0"/>
              <a:buChar char="•"/>
            </a:pPr>
            <a:endParaRPr lang="en-US" sz="2800" dirty="0">
              <a:solidFill>
                <a:schemeClr val="tx1"/>
              </a:solidFill>
            </a:endParaRPr>
          </a:p>
          <a:p>
            <a:pPr>
              <a:buFont typeface="Arial" panose="020B0604020202020204" pitchFamily="34" charset="0"/>
              <a:buChar char="•"/>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a:p>
            <a:pPr>
              <a:buFont typeface="Arial" panose="020B0604020202020204" pitchFamily="34" charset="0"/>
              <a:buChar char="•"/>
            </a:pPr>
            <a:r>
              <a:rPr lang="en-US" sz="2800" dirty="0">
                <a:solidFill>
                  <a:schemeClr val="tx1"/>
                </a:solidFill>
              </a:rPr>
              <a:t> Fire program costs have been increasing due to inflation and IDL has been covering these shortfalls; however, this is not sustainable long-term for vital fire protection services.</a:t>
            </a:r>
          </a:p>
          <a:p>
            <a:pPr>
              <a:buFont typeface="Arial" panose="020B0604020202020204" pitchFamily="34" charset="0"/>
              <a:buChar char="•"/>
            </a:pPr>
            <a:r>
              <a:rPr lang="en-US" sz="2800" dirty="0">
                <a:solidFill>
                  <a:schemeClr val="tx1"/>
                </a:solidFill>
              </a:rPr>
              <a:t> Overall increase in fire operating expenditures for fuel, repairs, maintenance, utilities, and travel costs based on year-over-year trends.</a:t>
            </a:r>
          </a:p>
          <a:p>
            <a:pPr>
              <a:buFont typeface="Arial" panose="020B0604020202020204" pitchFamily="34" charset="0"/>
              <a:buChar char="•"/>
            </a:pPr>
            <a:endParaRPr lang="en-US" sz="2800" dirty="0">
              <a:solidFill>
                <a:schemeClr val="tx1"/>
              </a:solidFill>
            </a:endParaRPr>
          </a:p>
        </p:txBody>
      </p:sp>
      <p:graphicFrame>
        <p:nvGraphicFramePr>
          <p:cNvPr id="4" name="Table 3">
            <a:extLst>
              <a:ext uri="{FF2B5EF4-FFF2-40B4-BE49-F238E27FC236}">
                <a16:creationId xmlns:a16="http://schemas.microsoft.com/office/drawing/2014/main" id="{75A9D755-D537-65EE-2D1D-2154A357B79E}"/>
              </a:ext>
            </a:extLst>
          </p:cNvPr>
          <p:cNvGraphicFramePr>
            <a:graphicFrameLocks noGrp="1"/>
          </p:cNvGraphicFramePr>
          <p:nvPr>
            <p:extLst>
              <p:ext uri="{D42A27DB-BD31-4B8C-83A1-F6EECF244321}">
                <p14:modId xmlns:p14="http://schemas.microsoft.com/office/powerpoint/2010/main" val="2800410462"/>
              </p:ext>
            </p:extLst>
          </p:nvPr>
        </p:nvGraphicFramePr>
        <p:xfrm>
          <a:off x="0" y="2080179"/>
          <a:ext cx="12192000" cy="159472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39223486"/>
                    </a:ext>
                  </a:extLst>
                </a:gridCol>
                <a:gridCol w="3048000">
                  <a:extLst>
                    <a:ext uri="{9D8B030D-6E8A-4147-A177-3AD203B41FA5}">
                      <a16:colId xmlns:a16="http://schemas.microsoft.com/office/drawing/2014/main" val="29326373"/>
                    </a:ext>
                  </a:extLst>
                </a:gridCol>
                <a:gridCol w="3048000">
                  <a:extLst>
                    <a:ext uri="{9D8B030D-6E8A-4147-A177-3AD203B41FA5}">
                      <a16:colId xmlns:a16="http://schemas.microsoft.com/office/drawing/2014/main" val="1155146903"/>
                    </a:ext>
                  </a:extLst>
                </a:gridCol>
                <a:gridCol w="3048000">
                  <a:extLst>
                    <a:ext uri="{9D8B030D-6E8A-4147-A177-3AD203B41FA5}">
                      <a16:colId xmlns:a16="http://schemas.microsoft.com/office/drawing/2014/main" val="1218132004"/>
                    </a:ext>
                  </a:extLst>
                </a:gridCol>
              </a:tblGrid>
              <a:tr h="954648">
                <a:tc>
                  <a:txBody>
                    <a:bodyPr/>
                    <a:lstStyle/>
                    <a:p>
                      <a:r>
                        <a:rPr lang="en-US" dirty="0"/>
                        <a:t>Line Item Description</a:t>
                      </a:r>
                    </a:p>
                  </a:txBody>
                  <a:tcPr/>
                </a:tc>
                <a:tc>
                  <a:txBody>
                    <a:bodyPr/>
                    <a:lstStyle/>
                    <a:p>
                      <a:r>
                        <a:rPr lang="en-US" dirty="0"/>
                        <a:t>Amount</a:t>
                      </a:r>
                    </a:p>
                  </a:txBody>
                  <a:tcPr/>
                </a:tc>
                <a:tc>
                  <a:txBody>
                    <a:bodyPr/>
                    <a:lstStyle/>
                    <a:p>
                      <a:r>
                        <a:rPr lang="en-US" dirty="0"/>
                        <a:t>Fund Source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One-Time?</a:t>
                      </a:r>
                    </a:p>
                    <a:p>
                      <a:endParaRPr lang="en-US" dirty="0"/>
                    </a:p>
                  </a:txBody>
                  <a:tcPr/>
                </a:tc>
                <a:extLst>
                  <a:ext uri="{0D108BD9-81ED-4DB2-BD59-A6C34878D82A}">
                    <a16:rowId xmlns:a16="http://schemas.microsoft.com/office/drawing/2014/main" val="4139136661"/>
                  </a:ext>
                </a:extLst>
              </a:tr>
              <a:tr h="545513">
                <a:tc>
                  <a:txBody>
                    <a:bodyPr/>
                    <a:lstStyle/>
                    <a:p>
                      <a:r>
                        <a:rPr lang="en-US" dirty="0"/>
                        <a:t>Fire Operating Inflation</a:t>
                      </a:r>
                    </a:p>
                  </a:txBody>
                  <a:tcPr/>
                </a:tc>
                <a:tc>
                  <a:txBody>
                    <a:bodyPr/>
                    <a:lstStyle/>
                    <a:p>
                      <a:r>
                        <a:rPr lang="en-US" dirty="0"/>
                        <a:t>$250,000</a:t>
                      </a:r>
                    </a:p>
                  </a:txBody>
                  <a:tcPr/>
                </a:tc>
                <a:tc>
                  <a:txBody>
                    <a:bodyPr/>
                    <a:lstStyle/>
                    <a:p>
                      <a:r>
                        <a:rPr lang="en-US" dirty="0"/>
                        <a:t>$125,000 General Funds</a:t>
                      </a:r>
                      <a:br>
                        <a:rPr lang="en-US" dirty="0"/>
                      </a:br>
                      <a:r>
                        <a:rPr lang="en-US" dirty="0"/>
                        <a:t>$125,000 Dedicated Funds</a:t>
                      </a:r>
                    </a:p>
                  </a:txBody>
                  <a:tcPr/>
                </a:tc>
                <a:tc>
                  <a:txBody>
                    <a:bodyPr/>
                    <a:lstStyle/>
                    <a:p>
                      <a:r>
                        <a:rPr lang="en-US" dirty="0"/>
                        <a:t>$250,000 Ongoing</a:t>
                      </a:r>
                    </a:p>
                  </a:txBody>
                  <a:tcPr/>
                </a:tc>
                <a:extLst>
                  <a:ext uri="{0D108BD9-81ED-4DB2-BD59-A6C34878D82A}">
                    <a16:rowId xmlns:a16="http://schemas.microsoft.com/office/drawing/2014/main" val="1748603513"/>
                  </a:ext>
                </a:extLst>
              </a:tr>
            </a:tbl>
          </a:graphicData>
        </a:graphic>
      </p:graphicFrame>
    </p:spTree>
    <p:extLst>
      <p:ext uri="{BB962C8B-B14F-4D97-AF65-F5344CB8AC3E}">
        <p14:creationId xmlns:p14="http://schemas.microsoft.com/office/powerpoint/2010/main" val="1798364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51601-8A03-8C5E-E43F-3426D3D088B5}"/>
              </a:ext>
            </a:extLst>
          </p:cNvPr>
          <p:cNvSpPr>
            <a:spLocks noGrp="1"/>
          </p:cNvSpPr>
          <p:nvPr>
            <p:ph type="title"/>
          </p:nvPr>
        </p:nvSpPr>
        <p:spPr/>
        <p:txBody>
          <a:bodyPr/>
          <a:lstStyle/>
          <a:p>
            <a:pPr algn="ctr"/>
            <a:r>
              <a:rPr lang="en-US" b="1" dirty="0">
                <a:latin typeface="+mn-lt"/>
              </a:rPr>
              <a:t>Outline</a:t>
            </a:r>
            <a:endParaRPr lang="en-US" dirty="0"/>
          </a:p>
        </p:txBody>
      </p:sp>
      <p:sp>
        <p:nvSpPr>
          <p:cNvPr id="3" name="Content Placeholder 2">
            <a:extLst>
              <a:ext uri="{FF2B5EF4-FFF2-40B4-BE49-F238E27FC236}">
                <a16:creationId xmlns:a16="http://schemas.microsoft.com/office/drawing/2014/main" id="{420895A6-9FAE-3A25-D24E-49E0E6E8A98C}"/>
              </a:ext>
            </a:extLst>
          </p:cNvPr>
          <p:cNvSpPr>
            <a:spLocks noGrp="1"/>
          </p:cNvSpPr>
          <p:nvPr>
            <p:ph idx="1"/>
          </p:nvPr>
        </p:nvSpPr>
        <p:spPr/>
        <p:txBody>
          <a:bodyPr/>
          <a:lstStyle/>
          <a:p>
            <a:pPr>
              <a:buFont typeface="Arial" panose="020B0604020202020204" pitchFamily="34" charset="0"/>
              <a:buChar char="•"/>
            </a:pPr>
            <a:r>
              <a:rPr lang="en-US" sz="2800" dirty="0">
                <a:solidFill>
                  <a:schemeClr val="tx1"/>
                </a:solidFill>
              </a:rPr>
              <a:t> Introductory Information</a:t>
            </a:r>
          </a:p>
          <a:p>
            <a:pPr>
              <a:buFont typeface="Arial" panose="020B0604020202020204" pitchFamily="34" charset="0"/>
              <a:buChar char="•"/>
            </a:pPr>
            <a:r>
              <a:rPr lang="en-US" sz="2800" dirty="0">
                <a:solidFill>
                  <a:schemeClr val="tx1"/>
                </a:solidFill>
              </a:rPr>
              <a:t> FY 2023 Appropriation vs. Actual Expenditures</a:t>
            </a:r>
          </a:p>
          <a:p>
            <a:pPr>
              <a:buFont typeface="Arial" panose="020B0604020202020204" pitchFamily="34" charset="0"/>
              <a:buChar char="•"/>
            </a:pPr>
            <a:r>
              <a:rPr lang="en-US" sz="2800" dirty="0">
                <a:solidFill>
                  <a:schemeClr val="tx1"/>
                </a:solidFill>
              </a:rPr>
              <a:t> FY 2024 Line Item Enhancement Updates</a:t>
            </a:r>
          </a:p>
          <a:p>
            <a:pPr>
              <a:buFont typeface="Arial" panose="020B0604020202020204" pitchFamily="34" charset="0"/>
              <a:buChar char="•"/>
            </a:pPr>
            <a:r>
              <a:rPr lang="en-US" sz="2800" dirty="0">
                <a:solidFill>
                  <a:schemeClr val="tx1"/>
                </a:solidFill>
              </a:rPr>
              <a:t> FY 2024 Supplemental Requests – None</a:t>
            </a:r>
            <a:endParaRPr lang="en-US" sz="2800" dirty="0">
              <a:solidFill>
                <a:srgbClr val="FF0000"/>
              </a:solidFill>
            </a:endParaRPr>
          </a:p>
          <a:p>
            <a:pPr>
              <a:buFont typeface="Arial" panose="020B0604020202020204" pitchFamily="34" charset="0"/>
              <a:buChar char="•"/>
            </a:pPr>
            <a:r>
              <a:rPr lang="en-US" sz="2800" dirty="0">
                <a:solidFill>
                  <a:schemeClr val="tx1"/>
                </a:solidFill>
              </a:rPr>
              <a:t> FY 2025 Line Item Enhancement Requests</a:t>
            </a:r>
          </a:p>
          <a:p>
            <a:endParaRPr lang="en-US" dirty="0"/>
          </a:p>
        </p:txBody>
      </p:sp>
    </p:spTree>
    <p:extLst>
      <p:ext uri="{BB962C8B-B14F-4D97-AF65-F5344CB8AC3E}">
        <p14:creationId xmlns:p14="http://schemas.microsoft.com/office/powerpoint/2010/main" val="1535436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p:txBody>
          <a:bodyPr/>
          <a:lstStyle/>
          <a:p>
            <a:pPr algn="ctr"/>
            <a:r>
              <a:rPr lang="en-US" b="1" dirty="0">
                <a:latin typeface="+mn-lt"/>
              </a:rPr>
              <a:t>Line Item Request: Timber Program Tree Seedling Coolers</a:t>
            </a:r>
          </a:p>
        </p:txBody>
      </p:sp>
      <p:sp>
        <p:nvSpPr>
          <p:cNvPr id="3" name="Content Placeholder 2">
            <a:extLst>
              <a:ext uri="{FF2B5EF4-FFF2-40B4-BE49-F238E27FC236}">
                <a16:creationId xmlns:a16="http://schemas.microsoft.com/office/drawing/2014/main" id="{F22497B7-DB78-D44E-ACA2-98067D67517C}"/>
              </a:ext>
            </a:extLst>
          </p:cNvPr>
          <p:cNvSpPr>
            <a:spLocks noGrp="1"/>
          </p:cNvSpPr>
          <p:nvPr>
            <p:ph idx="1"/>
          </p:nvPr>
        </p:nvSpPr>
        <p:spPr>
          <a:xfrm>
            <a:off x="318977" y="1492032"/>
            <a:ext cx="11873023" cy="4975674"/>
          </a:xfrm>
        </p:spPr>
        <p:txBody>
          <a:bodyPr>
            <a:noAutofit/>
          </a:bodyPr>
          <a:lstStyle/>
          <a:p>
            <a:pPr>
              <a:buFont typeface="Arial" panose="020B0604020202020204" pitchFamily="34" charset="0"/>
              <a:buChar char="•"/>
            </a:pPr>
            <a:endParaRPr lang="en-US" sz="2800" dirty="0">
              <a:solidFill>
                <a:schemeClr val="tx1"/>
              </a:solidFill>
            </a:endParaRPr>
          </a:p>
          <a:p>
            <a:pPr>
              <a:buFont typeface="Arial" panose="020B0604020202020204" pitchFamily="34" charset="0"/>
              <a:buChar char="•"/>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a:p>
            <a:pPr>
              <a:buFont typeface="Arial" panose="020B0604020202020204" pitchFamily="34" charset="0"/>
              <a:buChar char="•"/>
            </a:pPr>
            <a:r>
              <a:rPr lang="en-US" sz="2200" dirty="0">
                <a:solidFill>
                  <a:schemeClr val="tx1"/>
                </a:solidFill>
              </a:rPr>
              <a:t> $345,600 for the Sandpoint office to build an insulated building with cooling equipment to store 250,000 seedlings with a footprint of approx. 30 X 40 feet.</a:t>
            </a:r>
          </a:p>
          <a:p>
            <a:pPr>
              <a:buFont typeface="Arial" panose="020B0604020202020204" pitchFamily="34" charset="0"/>
              <a:buChar char="•"/>
            </a:pPr>
            <a:r>
              <a:rPr lang="en-US" sz="2200" dirty="0">
                <a:solidFill>
                  <a:schemeClr val="tx1"/>
                </a:solidFill>
              </a:rPr>
              <a:t> $161,000 for the Coeur d’Alene office to replace an existing semi-truck trailer that was converted into</a:t>
            </a:r>
            <a:br>
              <a:rPr lang="en-US" sz="2200" dirty="0">
                <a:solidFill>
                  <a:schemeClr val="tx1"/>
                </a:solidFill>
              </a:rPr>
            </a:br>
            <a:r>
              <a:rPr lang="en-US" sz="2200" dirty="0">
                <a:solidFill>
                  <a:schemeClr val="tx1"/>
                </a:solidFill>
              </a:rPr>
              <a:t>a cooler with a new efficient walk-in/drive-in cooler with a footprint of approx. 16 X 24 feet.</a:t>
            </a:r>
          </a:p>
          <a:p>
            <a:pPr>
              <a:buFont typeface="Arial" panose="020B0604020202020204" pitchFamily="34" charset="0"/>
              <a:buChar char="•"/>
            </a:pPr>
            <a:r>
              <a:rPr lang="en-US" sz="2200" dirty="0">
                <a:solidFill>
                  <a:schemeClr val="tx1"/>
                </a:solidFill>
              </a:rPr>
              <a:t> Seedling coolers are used to keep seedlings at temperatures to maintain dormancy. This protects a major investment, lowers shipping costs, improves seedling survival, and allows for efficient storage </a:t>
            </a:r>
            <a:br>
              <a:rPr lang="en-US" sz="2200" dirty="0">
                <a:solidFill>
                  <a:schemeClr val="tx1"/>
                </a:solidFill>
              </a:rPr>
            </a:br>
            <a:r>
              <a:rPr lang="en-US" sz="2200" dirty="0">
                <a:solidFill>
                  <a:schemeClr val="tx1"/>
                </a:solidFill>
              </a:rPr>
              <a:t>and organization of seedlings for planting projects.</a:t>
            </a:r>
          </a:p>
        </p:txBody>
      </p:sp>
      <p:graphicFrame>
        <p:nvGraphicFramePr>
          <p:cNvPr id="4" name="Table 3">
            <a:extLst>
              <a:ext uri="{FF2B5EF4-FFF2-40B4-BE49-F238E27FC236}">
                <a16:creationId xmlns:a16="http://schemas.microsoft.com/office/drawing/2014/main" id="{75A9D755-D537-65EE-2D1D-2154A357B79E}"/>
              </a:ext>
            </a:extLst>
          </p:cNvPr>
          <p:cNvGraphicFramePr>
            <a:graphicFrameLocks noGrp="1"/>
          </p:cNvGraphicFramePr>
          <p:nvPr>
            <p:extLst>
              <p:ext uri="{D42A27DB-BD31-4B8C-83A1-F6EECF244321}">
                <p14:modId xmlns:p14="http://schemas.microsoft.com/office/powerpoint/2010/main" val="9047936"/>
              </p:ext>
            </p:extLst>
          </p:nvPr>
        </p:nvGraphicFramePr>
        <p:xfrm>
          <a:off x="0" y="2080179"/>
          <a:ext cx="12192000" cy="159472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39223486"/>
                    </a:ext>
                  </a:extLst>
                </a:gridCol>
                <a:gridCol w="3048000">
                  <a:extLst>
                    <a:ext uri="{9D8B030D-6E8A-4147-A177-3AD203B41FA5}">
                      <a16:colId xmlns:a16="http://schemas.microsoft.com/office/drawing/2014/main" val="29326373"/>
                    </a:ext>
                  </a:extLst>
                </a:gridCol>
                <a:gridCol w="3048000">
                  <a:extLst>
                    <a:ext uri="{9D8B030D-6E8A-4147-A177-3AD203B41FA5}">
                      <a16:colId xmlns:a16="http://schemas.microsoft.com/office/drawing/2014/main" val="1155146903"/>
                    </a:ext>
                  </a:extLst>
                </a:gridCol>
                <a:gridCol w="3048000">
                  <a:extLst>
                    <a:ext uri="{9D8B030D-6E8A-4147-A177-3AD203B41FA5}">
                      <a16:colId xmlns:a16="http://schemas.microsoft.com/office/drawing/2014/main" val="1218132004"/>
                    </a:ext>
                  </a:extLst>
                </a:gridCol>
              </a:tblGrid>
              <a:tr h="954648">
                <a:tc>
                  <a:txBody>
                    <a:bodyPr/>
                    <a:lstStyle/>
                    <a:p>
                      <a:r>
                        <a:rPr lang="en-US" dirty="0"/>
                        <a:t>Line Item Description</a:t>
                      </a:r>
                    </a:p>
                  </a:txBody>
                  <a:tcPr/>
                </a:tc>
                <a:tc>
                  <a:txBody>
                    <a:bodyPr/>
                    <a:lstStyle/>
                    <a:p>
                      <a:r>
                        <a:rPr lang="en-US" dirty="0"/>
                        <a:t>Amount</a:t>
                      </a:r>
                    </a:p>
                  </a:txBody>
                  <a:tcPr/>
                </a:tc>
                <a:tc>
                  <a:txBody>
                    <a:bodyPr/>
                    <a:lstStyle/>
                    <a:p>
                      <a:r>
                        <a:rPr lang="en-US" dirty="0"/>
                        <a:t>Fund Source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One-Time?</a:t>
                      </a:r>
                    </a:p>
                    <a:p>
                      <a:endParaRPr lang="en-US" dirty="0"/>
                    </a:p>
                  </a:txBody>
                  <a:tcPr/>
                </a:tc>
                <a:extLst>
                  <a:ext uri="{0D108BD9-81ED-4DB2-BD59-A6C34878D82A}">
                    <a16:rowId xmlns:a16="http://schemas.microsoft.com/office/drawing/2014/main" val="4139136661"/>
                  </a:ext>
                </a:extLst>
              </a:tr>
              <a:tr h="545513">
                <a:tc>
                  <a:txBody>
                    <a:bodyPr/>
                    <a:lstStyle/>
                    <a:p>
                      <a:r>
                        <a:rPr lang="en-US" dirty="0"/>
                        <a:t>Timber Program Tree Seedling Coolers</a:t>
                      </a:r>
                    </a:p>
                  </a:txBody>
                  <a:tcPr/>
                </a:tc>
                <a:tc>
                  <a:txBody>
                    <a:bodyPr/>
                    <a:lstStyle/>
                    <a:p>
                      <a:r>
                        <a:rPr lang="en-US" dirty="0"/>
                        <a:t>$506,600</a:t>
                      </a:r>
                    </a:p>
                  </a:txBody>
                  <a:tcPr/>
                </a:tc>
                <a:tc>
                  <a:txBody>
                    <a:bodyPr/>
                    <a:lstStyle/>
                    <a:p>
                      <a:r>
                        <a:rPr lang="en-US" dirty="0"/>
                        <a:t>Dedicated Funds</a:t>
                      </a:r>
                    </a:p>
                  </a:txBody>
                  <a:tcPr/>
                </a:tc>
                <a:tc>
                  <a:txBody>
                    <a:bodyPr/>
                    <a:lstStyle/>
                    <a:p>
                      <a:r>
                        <a:rPr lang="en-US" dirty="0"/>
                        <a:t>$506,600 One-Time</a:t>
                      </a:r>
                    </a:p>
                  </a:txBody>
                  <a:tcPr/>
                </a:tc>
                <a:extLst>
                  <a:ext uri="{0D108BD9-81ED-4DB2-BD59-A6C34878D82A}">
                    <a16:rowId xmlns:a16="http://schemas.microsoft.com/office/drawing/2014/main" val="1748603513"/>
                  </a:ext>
                </a:extLst>
              </a:tr>
            </a:tbl>
          </a:graphicData>
        </a:graphic>
      </p:graphicFrame>
    </p:spTree>
    <p:extLst>
      <p:ext uri="{BB962C8B-B14F-4D97-AF65-F5344CB8AC3E}">
        <p14:creationId xmlns:p14="http://schemas.microsoft.com/office/powerpoint/2010/main" val="3628664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p:txBody>
          <a:bodyPr/>
          <a:lstStyle/>
          <a:p>
            <a:pPr algn="ctr"/>
            <a:r>
              <a:rPr lang="en-US" b="1" dirty="0">
                <a:latin typeface="+mn-lt"/>
              </a:rPr>
              <a:t>Line Item Request: Fire Program Staffing</a:t>
            </a:r>
          </a:p>
        </p:txBody>
      </p:sp>
      <p:sp>
        <p:nvSpPr>
          <p:cNvPr id="3" name="Content Placeholder 2">
            <a:extLst>
              <a:ext uri="{FF2B5EF4-FFF2-40B4-BE49-F238E27FC236}">
                <a16:creationId xmlns:a16="http://schemas.microsoft.com/office/drawing/2014/main" id="{F22497B7-DB78-D44E-ACA2-98067D67517C}"/>
              </a:ext>
            </a:extLst>
          </p:cNvPr>
          <p:cNvSpPr>
            <a:spLocks noGrp="1"/>
          </p:cNvSpPr>
          <p:nvPr>
            <p:ph idx="1"/>
          </p:nvPr>
        </p:nvSpPr>
        <p:spPr>
          <a:xfrm>
            <a:off x="318977" y="1845734"/>
            <a:ext cx="11873023" cy="4023360"/>
          </a:xfrm>
        </p:spPr>
        <p:txBody>
          <a:bodyPr>
            <a:noAutofit/>
          </a:bodyPr>
          <a:lstStyle/>
          <a:p>
            <a:pPr>
              <a:buFont typeface="Arial" panose="020B0604020202020204" pitchFamily="34" charset="0"/>
              <a:buChar char="•"/>
            </a:pPr>
            <a:endParaRPr lang="en-US" sz="2800" dirty="0">
              <a:solidFill>
                <a:schemeClr val="tx1"/>
              </a:solidFill>
            </a:endParaRPr>
          </a:p>
          <a:p>
            <a:pPr>
              <a:buFont typeface="Arial" panose="020B0604020202020204" pitchFamily="34" charset="0"/>
              <a:buChar char="•"/>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a:p>
            <a:pPr>
              <a:buFont typeface="Arial" panose="020B0604020202020204" pitchFamily="34" charset="0"/>
              <a:buChar char="•"/>
            </a:pPr>
            <a:r>
              <a:rPr lang="en-US" sz="2800" dirty="0">
                <a:solidFill>
                  <a:schemeClr val="tx1"/>
                </a:solidFill>
              </a:rPr>
              <a:t> Increase part-time Lands Program Specialist in the fire program by .33 FTP to create a full-time position with 50% dedicated funds and 50% federal funds.</a:t>
            </a:r>
          </a:p>
          <a:p>
            <a:pPr>
              <a:buFont typeface="Arial" panose="020B0604020202020204" pitchFamily="34" charset="0"/>
              <a:buChar char="•"/>
            </a:pPr>
            <a:r>
              <a:rPr lang="en-US" sz="2800" dirty="0">
                <a:solidFill>
                  <a:schemeClr val="tx1"/>
                </a:solidFill>
              </a:rPr>
              <a:t> This position oversees the federal excess property program for the department and is vital to maintaining efficient functions in our fire program.</a:t>
            </a:r>
          </a:p>
          <a:p>
            <a:pPr>
              <a:buFont typeface="Arial" panose="020B0604020202020204" pitchFamily="34" charset="0"/>
              <a:buChar char="•"/>
            </a:pPr>
            <a:endParaRPr lang="en-US" sz="2800" dirty="0">
              <a:solidFill>
                <a:schemeClr val="tx1"/>
              </a:solidFill>
            </a:endParaRPr>
          </a:p>
        </p:txBody>
      </p:sp>
      <p:graphicFrame>
        <p:nvGraphicFramePr>
          <p:cNvPr id="4" name="Table 3">
            <a:extLst>
              <a:ext uri="{FF2B5EF4-FFF2-40B4-BE49-F238E27FC236}">
                <a16:creationId xmlns:a16="http://schemas.microsoft.com/office/drawing/2014/main" id="{75A9D755-D537-65EE-2D1D-2154A357B79E}"/>
              </a:ext>
            </a:extLst>
          </p:cNvPr>
          <p:cNvGraphicFramePr>
            <a:graphicFrameLocks noGrp="1"/>
          </p:cNvGraphicFramePr>
          <p:nvPr>
            <p:extLst>
              <p:ext uri="{D42A27DB-BD31-4B8C-83A1-F6EECF244321}">
                <p14:modId xmlns:p14="http://schemas.microsoft.com/office/powerpoint/2010/main" val="2637084571"/>
              </p:ext>
            </p:extLst>
          </p:nvPr>
        </p:nvGraphicFramePr>
        <p:xfrm>
          <a:off x="0" y="2080179"/>
          <a:ext cx="12192000" cy="159472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39223486"/>
                    </a:ext>
                  </a:extLst>
                </a:gridCol>
                <a:gridCol w="3048000">
                  <a:extLst>
                    <a:ext uri="{9D8B030D-6E8A-4147-A177-3AD203B41FA5}">
                      <a16:colId xmlns:a16="http://schemas.microsoft.com/office/drawing/2014/main" val="29326373"/>
                    </a:ext>
                  </a:extLst>
                </a:gridCol>
                <a:gridCol w="3048000">
                  <a:extLst>
                    <a:ext uri="{9D8B030D-6E8A-4147-A177-3AD203B41FA5}">
                      <a16:colId xmlns:a16="http://schemas.microsoft.com/office/drawing/2014/main" val="1155146903"/>
                    </a:ext>
                  </a:extLst>
                </a:gridCol>
                <a:gridCol w="3048000">
                  <a:extLst>
                    <a:ext uri="{9D8B030D-6E8A-4147-A177-3AD203B41FA5}">
                      <a16:colId xmlns:a16="http://schemas.microsoft.com/office/drawing/2014/main" val="1218132004"/>
                    </a:ext>
                  </a:extLst>
                </a:gridCol>
              </a:tblGrid>
              <a:tr h="954648">
                <a:tc>
                  <a:txBody>
                    <a:bodyPr/>
                    <a:lstStyle/>
                    <a:p>
                      <a:r>
                        <a:rPr lang="en-US" dirty="0"/>
                        <a:t>Line Item Description</a:t>
                      </a:r>
                    </a:p>
                  </a:txBody>
                  <a:tcPr/>
                </a:tc>
                <a:tc>
                  <a:txBody>
                    <a:bodyPr/>
                    <a:lstStyle/>
                    <a:p>
                      <a:r>
                        <a:rPr lang="en-US" dirty="0"/>
                        <a:t>Amount</a:t>
                      </a:r>
                    </a:p>
                  </a:txBody>
                  <a:tcPr/>
                </a:tc>
                <a:tc>
                  <a:txBody>
                    <a:bodyPr/>
                    <a:lstStyle/>
                    <a:p>
                      <a:r>
                        <a:rPr lang="en-US" dirty="0"/>
                        <a:t>Fund Source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One-Time?</a:t>
                      </a:r>
                    </a:p>
                    <a:p>
                      <a:endParaRPr lang="en-US" dirty="0"/>
                    </a:p>
                  </a:txBody>
                  <a:tcPr/>
                </a:tc>
                <a:extLst>
                  <a:ext uri="{0D108BD9-81ED-4DB2-BD59-A6C34878D82A}">
                    <a16:rowId xmlns:a16="http://schemas.microsoft.com/office/drawing/2014/main" val="4139136661"/>
                  </a:ext>
                </a:extLst>
              </a:tr>
              <a:tr h="545513">
                <a:tc>
                  <a:txBody>
                    <a:bodyPr/>
                    <a:lstStyle/>
                    <a:p>
                      <a:r>
                        <a:rPr lang="en-US" dirty="0"/>
                        <a:t>Fire Program Staffing</a:t>
                      </a:r>
                    </a:p>
                  </a:txBody>
                  <a:tcPr/>
                </a:tc>
                <a:tc>
                  <a:txBody>
                    <a:bodyPr/>
                    <a:lstStyle/>
                    <a:p>
                      <a:r>
                        <a:rPr lang="en-US" dirty="0"/>
                        <a:t>$27,000</a:t>
                      </a:r>
                    </a:p>
                  </a:txBody>
                  <a:tcPr/>
                </a:tc>
                <a:tc>
                  <a:txBody>
                    <a:bodyPr/>
                    <a:lstStyle/>
                    <a:p>
                      <a:r>
                        <a:rPr lang="en-US" dirty="0"/>
                        <a:t>$13,500 Dedicated Funds</a:t>
                      </a:r>
                      <a:br>
                        <a:rPr lang="en-US" dirty="0"/>
                      </a:br>
                      <a:r>
                        <a:rPr lang="en-US" dirty="0"/>
                        <a:t>$13,500 Federal Funds</a:t>
                      </a:r>
                    </a:p>
                  </a:txBody>
                  <a:tcPr/>
                </a:tc>
                <a:tc>
                  <a:txBody>
                    <a:bodyPr/>
                    <a:lstStyle/>
                    <a:p>
                      <a:r>
                        <a:rPr lang="en-US" dirty="0"/>
                        <a:t>$27,000 Ongoing</a:t>
                      </a:r>
                    </a:p>
                  </a:txBody>
                  <a:tcPr/>
                </a:tc>
                <a:extLst>
                  <a:ext uri="{0D108BD9-81ED-4DB2-BD59-A6C34878D82A}">
                    <a16:rowId xmlns:a16="http://schemas.microsoft.com/office/drawing/2014/main" val="1748603513"/>
                  </a:ext>
                </a:extLst>
              </a:tr>
            </a:tbl>
          </a:graphicData>
        </a:graphic>
      </p:graphicFrame>
    </p:spTree>
    <p:extLst>
      <p:ext uri="{BB962C8B-B14F-4D97-AF65-F5344CB8AC3E}">
        <p14:creationId xmlns:p14="http://schemas.microsoft.com/office/powerpoint/2010/main" val="3841074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p:txBody>
          <a:bodyPr/>
          <a:lstStyle/>
          <a:p>
            <a:pPr algn="ctr"/>
            <a:r>
              <a:rPr lang="en-US" b="1" dirty="0">
                <a:latin typeface="+mn-lt"/>
              </a:rPr>
              <a:t>Line Item Request: Good Neighbor Authority (GNA) Program Staffing</a:t>
            </a:r>
          </a:p>
        </p:txBody>
      </p:sp>
      <p:sp>
        <p:nvSpPr>
          <p:cNvPr id="3" name="Content Placeholder 2">
            <a:extLst>
              <a:ext uri="{FF2B5EF4-FFF2-40B4-BE49-F238E27FC236}">
                <a16:creationId xmlns:a16="http://schemas.microsoft.com/office/drawing/2014/main" id="{F22497B7-DB78-D44E-ACA2-98067D67517C}"/>
              </a:ext>
            </a:extLst>
          </p:cNvPr>
          <p:cNvSpPr>
            <a:spLocks noGrp="1"/>
          </p:cNvSpPr>
          <p:nvPr>
            <p:ph idx="1"/>
          </p:nvPr>
        </p:nvSpPr>
        <p:spPr>
          <a:xfrm>
            <a:off x="318977" y="1556901"/>
            <a:ext cx="11873023" cy="4776992"/>
          </a:xfrm>
        </p:spPr>
        <p:txBody>
          <a:bodyPr>
            <a:noAutofit/>
          </a:bodyPr>
          <a:lstStyle/>
          <a:p>
            <a:pPr>
              <a:buFont typeface="Arial" panose="020B0604020202020204" pitchFamily="34" charset="0"/>
              <a:buChar char="•"/>
            </a:pPr>
            <a:endParaRPr lang="en-US" sz="2800" dirty="0">
              <a:solidFill>
                <a:schemeClr val="tx1"/>
              </a:solidFill>
            </a:endParaRPr>
          </a:p>
          <a:p>
            <a:pPr>
              <a:buFont typeface="Arial" panose="020B0604020202020204" pitchFamily="34" charset="0"/>
              <a:buChar char="•"/>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a:p>
            <a:pPr>
              <a:buFont typeface="Arial" panose="020B0604020202020204" pitchFamily="34" charset="0"/>
              <a:buChar char="•"/>
            </a:pPr>
            <a:r>
              <a:rPr lang="en-US" sz="2400" dirty="0">
                <a:solidFill>
                  <a:schemeClr val="tx1"/>
                </a:solidFill>
              </a:rPr>
              <a:t> 3.00 FTP and funding to keep pace with the expanding work occurring under the GNA</a:t>
            </a:r>
            <a:br>
              <a:rPr lang="en-US" sz="2400" dirty="0">
                <a:solidFill>
                  <a:schemeClr val="tx1"/>
                </a:solidFill>
              </a:rPr>
            </a:br>
            <a:r>
              <a:rPr lang="en-US" sz="2400" dirty="0">
                <a:solidFill>
                  <a:schemeClr val="tx1"/>
                </a:solidFill>
              </a:rPr>
              <a:t>program and Shared Stewardship Initiative.</a:t>
            </a:r>
          </a:p>
          <a:p>
            <a:pPr>
              <a:buFont typeface="Arial" panose="020B0604020202020204" pitchFamily="34" charset="0"/>
              <a:buChar char="•"/>
            </a:pPr>
            <a:r>
              <a:rPr lang="en-US" sz="2400" dirty="0">
                <a:solidFill>
                  <a:schemeClr val="tx1"/>
                </a:solidFill>
              </a:rPr>
              <a:t> Majority of this request is for ongoing personnel to be funded mainly with dedicated funds </a:t>
            </a:r>
            <a:br>
              <a:rPr lang="en-US" sz="2400" dirty="0">
                <a:solidFill>
                  <a:schemeClr val="tx1"/>
                </a:solidFill>
              </a:rPr>
            </a:br>
            <a:r>
              <a:rPr lang="en-US" sz="2400" dirty="0">
                <a:solidFill>
                  <a:schemeClr val="tx1"/>
                </a:solidFill>
              </a:rPr>
              <a:t>and $45,700 with federal funds. </a:t>
            </a:r>
          </a:p>
          <a:p>
            <a:pPr>
              <a:buFont typeface="Arial" panose="020B0604020202020204" pitchFamily="34" charset="0"/>
              <a:buChar char="•"/>
            </a:pPr>
            <a:r>
              <a:rPr lang="en-US" sz="2400" dirty="0">
                <a:solidFill>
                  <a:schemeClr val="tx1"/>
                </a:solidFill>
              </a:rPr>
              <a:t> $193,500 in one-time capital outlay will be utilized for computers, vehicles, radios, and all-terrain vehicles for these positions.</a:t>
            </a:r>
          </a:p>
          <a:p>
            <a:pPr>
              <a:buFont typeface="Arial" panose="020B0604020202020204" pitchFamily="34" charset="0"/>
              <a:buChar char="•"/>
            </a:pPr>
            <a:endParaRPr lang="en-US" sz="2800" dirty="0">
              <a:solidFill>
                <a:schemeClr val="tx1"/>
              </a:solidFill>
            </a:endParaRPr>
          </a:p>
        </p:txBody>
      </p:sp>
      <p:graphicFrame>
        <p:nvGraphicFramePr>
          <p:cNvPr id="4" name="Table 3">
            <a:extLst>
              <a:ext uri="{FF2B5EF4-FFF2-40B4-BE49-F238E27FC236}">
                <a16:creationId xmlns:a16="http://schemas.microsoft.com/office/drawing/2014/main" id="{75A9D755-D537-65EE-2D1D-2154A357B79E}"/>
              </a:ext>
            </a:extLst>
          </p:cNvPr>
          <p:cNvGraphicFramePr>
            <a:graphicFrameLocks noGrp="1"/>
          </p:cNvGraphicFramePr>
          <p:nvPr>
            <p:extLst>
              <p:ext uri="{D42A27DB-BD31-4B8C-83A1-F6EECF244321}">
                <p14:modId xmlns:p14="http://schemas.microsoft.com/office/powerpoint/2010/main" val="867963223"/>
              </p:ext>
            </p:extLst>
          </p:nvPr>
        </p:nvGraphicFramePr>
        <p:xfrm>
          <a:off x="0" y="2080179"/>
          <a:ext cx="12192000" cy="153376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39223486"/>
                    </a:ext>
                  </a:extLst>
                </a:gridCol>
                <a:gridCol w="3048000">
                  <a:extLst>
                    <a:ext uri="{9D8B030D-6E8A-4147-A177-3AD203B41FA5}">
                      <a16:colId xmlns:a16="http://schemas.microsoft.com/office/drawing/2014/main" val="29326373"/>
                    </a:ext>
                  </a:extLst>
                </a:gridCol>
                <a:gridCol w="3048000">
                  <a:extLst>
                    <a:ext uri="{9D8B030D-6E8A-4147-A177-3AD203B41FA5}">
                      <a16:colId xmlns:a16="http://schemas.microsoft.com/office/drawing/2014/main" val="1155146903"/>
                    </a:ext>
                  </a:extLst>
                </a:gridCol>
                <a:gridCol w="3048000">
                  <a:extLst>
                    <a:ext uri="{9D8B030D-6E8A-4147-A177-3AD203B41FA5}">
                      <a16:colId xmlns:a16="http://schemas.microsoft.com/office/drawing/2014/main" val="1218132004"/>
                    </a:ext>
                  </a:extLst>
                </a:gridCol>
              </a:tblGrid>
              <a:tr h="954648">
                <a:tc>
                  <a:txBody>
                    <a:bodyPr/>
                    <a:lstStyle/>
                    <a:p>
                      <a:r>
                        <a:rPr lang="en-US" dirty="0"/>
                        <a:t>Line Item Description</a:t>
                      </a:r>
                    </a:p>
                  </a:txBody>
                  <a:tcPr/>
                </a:tc>
                <a:tc>
                  <a:txBody>
                    <a:bodyPr/>
                    <a:lstStyle/>
                    <a:p>
                      <a:r>
                        <a:rPr lang="en-US" dirty="0"/>
                        <a:t>Amount</a:t>
                      </a:r>
                    </a:p>
                  </a:txBody>
                  <a:tcPr/>
                </a:tc>
                <a:tc>
                  <a:txBody>
                    <a:bodyPr/>
                    <a:lstStyle/>
                    <a:p>
                      <a:r>
                        <a:rPr lang="en-US" dirty="0"/>
                        <a:t>Fund Source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One-Time?</a:t>
                      </a:r>
                    </a:p>
                    <a:p>
                      <a:endParaRPr lang="en-US" dirty="0"/>
                    </a:p>
                  </a:txBody>
                  <a:tcPr/>
                </a:tc>
                <a:extLst>
                  <a:ext uri="{0D108BD9-81ED-4DB2-BD59-A6C34878D82A}">
                    <a16:rowId xmlns:a16="http://schemas.microsoft.com/office/drawing/2014/main" val="4139136661"/>
                  </a:ext>
                </a:extLst>
              </a:tr>
              <a:tr h="545513">
                <a:tc>
                  <a:txBody>
                    <a:bodyPr/>
                    <a:lstStyle/>
                    <a:p>
                      <a:r>
                        <a:rPr lang="en-US" sz="1600" dirty="0"/>
                        <a:t>Good Neighbor Authority (GNA) Program Staffing</a:t>
                      </a:r>
                    </a:p>
                  </a:txBody>
                  <a:tcPr/>
                </a:tc>
                <a:tc>
                  <a:txBody>
                    <a:bodyPr/>
                    <a:lstStyle/>
                    <a:p>
                      <a:r>
                        <a:rPr lang="en-US" sz="1600" dirty="0"/>
                        <a:t>$637,600</a:t>
                      </a:r>
                    </a:p>
                  </a:txBody>
                  <a:tcPr/>
                </a:tc>
                <a:tc>
                  <a:txBody>
                    <a:bodyPr/>
                    <a:lstStyle/>
                    <a:p>
                      <a:r>
                        <a:rPr lang="en-US" sz="1600" dirty="0"/>
                        <a:t>$591,900 Dedicated Funds</a:t>
                      </a:r>
                      <a:br>
                        <a:rPr lang="en-US" sz="1600" dirty="0"/>
                      </a:br>
                      <a:r>
                        <a:rPr lang="en-US" sz="1600" dirty="0"/>
                        <a:t>$45,700 Federal Funds</a:t>
                      </a:r>
                    </a:p>
                  </a:txBody>
                  <a:tcPr/>
                </a:tc>
                <a:tc>
                  <a:txBody>
                    <a:bodyPr/>
                    <a:lstStyle/>
                    <a:p>
                      <a:r>
                        <a:rPr lang="en-US" sz="1600" dirty="0"/>
                        <a:t>$444,100 Ongoing</a:t>
                      </a:r>
                      <a:br>
                        <a:rPr lang="en-US" sz="1600" dirty="0"/>
                      </a:br>
                      <a:r>
                        <a:rPr lang="en-US" sz="1600" dirty="0"/>
                        <a:t>$193,500 One-Time</a:t>
                      </a:r>
                    </a:p>
                  </a:txBody>
                  <a:tcPr/>
                </a:tc>
                <a:extLst>
                  <a:ext uri="{0D108BD9-81ED-4DB2-BD59-A6C34878D82A}">
                    <a16:rowId xmlns:a16="http://schemas.microsoft.com/office/drawing/2014/main" val="1748603513"/>
                  </a:ext>
                </a:extLst>
              </a:tr>
            </a:tbl>
          </a:graphicData>
        </a:graphic>
      </p:graphicFrame>
    </p:spTree>
    <p:extLst>
      <p:ext uri="{BB962C8B-B14F-4D97-AF65-F5344CB8AC3E}">
        <p14:creationId xmlns:p14="http://schemas.microsoft.com/office/powerpoint/2010/main" val="3594278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p:txBody>
          <a:bodyPr/>
          <a:lstStyle/>
          <a:p>
            <a:pPr algn="ctr"/>
            <a:r>
              <a:rPr lang="en-US" b="1" dirty="0">
                <a:latin typeface="+mn-lt"/>
              </a:rPr>
              <a:t>Line Item Request: Good Neighbor Authority (GNA) Spending Authority</a:t>
            </a:r>
          </a:p>
        </p:txBody>
      </p:sp>
      <p:sp>
        <p:nvSpPr>
          <p:cNvPr id="3" name="Content Placeholder 2">
            <a:extLst>
              <a:ext uri="{FF2B5EF4-FFF2-40B4-BE49-F238E27FC236}">
                <a16:creationId xmlns:a16="http://schemas.microsoft.com/office/drawing/2014/main" id="{F22497B7-DB78-D44E-ACA2-98067D67517C}"/>
              </a:ext>
            </a:extLst>
          </p:cNvPr>
          <p:cNvSpPr>
            <a:spLocks noGrp="1"/>
          </p:cNvSpPr>
          <p:nvPr>
            <p:ph idx="1"/>
          </p:nvPr>
        </p:nvSpPr>
        <p:spPr>
          <a:xfrm>
            <a:off x="318977" y="1455442"/>
            <a:ext cx="11873023" cy="4844998"/>
          </a:xfrm>
        </p:spPr>
        <p:txBody>
          <a:bodyPr>
            <a:noAutofit/>
          </a:bodyPr>
          <a:lstStyle/>
          <a:p>
            <a:pPr>
              <a:buFont typeface="Arial" panose="020B0604020202020204" pitchFamily="34" charset="0"/>
              <a:buChar char="•"/>
            </a:pPr>
            <a:endParaRPr lang="en-US" sz="2800" dirty="0">
              <a:solidFill>
                <a:schemeClr val="tx1"/>
              </a:solidFill>
            </a:endParaRPr>
          </a:p>
          <a:p>
            <a:pPr>
              <a:buFont typeface="Arial" panose="020B0604020202020204" pitchFamily="34" charset="0"/>
              <a:buChar char="•"/>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a:p>
            <a:pPr>
              <a:buFont typeface="Arial" panose="020B0604020202020204" pitchFamily="34" charset="0"/>
              <a:buChar char="•"/>
            </a:pPr>
            <a:r>
              <a:rPr lang="en-US" sz="2800" dirty="0">
                <a:solidFill>
                  <a:schemeClr val="tx1"/>
                </a:solidFill>
              </a:rPr>
              <a:t> </a:t>
            </a:r>
            <a:r>
              <a:rPr lang="en-US" sz="2400" dirty="0">
                <a:solidFill>
                  <a:schemeClr val="tx1"/>
                </a:solidFill>
              </a:rPr>
              <a:t>$2M in ongoing operating expenditures from GNA dedicated funds for forest restoration projects on national forest lands. Examples of these projects include forest thinning, fuels reduction, stream crossing repair and installation, weed abatement, and road maintenance. These projects are paid for through revenue generated by timber harvests and contribute to forest health, forest access and fish passage.</a:t>
            </a:r>
          </a:p>
          <a:p>
            <a:pPr>
              <a:buFont typeface="Arial" panose="020B0604020202020204" pitchFamily="34" charset="0"/>
              <a:buChar char="•"/>
            </a:pPr>
            <a:r>
              <a:rPr lang="en-US" sz="2400" dirty="0">
                <a:solidFill>
                  <a:schemeClr val="tx1"/>
                </a:solidFill>
              </a:rPr>
              <a:t> This request would augment $2.6M already available in IDLs base budget and provide sufficient appropriation to utilize revenues deposited in the fund.</a:t>
            </a:r>
          </a:p>
        </p:txBody>
      </p:sp>
      <p:graphicFrame>
        <p:nvGraphicFramePr>
          <p:cNvPr id="4" name="Table 3">
            <a:extLst>
              <a:ext uri="{FF2B5EF4-FFF2-40B4-BE49-F238E27FC236}">
                <a16:creationId xmlns:a16="http://schemas.microsoft.com/office/drawing/2014/main" id="{75A9D755-D537-65EE-2D1D-2154A357B79E}"/>
              </a:ext>
            </a:extLst>
          </p:cNvPr>
          <p:cNvGraphicFramePr>
            <a:graphicFrameLocks noGrp="1"/>
          </p:cNvGraphicFramePr>
          <p:nvPr>
            <p:extLst>
              <p:ext uri="{D42A27DB-BD31-4B8C-83A1-F6EECF244321}">
                <p14:modId xmlns:p14="http://schemas.microsoft.com/office/powerpoint/2010/main" val="1334773115"/>
              </p:ext>
            </p:extLst>
          </p:nvPr>
        </p:nvGraphicFramePr>
        <p:xfrm>
          <a:off x="0" y="2080179"/>
          <a:ext cx="12192000" cy="159472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39223486"/>
                    </a:ext>
                  </a:extLst>
                </a:gridCol>
                <a:gridCol w="3048000">
                  <a:extLst>
                    <a:ext uri="{9D8B030D-6E8A-4147-A177-3AD203B41FA5}">
                      <a16:colId xmlns:a16="http://schemas.microsoft.com/office/drawing/2014/main" val="29326373"/>
                    </a:ext>
                  </a:extLst>
                </a:gridCol>
                <a:gridCol w="3048000">
                  <a:extLst>
                    <a:ext uri="{9D8B030D-6E8A-4147-A177-3AD203B41FA5}">
                      <a16:colId xmlns:a16="http://schemas.microsoft.com/office/drawing/2014/main" val="1155146903"/>
                    </a:ext>
                  </a:extLst>
                </a:gridCol>
                <a:gridCol w="3048000">
                  <a:extLst>
                    <a:ext uri="{9D8B030D-6E8A-4147-A177-3AD203B41FA5}">
                      <a16:colId xmlns:a16="http://schemas.microsoft.com/office/drawing/2014/main" val="1218132004"/>
                    </a:ext>
                  </a:extLst>
                </a:gridCol>
              </a:tblGrid>
              <a:tr h="954648">
                <a:tc>
                  <a:txBody>
                    <a:bodyPr/>
                    <a:lstStyle/>
                    <a:p>
                      <a:r>
                        <a:rPr lang="en-US" dirty="0"/>
                        <a:t>Line Item Description</a:t>
                      </a:r>
                    </a:p>
                  </a:txBody>
                  <a:tcPr/>
                </a:tc>
                <a:tc>
                  <a:txBody>
                    <a:bodyPr/>
                    <a:lstStyle/>
                    <a:p>
                      <a:r>
                        <a:rPr lang="en-US" dirty="0"/>
                        <a:t>Amount</a:t>
                      </a:r>
                    </a:p>
                  </a:txBody>
                  <a:tcPr/>
                </a:tc>
                <a:tc>
                  <a:txBody>
                    <a:bodyPr/>
                    <a:lstStyle/>
                    <a:p>
                      <a:r>
                        <a:rPr lang="en-US" dirty="0"/>
                        <a:t>Fund Source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One-Time?</a:t>
                      </a:r>
                    </a:p>
                    <a:p>
                      <a:endParaRPr lang="en-US" dirty="0"/>
                    </a:p>
                  </a:txBody>
                  <a:tcPr/>
                </a:tc>
                <a:extLst>
                  <a:ext uri="{0D108BD9-81ED-4DB2-BD59-A6C34878D82A}">
                    <a16:rowId xmlns:a16="http://schemas.microsoft.com/office/drawing/2014/main" val="4139136661"/>
                  </a:ext>
                </a:extLst>
              </a:tr>
              <a:tr h="545513">
                <a:tc>
                  <a:txBody>
                    <a:bodyPr/>
                    <a:lstStyle/>
                    <a:p>
                      <a:r>
                        <a:rPr lang="en-US" dirty="0"/>
                        <a:t>Good Neighbor Authority (GNA) Spending Authority</a:t>
                      </a:r>
                    </a:p>
                  </a:txBody>
                  <a:tcPr/>
                </a:tc>
                <a:tc>
                  <a:txBody>
                    <a:bodyPr/>
                    <a:lstStyle/>
                    <a:p>
                      <a:r>
                        <a:rPr lang="en-US" dirty="0"/>
                        <a:t>$2,000,000</a:t>
                      </a:r>
                    </a:p>
                  </a:txBody>
                  <a:tcPr/>
                </a:tc>
                <a:tc>
                  <a:txBody>
                    <a:bodyPr/>
                    <a:lstStyle/>
                    <a:p>
                      <a:r>
                        <a:rPr lang="en-US" dirty="0"/>
                        <a:t>Dedicated Funds</a:t>
                      </a:r>
                    </a:p>
                  </a:txBody>
                  <a:tcPr/>
                </a:tc>
                <a:tc>
                  <a:txBody>
                    <a:bodyPr/>
                    <a:lstStyle/>
                    <a:p>
                      <a:r>
                        <a:rPr lang="en-US" dirty="0"/>
                        <a:t>$2,000,000 Ongoing</a:t>
                      </a:r>
                    </a:p>
                  </a:txBody>
                  <a:tcPr/>
                </a:tc>
                <a:extLst>
                  <a:ext uri="{0D108BD9-81ED-4DB2-BD59-A6C34878D82A}">
                    <a16:rowId xmlns:a16="http://schemas.microsoft.com/office/drawing/2014/main" val="1748603513"/>
                  </a:ext>
                </a:extLst>
              </a:tr>
            </a:tbl>
          </a:graphicData>
        </a:graphic>
      </p:graphicFrame>
    </p:spTree>
    <p:extLst>
      <p:ext uri="{BB962C8B-B14F-4D97-AF65-F5344CB8AC3E}">
        <p14:creationId xmlns:p14="http://schemas.microsoft.com/office/powerpoint/2010/main" val="7092103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p:txBody>
          <a:bodyPr/>
          <a:lstStyle/>
          <a:p>
            <a:pPr algn="ctr"/>
            <a:r>
              <a:rPr lang="en-US" b="1" dirty="0">
                <a:latin typeface="+mn-lt"/>
              </a:rPr>
              <a:t>Line Item Request: Forestry Assistance Program Staffing</a:t>
            </a:r>
          </a:p>
        </p:txBody>
      </p:sp>
      <p:sp>
        <p:nvSpPr>
          <p:cNvPr id="3" name="Content Placeholder 2">
            <a:extLst>
              <a:ext uri="{FF2B5EF4-FFF2-40B4-BE49-F238E27FC236}">
                <a16:creationId xmlns:a16="http://schemas.microsoft.com/office/drawing/2014/main" id="{F22497B7-DB78-D44E-ACA2-98067D67517C}"/>
              </a:ext>
            </a:extLst>
          </p:cNvPr>
          <p:cNvSpPr>
            <a:spLocks noGrp="1"/>
          </p:cNvSpPr>
          <p:nvPr>
            <p:ph idx="1"/>
          </p:nvPr>
        </p:nvSpPr>
        <p:spPr>
          <a:xfrm>
            <a:off x="318977" y="1569286"/>
            <a:ext cx="11873023" cy="4725663"/>
          </a:xfrm>
        </p:spPr>
        <p:txBody>
          <a:bodyPr>
            <a:noAutofit/>
          </a:bodyPr>
          <a:lstStyle/>
          <a:p>
            <a:pPr>
              <a:buFont typeface="Arial" panose="020B0604020202020204" pitchFamily="34" charset="0"/>
              <a:buChar char="•"/>
            </a:pPr>
            <a:endParaRPr lang="en-US" sz="2800" dirty="0">
              <a:solidFill>
                <a:schemeClr val="tx1"/>
              </a:solidFill>
            </a:endParaRPr>
          </a:p>
          <a:p>
            <a:pPr>
              <a:buFont typeface="Arial" panose="020B0604020202020204" pitchFamily="34" charset="0"/>
              <a:buChar char="•"/>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400" dirty="0">
              <a:solidFill>
                <a:schemeClr val="tx1"/>
              </a:solidFill>
            </a:endParaRPr>
          </a:p>
          <a:p>
            <a:pPr>
              <a:buFont typeface="Arial" panose="020B0604020202020204" pitchFamily="34" charset="0"/>
              <a:buChar char="•"/>
            </a:pPr>
            <a:r>
              <a:rPr lang="en-US" sz="2400" dirty="0">
                <a:solidFill>
                  <a:schemeClr val="tx1"/>
                </a:solidFill>
              </a:rPr>
              <a:t> 1.00 FTP and federal personnel authority for a Grants/Contracts Operations Analyst to assist with federal grants and reporting requirements.</a:t>
            </a:r>
          </a:p>
          <a:p>
            <a:pPr>
              <a:buFont typeface="Arial" panose="020B0604020202020204" pitchFamily="34" charset="0"/>
              <a:buChar char="•"/>
            </a:pPr>
            <a:r>
              <a:rPr lang="en-US" sz="2400" dirty="0">
                <a:solidFill>
                  <a:schemeClr val="tx1"/>
                </a:solidFill>
              </a:rPr>
              <a:t> Current staff responsible for grant applications, tracking, reimbursements, and reporting is </a:t>
            </a:r>
            <a:br>
              <a:rPr lang="en-US" sz="2400" dirty="0">
                <a:solidFill>
                  <a:schemeClr val="tx1"/>
                </a:solidFill>
              </a:rPr>
            </a:br>
            <a:r>
              <a:rPr lang="en-US" sz="2400" dirty="0">
                <a:solidFill>
                  <a:schemeClr val="tx1"/>
                </a:solidFill>
              </a:rPr>
              <a:t>not sufficient to manage approx. 75 federal grants in the Forestry Assistance bureau, as well </a:t>
            </a:r>
            <a:br>
              <a:rPr lang="en-US" sz="2400" dirty="0">
                <a:solidFill>
                  <a:schemeClr val="tx1"/>
                </a:solidFill>
              </a:rPr>
            </a:br>
            <a:r>
              <a:rPr lang="en-US" sz="2400" dirty="0">
                <a:solidFill>
                  <a:schemeClr val="tx1"/>
                </a:solidFill>
              </a:rPr>
              <a:t>as assisting with grants in the GNA and Shared Stewardship bureaus.</a:t>
            </a:r>
          </a:p>
          <a:p>
            <a:pPr>
              <a:buFont typeface="Arial" panose="020B0604020202020204" pitchFamily="34" charset="0"/>
              <a:buChar char="•"/>
            </a:pPr>
            <a:r>
              <a:rPr lang="en-US" sz="2400" dirty="0">
                <a:solidFill>
                  <a:schemeClr val="tx1"/>
                </a:solidFill>
              </a:rPr>
              <a:t> $3,000 in one-time capital outlay will be utilized to purchase computer equipment.</a:t>
            </a:r>
          </a:p>
        </p:txBody>
      </p:sp>
      <p:graphicFrame>
        <p:nvGraphicFramePr>
          <p:cNvPr id="4" name="Table 3">
            <a:extLst>
              <a:ext uri="{FF2B5EF4-FFF2-40B4-BE49-F238E27FC236}">
                <a16:creationId xmlns:a16="http://schemas.microsoft.com/office/drawing/2014/main" id="{75A9D755-D537-65EE-2D1D-2154A357B79E}"/>
              </a:ext>
            </a:extLst>
          </p:cNvPr>
          <p:cNvGraphicFramePr>
            <a:graphicFrameLocks noGrp="1"/>
          </p:cNvGraphicFramePr>
          <p:nvPr>
            <p:extLst>
              <p:ext uri="{D42A27DB-BD31-4B8C-83A1-F6EECF244321}">
                <p14:modId xmlns:p14="http://schemas.microsoft.com/office/powerpoint/2010/main" val="2675407074"/>
              </p:ext>
            </p:extLst>
          </p:nvPr>
        </p:nvGraphicFramePr>
        <p:xfrm>
          <a:off x="0" y="2080179"/>
          <a:ext cx="12192000" cy="159472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39223486"/>
                    </a:ext>
                  </a:extLst>
                </a:gridCol>
                <a:gridCol w="3048000">
                  <a:extLst>
                    <a:ext uri="{9D8B030D-6E8A-4147-A177-3AD203B41FA5}">
                      <a16:colId xmlns:a16="http://schemas.microsoft.com/office/drawing/2014/main" val="29326373"/>
                    </a:ext>
                  </a:extLst>
                </a:gridCol>
                <a:gridCol w="3048000">
                  <a:extLst>
                    <a:ext uri="{9D8B030D-6E8A-4147-A177-3AD203B41FA5}">
                      <a16:colId xmlns:a16="http://schemas.microsoft.com/office/drawing/2014/main" val="1155146903"/>
                    </a:ext>
                  </a:extLst>
                </a:gridCol>
                <a:gridCol w="3048000">
                  <a:extLst>
                    <a:ext uri="{9D8B030D-6E8A-4147-A177-3AD203B41FA5}">
                      <a16:colId xmlns:a16="http://schemas.microsoft.com/office/drawing/2014/main" val="1218132004"/>
                    </a:ext>
                  </a:extLst>
                </a:gridCol>
              </a:tblGrid>
              <a:tr h="954648">
                <a:tc>
                  <a:txBody>
                    <a:bodyPr/>
                    <a:lstStyle/>
                    <a:p>
                      <a:r>
                        <a:rPr lang="en-US" dirty="0"/>
                        <a:t>Line Item Description</a:t>
                      </a:r>
                    </a:p>
                  </a:txBody>
                  <a:tcPr/>
                </a:tc>
                <a:tc>
                  <a:txBody>
                    <a:bodyPr/>
                    <a:lstStyle/>
                    <a:p>
                      <a:r>
                        <a:rPr lang="en-US" dirty="0"/>
                        <a:t>Amount</a:t>
                      </a:r>
                    </a:p>
                  </a:txBody>
                  <a:tcPr/>
                </a:tc>
                <a:tc>
                  <a:txBody>
                    <a:bodyPr/>
                    <a:lstStyle/>
                    <a:p>
                      <a:r>
                        <a:rPr lang="en-US" dirty="0"/>
                        <a:t>Fund Source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One-Time?</a:t>
                      </a:r>
                    </a:p>
                    <a:p>
                      <a:endParaRPr lang="en-US" dirty="0"/>
                    </a:p>
                  </a:txBody>
                  <a:tcPr/>
                </a:tc>
                <a:extLst>
                  <a:ext uri="{0D108BD9-81ED-4DB2-BD59-A6C34878D82A}">
                    <a16:rowId xmlns:a16="http://schemas.microsoft.com/office/drawing/2014/main" val="4139136661"/>
                  </a:ext>
                </a:extLst>
              </a:tr>
              <a:tr h="545513">
                <a:tc>
                  <a:txBody>
                    <a:bodyPr/>
                    <a:lstStyle/>
                    <a:p>
                      <a:r>
                        <a:rPr lang="en-US" dirty="0"/>
                        <a:t>Forestry Assistance Program Staffing</a:t>
                      </a:r>
                    </a:p>
                  </a:txBody>
                  <a:tcPr/>
                </a:tc>
                <a:tc>
                  <a:txBody>
                    <a:bodyPr/>
                    <a:lstStyle/>
                    <a:p>
                      <a:r>
                        <a:rPr lang="en-US" dirty="0"/>
                        <a:t>$80,400</a:t>
                      </a:r>
                    </a:p>
                  </a:txBody>
                  <a:tcPr/>
                </a:tc>
                <a:tc>
                  <a:txBody>
                    <a:bodyPr/>
                    <a:lstStyle/>
                    <a:p>
                      <a:r>
                        <a:rPr lang="en-US" dirty="0"/>
                        <a:t>Federal Funds</a:t>
                      </a:r>
                    </a:p>
                  </a:txBody>
                  <a:tcPr/>
                </a:tc>
                <a:tc>
                  <a:txBody>
                    <a:bodyPr/>
                    <a:lstStyle/>
                    <a:p>
                      <a:r>
                        <a:rPr lang="en-US" dirty="0"/>
                        <a:t>$77,400 Ongoing</a:t>
                      </a:r>
                      <a:br>
                        <a:rPr lang="en-US" dirty="0"/>
                      </a:br>
                      <a:r>
                        <a:rPr lang="en-US" dirty="0"/>
                        <a:t>$3,000 One-Time</a:t>
                      </a:r>
                    </a:p>
                  </a:txBody>
                  <a:tcPr/>
                </a:tc>
                <a:extLst>
                  <a:ext uri="{0D108BD9-81ED-4DB2-BD59-A6C34878D82A}">
                    <a16:rowId xmlns:a16="http://schemas.microsoft.com/office/drawing/2014/main" val="1748603513"/>
                  </a:ext>
                </a:extLst>
              </a:tr>
            </a:tbl>
          </a:graphicData>
        </a:graphic>
      </p:graphicFrame>
    </p:spTree>
    <p:extLst>
      <p:ext uri="{BB962C8B-B14F-4D97-AF65-F5344CB8AC3E}">
        <p14:creationId xmlns:p14="http://schemas.microsoft.com/office/powerpoint/2010/main" val="18254954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p:txBody>
          <a:bodyPr/>
          <a:lstStyle/>
          <a:p>
            <a:pPr algn="ctr"/>
            <a:r>
              <a:rPr lang="en-US" b="1" dirty="0">
                <a:latin typeface="+mn-lt"/>
              </a:rPr>
              <a:t>Line Item Request: Fire Program Equipment</a:t>
            </a:r>
          </a:p>
        </p:txBody>
      </p:sp>
      <p:sp>
        <p:nvSpPr>
          <p:cNvPr id="3" name="Content Placeholder 2">
            <a:extLst>
              <a:ext uri="{FF2B5EF4-FFF2-40B4-BE49-F238E27FC236}">
                <a16:creationId xmlns:a16="http://schemas.microsoft.com/office/drawing/2014/main" id="{F22497B7-DB78-D44E-ACA2-98067D67517C}"/>
              </a:ext>
            </a:extLst>
          </p:cNvPr>
          <p:cNvSpPr>
            <a:spLocks noGrp="1"/>
          </p:cNvSpPr>
          <p:nvPr>
            <p:ph idx="1"/>
          </p:nvPr>
        </p:nvSpPr>
        <p:spPr>
          <a:xfrm>
            <a:off x="318977" y="1737360"/>
            <a:ext cx="11873023" cy="4470006"/>
          </a:xfrm>
        </p:spPr>
        <p:txBody>
          <a:bodyPr>
            <a:noAutofit/>
          </a:bodyPr>
          <a:lstStyle/>
          <a:p>
            <a:pPr>
              <a:buFont typeface="Arial" panose="020B0604020202020204" pitchFamily="34" charset="0"/>
              <a:buChar char="•"/>
            </a:pPr>
            <a:endParaRPr lang="en-US" sz="2800" dirty="0">
              <a:solidFill>
                <a:schemeClr val="tx1"/>
              </a:solidFill>
            </a:endParaRPr>
          </a:p>
          <a:p>
            <a:pPr>
              <a:buFont typeface="Arial" panose="020B0604020202020204" pitchFamily="34" charset="0"/>
              <a:buChar char="•"/>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a:p>
            <a:pPr>
              <a:buFont typeface="Arial" panose="020B0604020202020204" pitchFamily="34" charset="0"/>
              <a:buChar char="•"/>
            </a:pPr>
            <a:r>
              <a:rPr lang="en-US" sz="2800" dirty="0">
                <a:solidFill>
                  <a:schemeClr val="tx1"/>
                </a:solidFill>
              </a:rPr>
              <a:t> $22,000 in one-time capital outlay to purchase ten laptop computers for engine boss positions appropriated in FY 2023. Currently, the employees in these positions are sharing computers with other staff members.</a:t>
            </a:r>
          </a:p>
          <a:p>
            <a:pPr>
              <a:buFont typeface="Arial" panose="020B0604020202020204" pitchFamily="34" charset="0"/>
              <a:buChar char="•"/>
            </a:pPr>
            <a:r>
              <a:rPr lang="en-US" sz="2800" dirty="0">
                <a:solidFill>
                  <a:schemeClr val="tx1"/>
                </a:solidFill>
              </a:rPr>
              <a:t> $5,000 is for ongoing operating spending authority for Microsoft Office 365 software licenses.</a:t>
            </a:r>
          </a:p>
          <a:p>
            <a:pPr>
              <a:buFont typeface="Arial" panose="020B0604020202020204" pitchFamily="34" charset="0"/>
              <a:buChar char="•"/>
            </a:pPr>
            <a:endParaRPr lang="en-US" sz="2800" dirty="0">
              <a:solidFill>
                <a:schemeClr val="tx1"/>
              </a:solidFill>
            </a:endParaRPr>
          </a:p>
        </p:txBody>
      </p:sp>
      <p:graphicFrame>
        <p:nvGraphicFramePr>
          <p:cNvPr id="4" name="Table 3">
            <a:extLst>
              <a:ext uri="{FF2B5EF4-FFF2-40B4-BE49-F238E27FC236}">
                <a16:creationId xmlns:a16="http://schemas.microsoft.com/office/drawing/2014/main" id="{75A9D755-D537-65EE-2D1D-2154A357B79E}"/>
              </a:ext>
            </a:extLst>
          </p:cNvPr>
          <p:cNvGraphicFramePr>
            <a:graphicFrameLocks noGrp="1"/>
          </p:cNvGraphicFramePr>
          <p:nvPr>
            <p:extLst>
              <p:ext uri="{D42A27DB-BD31-4B8C-83A1-F6EECF244321}">
                <p14:modId xmlns:p14="http://schemas.microsoft.com/office/powerpoint/2010/main" val="897282653"/>
              </p:ext>
            </p:extLst>
          </p:nvPr>
        </p:nvGraphicFramePr>
        <p:xfrm>
          <a:off x="0" y="2080179"/>
          <a:ext cx="12192000" cy="159472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39223486"/>
                    </a:ext>
                  </a:extLst>
                </a:gridCol>
                <a:gridCol w="3048000">
                  <a:extLst>
                    <a:ext uri="{9D8B030D-6E8A-4147-A177-3AD203B41FA5}">
                      <a16:colId xmlns:a16="http://schemas.microsoft.com/office/drawing/2014/main" val="29326373"/>
                    </a:ext>
                  </a:extLst>
                </a:gridCol>
                <a:gridCol w="3048000">
                  <a:extLst>
                    <a:ext uri="{9D8B030D-6E8A-4147-A177-3AD203B41FA5}">
                      <a16:colId xmlns:a16="http://schemas.microsoft.com/office/drawing/2014/main" val="1155146903"/>
                    </a:ext>
                  </a:extLst>
                </a:gridCol>
                <a:gridCol w="3048000">
                  <a:extLst>
                    <a:ext uri="{9D8B030D-6E8A-4147-A177-3AD203B41FA5}">
                      <a16:colId xmlns:a16="http://schemas.microsoft.com/office/drawing/2014/main" val="1218132004"/>
                    </a:ext>
                  </a:extLst>
                </a:gridCol>
              </a:tblGrid>
              <a:tr h="954648">
                <a:tc>
                  <a:txBody>
                    <a:bodyPr/>
                    <a:lstStyle/>
                    <a:p>
                      <a:r>
                        <a:rPr lang="en-US" dirty="0"/>
                        <a:t>Line Item Description</a:t>
                      </a:r>
                    </a:p>
                  </a:txBody>
                  <a:tcPr/>
                </a:tc>
                <a:tc>
                  <a:txBody>
                    <a:bodyPr/>
                    <a:lstStyle/>
                    <a:p>
                      <a:r>
                        <a:rPr lang="en-US" dirty="0"/>
                        <a:t>Amount</a:t>
                      </a:r>
                    </a:p>
                  </a:txBody>
                  <a:tcPr/>
                </a:tc>
                <a:tc>
                  <a:txBody>
                    <a:bodyPr/>
                    <a:lstStyle/>
                    <a:p>
                      <a:r>
                        <a:rPr lang="en-US" dirty="0"/>
                        <a:t>Fund Source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One-Time?</a:t>
                      </a:r>
                    </a:p>
                    <a:p>
                      <a:endParaRPr lang="en-US" dirty="0"/>
                    </a:p>
                  </a:txBody>
                  <a:tcPr/>
                </a:tc>
                <a:extLst>
                  <a:ext uri="{0D108BD9-81ED-4DB2-BD59-A6C34878D82A}">
                    <a16:rowId xmlns:a16="http://schemas.microsoft.com/office/drawing/2014/main" val="4139136661"/>
                  </a:ext>
                </a:extLst>
              </a:tr>
              <a:tr h="545513">
                <a:tc>
                  <a:txBody>
                    <a:bodyPr/>
                    <a:lstStyle/>
                    <a:p>
                      <a:r>
                        <a:rPr lang="en-US" dirty="0"/>
                        <a:t>Fire Program Equipment</a:t>
                      </a:r>
                    </a:p>
                  </a:txBody>
                  <a:tcPr/>
                </a:tc>
                <a:tc>
                  <a:txBody>
                    <a:bodyPr/>
                    <a:lstStyle/>
                    <a:p>
                      <a:r>
                        <a:rPr lang="en-US" dirty="0"/>
                        <a:t>$27,000</a:t>
                      </a:r>
                    </a:p>
                  </a:txBody>
                  <a:tcPr/>
                </a:tc>
                <a:tc>
                  <a:txBody>
                    <a:bodyPr/>
                    <a:lstStyle/>
                    <a:p>
                      <a:r>
                        <a:rPr lang="en-US" dirty="0"/>
                        <a:t>Dedicated Funds</a:t>
                      </a:r>
                    </a:p>
                  </a:txBody>
                  <a:tcPr/>
                </a:tc>
                <a:tc>
                  <a:txBody>
                    <a:bodyPr/>
                    <a:lstStyle/>
                    <a:p>
                      <a:r>
                        <a:rPr lang="en-US" dirty="0"/>
                        <a:t>$5,000 Ongoing</a:t>
                      </a:r>
                      <a:br>
                        <a:rPr lang="en-US" dirty="0"/>
                      </a:br>
                      <a:r>
                        <a:rPr lang="en-US" dirty="0"/>
                        <a:t>$22,000 One-Time</a:t>
                      </a:r>
                    </a:p>
                  </a:txBody>
                  <a:tcPr/>
                </a:tc>
                <a:extLst>
                  <a:ext uri="{0D108BD9-81ED-4DB2-BD59-A6C34878D82A}">
                    <a16:rowId xmlns:a16="http://schemas.microsoft.com/office/drawing/2014/main" val="1748603513"/>
                  </a:ext>
                </a:extLst>
              </a:tr>
            </a:tbl>
          </a:graphicData>
        </a:graphic>
      </p:graphicFrame>
    </p:spTree>
    <p:extLst>
      <p:ext uri="{BB962C8B-B14F-4D97-AF65-F5344CB8AC3E}">
        <p14:creationId xmlns:p14="http://schemas.microsoft.com/office/powerpoint/2010/main" val="6284015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p:txBody>
          <a:bodyPr/>
          <a:lstStyle/>
          <a:p>
            <a:pPr algn="ctr"/>
            <a:r>
              <a:rPr lang="en-US" b="1" dirty="0">
                <a:latin typeface="+mn-lt"/>
              </a:rPr>
              <a:t>Line Item Request: Recreation Program Equipment</a:t>
            </a:r>
          </a:p>
        </p:txBody>
      </p:sp>
      <p:sp>
        <p:nvSpPr>
          <p:cNvPr id="3" name="Content Placeholder 2">
            <a:extLst>
              <a:ext uri="{FF2B5EF4-FFF2-40B4-BE49-F238E27FC236}">
                <a16:creationId xmlns:a16="http://schemas.microsoft.com/office/drawing/2014/main" id="{F22497B7-DB78-D44E-ACA2-98067D67517C}"/>
              </a:ext>
            </a:extLst>
          </p:cNvPr>
          <p:cNvSpPr>
            <a:spLocks noGrp="1"/>
          </p:cNvSpPr>
          <p:nvPr>
            <p:ph idx="1"/>
          </p:nvPr>
        </p:nvSpPr>
        <p:spPr>
          <a:xfrm>
            <a:off x="318977" y="1737360"/>
            <a:ext cx="11873023" cy="4512536"/>
          </a:xfrm>
        </p:spPr>
        <p:txBody>
          <a:bodyPr>
            <a:noAutofit/>
          </a:bodyPr>
          <a:lstStyle/>
          <a:p>
            <a:pPr>
              <a:buFont typeface="Arial" panose="020B0604020202020204" pitchFamily="34" charset="0"/>
              <a:buChar char="•"/>
            </a:pPr>
            <a:endParaRPr lang="en-US" sz="2800" dirty="0">
              <a:solidFill>
                <a:schemeClr val="tx1"/>
              </a:solidFill>
            </a:endParaRPr>
          </a:p>
          <a:p>
            <a:pPr>
              <a:buFont typeface="Arial" panose="020B0604020202020204" pitchFamily="34" charset="0"/>
              <a:buChar char="•"/>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a:p>
            <a:pPr>
              <a:buFont typeface="Arial" panose="020B0604020202020204" pitchFamily="34" charset="0"/>
              <a:buChar char="•"/>
            </a:pPr>
            <a:r>
              <a:rPr lang="en-US" sz="2800" dirty="0">
                <a:solidFill>
                  <a:schemeClr val="tx1"/>
                </a:solidFill>
              </a:rPr>
              <a:t> $16,000 in one-time capital outlay to purchase a UTV and $8,000 in one-time capital outlay to purchase an enclosed UTV trailer.</a:t>
            </a:r>
          </a:p>
          <a:p>
            <a:pPr>
              <a:buFont typeface="Arial" panose="020B0604020202020204" pitchFamily="34" charset="0"/>
              <a:buChar char="•"/>
            </a:pPr>
            <a:r>
              <a:rPr lang="en-US" sz="2800" dirty="0">
                <a:solidFill>
                  <a:schemeClr val="tx1"/>
                </a:solidFill>
              </a:rPr>
              <a:t> The program has experienced significant growth and an increase in demand for services. This equipment will allow the program to maintain public lands and trails more efficiently.</a:t>
            </a:r>
          </a:p>
          <a:p>
            <a:pPr>
              <a:buFont typeface="Arial" panose="020B0604020202020204" pitchFamily="34" charset="0"/>
              <a:buChar char="•"/>
            </a:pPr>
            <a:endParaRPr lang="en-US" sz="2800" dirty="0">
              <a:solidFill>
                <a:schemeClr val="tx1"/>
              </a:solidFill>
            </a:endParaRPr>
          </a:p>
        </p:txBody>
      </p:sp>
      <p:graphicFrame>
        <p:nvGraphicFramePr>
          <p:cNvPr id="4" name="Table 3">
            <a:extLst>
              <a:ext uri="{FF2B5EF4-FFF2-40B4-BE49-F238E27FC236}">
                <a16:creationId xmlns:a16="http://schemas.microsoft.com/office/drawing/2014/main" id="{75A9D755-D537-65EE-2D1D-2154A357B79E}"/>
              </a:ext>
            </a:extLst>
          </p:cNvPr>
          <p:cNvGraphicFramePr>
            <a:graphicFrameLocks noGrp="1"/>
          </p:cNvGraphicFramePr>
          <p:nvPr>
            <p:extLst>
              <p:ext uri="{D42A27DB-BD31-4B8C-83A1-F6EECF244321}">
                <p14:modId xmlns:p14="http://schemas.microsoft.com/office/powerpoint/2010/main" val="2999480453"/>
              </p:ext>
            </p:extLst>
          </p:nvPr>
        </p:nvGraphicFramePr>
        <p:xfrm>
          <a:off x="0" y="2080179"/>
          <a:ext cx="12192000" cy="159472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39223486"/>
                    </a:ext>
                  </a:extLst>
                </a:gridCol>
                <a:gridCol w="3048000">
                  <a:extLst>
                    <a:ext uri="{9D8B030D-6E8A-4147-A177-3AD203B41FA5}">
                      <a16:colId xmlns:a16="http://schemas.microsoft.com/office/drawing/2014/main" val="29326373"/>
                    </a:ext>
                  </a:extLst>
                </a:gridCol>
                <a:gridCol w="3048000">
                  <a:extLst>
                    <a:ext uri="{9D8B030D-6E8A-4147-A177-3AD203B41FA5}">
                      <a16:colId xmlns:a16="http://schemas.microsoft.com/office/drawing/2014/main" val="1155146903"/>
                    </a:ext>
                  </a:extLst>
                </a:gridCol>
                <a:gridCol w="3048000">
                  <a:extLst>
                    <a:ext uri="{9D8B030D-6E8A-4147-A177-3AD203B41FA5}">
                      <a16:colId xmlns:a16="http://schemas.microsoft.com/office/drawing/2014/main" val="1218132004"/>
                    </a:ext>
                  </a:extLst>
                </a:gridCol>
              </a:tblGrid>
              <a:tr h="954648">
                <a:tc>
                  <a:txBody>
                    <a:bodyPr/>
                    <a:lstStyle/>
                    <a:p>
                      <a:r>
                        <a:rPr lang="en-US" dirty="0"/>
                        <a:t>Line Item Description</a:t>
                      </a:r>
                    </a:p>
                  </a:txBody>
                  <a:tcPr/>
                </a:tc>
                <a:tc>
                  <a:txBody>
                    <a:bodyPr/>
                    <a:lstStyle/>
                    <a:p>
                      <a:r>
                        <a:rPr lang="en-US" dirty="0"/>
                        <a:t>Amount</a:t>
                      </a:r>
                    </a:p>
                  </a:txBody>
                  <a:tcPr/>
                </a:tc>
                <a:tc>
                  <a:txBody>
                    <a:bodyPr/>
                    <a:lstStyle/>
                    <a:p>
                      <a:r>
                        <a:rPr lang="en-US" dirty="0"/>
                        <a:t>Fund Source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One-Time?</a:t>
                      </a:r>
                    </a:p>
                    <a:p>
                      <a:endParaRPr lang="en-US" dirty="0"/>
                    </a:p>
                  </a:txBody>
                  <a:tcPr/>
                </a:tc>
                <a:extLst>
                  <a:ext uri="{0D108BD9-81ED-4DB2-BD59-A6C34878D82A}">
                    <a16:rowId xmlns:a16="http://schemas.microsoft.com/office/drawing/2014/main" val="4139136661"/>
                  </a:ext>
                </a:extLst>
              </a:tr>
              <a:tr h="545513">
                <a:tc>
                  <a:txBody>
                    <a:bodyPr/>
                    <a:lstStyle/>
                    <a:p>
                      <a:r>
                        <a:rPr lang="en-US" dirty="0"/>
                        <a:t>Recreation Program Equipment</a:t>
                      </a:r>
                    </a:p>
                  </a:txBody>
                  <a:tcPr/>
                </a:tc>
                <a:tc>
                  <a:txBody>
                    <a:bodyPr/>
                    <a:lstStyle/>
                    <a:p>
                      <a:r>
                        <a:rPr lang="en-US" dirty="0"/>
                        <a:t>$24,000</a:t>
                      </a:r>
                    </a:p>
                  </a:txBody>
                  <a:tcPr/>
                </a:tc>
                <a:tc>
                  <a:txBody>
                    <a:bodyPr/>
                    <a:lstStyle/>
                    <a:p>
                      <a:r>
                        <a:rPr lang="en-US" dirty="0"/>
                        <a:t>Dedicated Funds</a:t>
                      </a:r>
                    </a:p>
                  </a:txBody>
                  <a:tcPr/>
                </a:tc>
                <a:tc>
                  <a:txBody>
                    <a:bodyPr/>
                    <a:lstStyle/>
                    <a:p>
                      <a:r>
                        <a:rPr lang="en-US" dirty="0"/>
                        <a:t>$24,000 One-Time</a:t>
                      </a:r>
                    </a:p>
                  </a:txBody>
                  <a:tcPr/>
                </a:tc>
                <a:extLst>
                  <a:ext uri="{0D108BD9-81ED-4DB2-BD59-A6C34878D82A}">
                    <a16:rowId xmlns:a16="http://schemas.microsoft.com/office/drawing/2014/main" val="1748603513"/>
                  </a:ext>
                </a:extLst>
              </a:tr>
            </a:tbl>
          </a:graphicData>
        </a:graphic>
      </p:graphicFrame>
    </p:spTree>
    <p:extLst>
      <p:ext uri="{BB962C8B-B14F-4D97-AF65-F5344CB8AC3E}">
        <p14:creationId xmlns:p14="http://schemas.microsoft.com/office/powerpoint/2010/main" val="389564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p:txBody>
          <a:bodyPr/>
          <a:lstStyle/>
          <a:p>
            <a:pPr algn="ctr"/>
            <a:r>
              <a:rPr lang="en-US" b="1" dirty="0">
                <a:latin typeface="+mn-lt"/>
              </a:rPr>
              <a:t>Line Item Request: Technical Services Program Equipment</a:t>
            </a:r>
          </a:p>
        </p:txBody>
      </p:sp>
      <p:sp>
        <p:nvSpPr>
          <p:cNvPr id="3" name="Content Placeholder 2">
            <a:extLst>
              <a:ext uri="{FF2B5EF4-FFF2-40B4-BE49-F238E27FC236}">
                <a16:creationId xmlns:a16="http://schemas.microsoft.com/office/drawing/2014/main" id="{F22497B7-DB78-D44E-ACA2-98067D67517C}"/>
              </a:ext>
            </a:extLst>
          </p:cNvPr>
          <p:cNvSpPr>
            <a:spLocks noGrp="1"/>
          </p:cNvSpPr>
          <p:nvPr>
            <p:ph idx="1"/>
          </p:nvPr>
        </p:nvSpPr>
        <p:spPr>
          <a:xfrm>
            <a:off x="384898" y="1667186"/>
            <a:ext cx="11483163" cy="4655556"/>
          </a:xfrm>
        </p:spPr>
        <p:txBody>
          <a:bodyPr>
            <a:noAutofit/>
          </a:bodyPr>
          <a:lstStyle/>
          <a:p>
            <a:pPr>
              <a:buFont typeface="Arial" panose="020B0604020202020204" pitchFamily="34" charset="0"/>
              <a:buChar char="•"/>
            </a:pPr>
            <a:endParaRPr lang="en-US" sz="2800" dirty="0">
              <a:solidFill>
                <a:schemeClr val="tx1"/>
              </a:solidFill>
            </a:endParaRPr>
          </a:p>
          <a:p>
            <a:pPr>
              <a:buFont typeface="Arial" panose="020B0604020202020204" pitchFamily="34" charset="0"/>
              <a:buChar char="•"/>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a:p>
            <a:pPr>
              <a:buFont typeface="Arial" panose="020B0604020202020204" pitchFamily="34" charset="0"/>
              <a:buChar char="•"/>
            </a:pPr>
            <a:r>
              <a:rPr lang="en-US" sz="2400" dirty="0">
                <a:solidFill>
                  <a:schemeClr val="tx1"/>
                </a:solidFill>
              </a:rPr>
              <a:t> $45,500 in one-time capital outlay from Earnings Reserve funds to purchase a light duty truck. This vehicle would be used by staff who spend a considerable amount of time in </a:t>
            </a:r>
            <a:br>
              <a:rPr lang="en-US" sz="2400" dirty="0">
                <a:solidFill>
                  <a:schemeClr val="tx1"/>
                </a:solidFill>
              </a:rPr>
            </a:br>
            <a:r>
              <a:rPr lang="en-US" sz="2400" dirty="0">
                <a:solidFill>
                  <a:schemeClr val="tx1"/>
                </a:solidFill>
              </a:rPr>
              <a:t>the field supporting IDL endowment activities.</a:t>
            </a:r>
          </a:p>
          <a:p>
            <a:pPr>
              <a:buFont typeface="Arial" panose="020B0604020202020204" pitchFamily="34" charset="0"/>
              <a:buChar char="•"/>
            </a:pPr>
            <a:r>
              <a:rPr lang="en-US" sz="2400" dirty="0">
                <a:solidFill>
                  <a:schemeClr val="tx1"/>
                </a:solidFill>
              </a:rPr>
              <a:t> Request includes an additional $17,000 for four-wheel drive, V6 engine, off-road capabilities, tow capabilities, radios, toolbox, and an electrical outlet to keep drone batteries charged.</a:t>
            </a:r>
          </a:p>
        </p:txBody>
      </p:sp>
      <p:graphicFrame>
        <p:nvGraphicFramePr>
          <p:cNvPr id="4" name="Table 3">
            <a:extLst>
              <a:ext uri="{FF2B5EF4-FFF2-40B4-BE49-F238E27FC236}">
                <a16:creationId xmlns:a16="http://schemas.microsoft.com/office/drawing/2014/main" id="{75A9D755-D537-65EE-2D1D-2154A357B79E}"/>
              </a:ext>
            </a:extLst>
          </p:cNvPr>
          <p:cNvGraphicFramePr>
            <a:graphicFrameLocks noGrp="1"/>
          </p:cNvGraphicFramePr>
          <p:nvPr>
            <p:extLst>
              <p:ext uri="{D42A27DB-BD31-4B8C-83A1-F6EECF244321}">
                <p14:modId xmlns:p14="http://schemas.microsoft.com/office/powerpoint/2010/main" val="2221220757"/>
              </p:ext>
            </p:extLst>
          </p:nvPr>
        </p:nvGraphicFramePr>
        <p:xfrm>
          <a:off x="0" y="2080179"/>
          <a:ext cx="12192000" cy="159472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39223486"/>
                    </a:ext>
                  </a:extLst>
                </a:gridCol>
                <a:gridCol w="3048000">
                  <a:extLst>
                    <a:ext uri="{9D8B030D-6E8A-4147-A177-3AD203B41FA5}">
                      <a16:colId xmlns:a16="http://schemas.microsoft.com/office/drawing/2014/main" val="29326373"/>
                    </a:ext>
                  </a:extLst>
                </a:gridCol>
                <a:gridCol w="3048000">
                  <a:extLst>
                    <a:ext uri="{9D8B030D-6E8A-4147-A177-3AD203B41FA5}">
                      <a16:colId xmlns:a16="http://schemas.microsoft.com/office/drawing/2014/main" val="1155146903"/>
                    </a:ext>
                  </a:extLst>
                </a:gridCol>
                <a:gridCol w="3048000">
                  <a:extLst>
                    <a:ext uri="{9D8B030D-6E8A-4147-A177-3AD203B41FA5}">
                      <a16:colId xmlns:a16="http://schemas.microsoft.com/office/drawing/2014/main" val="1218132004"/>
                    </a:ext>
                  </a:extLst>
                </a:gridCol>
              </a:tblGrid>
              <a:tr h="954648">
                <a:tc>
                  <a:txBody>
                    <a:bodyPr/>
                    <a:lstStyle/>
                    <a:p>
                      <a:r>
                        <a:rPr lang="en-US" dirty="0"/>
                        <a:t>Line Item Description</a:t>
                      </a:r>
                    </a:p>
                  </a:txBody>
                  <a:tcPr/>
                </a:tc>
                <a:tc>
                  <a:txBody>
                    <a:bodyPr/>
                    <a:lstStyle/>
                    <a:p>
                      <a:r>
                        <a:rPr lang="en-US" dirty="0"/>
                        <a:t>Amount</a:t>
                      </a:r>
                    </a:p>
                  </a:txBody>
                  <a:tcPr/>
                </a:tc>
                <a:tc>
                  <a:txBody>
                    <a:bodyPr/>
                    <a:lstStyle/>
                    <a:p>
                      <a:r>
                        <a:rPr lang="en-US" dirty="0"/>
                        <a:t>Fund Source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One-Time?</a:t>
                      </a:r>
                    </a:p>
                    <a:p>
                      <a:endParaRPr lang="en-US" dirty="0"/>
                    </a:p>
                  </a:txBody>
                  <a:tcPr/>
                </a:tc>
                <a:extLst>
                  <a:ext uri="{0D108BD9-81ED-4DB2-BD59-A6C34878D82A}">
                    <a16:rowId xmlns:a16="http://schemas.microsoft.com/office/drawing/2014/main" val="4139136661"/>
                  </a:ext>
                </a:extLst>
              </a:tr>
              <a:tr h="545513">
                <a:tc>
                  <a:txBody>
                    <a:bodyPr/>
                    <a:lstStyle/>
                    <a:p>
                      <a:r>
                        <a:rPr lang="en-US" dirty="0"/>
                        <a:t>Technical Services Program Equipment</a:t>
                      </a:r>
                    </a:p>
                  </a:txBody>
                  <a:tcPr/>
                </a:tc>
                <a:tc>
                  <a:txBody>
                    <a:bodyPr/>
                    <a:lstStyle/>
                    <a:p>
                      <a:r>
                        <a:rPr lang="en-US" dirty="0"/>
                        <a:t>$45,500</a:t>
                      </a:r>
                    </a:p>
                  </a:txBody>
                  <a:tcPr/>
                </a:tc>
                <a:tc>
                  <a:txBody>
                    <a:bodyPr/>
                    <a:lstStyle/>
                    <a:p>
                      <a:r>
                        <a:rPr lang="en-US" dirty="0"/>
                        <a:t>Dedicated Funds</a:t>
                      </a:r>
                    </a:p>
                  </a:txBody>
                  <a:tcPr/>
                </a:tc>
                <a:tc>
                  <a:txBody>
                    <a:bodyPr/>
                    <a:lstStyle/>
                    <a:p>
                      <a:r>
                        <a:rPr lang="en-US" dirty="0"/>
                        <a:t>$45,500 One-Time</a:t>
                      </a:r>
                    </a:p>
                  </a:txBody>
                  <a:tcPr/>
                </a:tc>
                <a:extLst>
                  <a:ext uri="{0D108BD9-81ED-4DB2-BD59-A6C34878D82A}">
                    <a16:rowId xmlns:a16="http://schemas.microsoft.com/office/drawing/2014/main" val="1748603513"/>
                  </a:ext>
                </a:extLst>
              </a:tr>
            </a:tbl>
          </a:graphicData>
        </a:graphic>
      </p:graphicFrame>
    </p:spTree>
    <p:extLst>
      <p:ext uri="{BB962C8B-B14F-4D97-AF65-F5344CB8AC3E}">
        <p14:creationId xmlns:p14="http://schemas.microsoft.com/office/powerpoint/2010/main" val="1958966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p:txBody>
          <a:bodyPr/>
          <a:lstStyle/>
          <a:p>
            <a:pPr algn="ctr"/>
            <a:r>
              <a:rPr lang="en-US" b="1" dirty="0">
                <a:latin typeface="+mn-lt"/>
              </a:rPr>
              <a:t>Line Item Request: Administrative Staff Computer Equipment</a:t>
            </a:r>
          </a:p>
        </p:txBody>
      </p:sp>
      <p:sp>
        <p:nvSpPr>
          <p:cNvPr id="3" name="Content Placeholder 2">
            <a:extLst>
              <a:ext uri="{FF2B5EF4-FFF2-40B4-BE49-F238E27FC236}">
                <a16:creationId xmlns:a16="http://schemas.microsoft.com/office/drawing/2014/main" id="{F22497B7-DB78-D44E-ACA2-98067D67517C}"/>
              </a:ext>
            </a:extLst>
          </p:cNvPr>
          <p:cNvSpPr>
            <a:spLocks noGrp="1"/>
          </p:cNvSpPr>
          <p:nvPr>
            <p:ph idx="1"/>
          </p:nvPr>
        </p:nvSpPr>
        <p:spPr>
          <a:xfrm>
            <a:off x="318977" y="1737360"/>
            <a:ext cx="11873023" cy="4521612"/>
          </a:xfrm>
        </p:spPr>
        <p:txBody>
          <a:bodyPr>
            <a:noAutofit/>
          </a:bodyPr>
          <a:lstStyle/>
          <a:p>
            <a:pPr>
              <a:buFont typeface="Arial" panose="020B0604020202020204" pitchFamily="34" charset="0"/>
              <a:buChar char="•"/>
            </a:pPr>
            <a:endParaRPr lang="en-US" sz="2800" dirty="0">
              <a:solidFill>
                <a:schemeClr val="tx1"/>
              </a:solidFill>
            </a:endParaRPr>
          </a:p>
          <a:p>
            <a:pPr>
              <a:buFont typeface="Arial" panose="020B0604020202020204" pitchFamily="34" charset="0"/>
              <a:buChar char="•"/>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a:p>
            <a:pPr>
              <a:buFont typeface="Arial" panose="020B0604020202020204" pitchFamily="34" charset="0"/>
              <a:buChar char="•"/>
            </a:pPr>
            <a:r>
              <a:rPr lang="en-US" sz="2800" dirty="0">
                <a:solidFill>
                  <a:schemeClr val="tx1"/>
                </a:solidFill>
              </a:rPr>
              <a:t> $21,000 in one-time capital outlay to purchase 15 laptop computers for administrative staff in various area offices. These employees frequently work away from their desks on off-site duties.</a:t>
            </a:r>
          </a:p>
          <a:p>
            <a:pPr>
              <a:buFont typeface="Arial" panose="020B0604020202020204" pitchFamily="34" charset="0"/>
              <a:buChar char="•"/>
            </a:pPr>
            <a:r>
              <a:rPr lang="en-US" sz="2800" dirty="0">
                <a:solidFill>
                  <a:schemeClr val="tx1"/>
                </a:solidFill>
              </a:rPr>
              <a:t> $4,200 is for ongoing operating spending authority for Microsoft Office 365 software licenses.</a:t>
            </a:r>
          </a:p>
          <a:p>
            <a:pPr>
              <a:buFont typeface="Arial" panose="020B0604020202020204" pitchFamily="34" charset="0"/>
              <a:buChar char="•"/>
            </a:pPr>
            <a:endParaRPr lang="en-US" sz="2800" dirty="0">
              <a:solidFill>
                <a:schemeClr val="tx1"/>
              </a:solidFill>
            </a:endParaRPr>
          </a:p>
        </p:txBody>
      </p:sp>
      <p:graphicFrame>
        <p:nvGraphicFramePr>
          <p:cNvPr id="4" name="Table 3">
            <a:extLst>
              <a:ext uri="{FF2B5EF4-FFF2-40B4-BE49-F238E27FC236}">
                <a16:creationId xmlns:a16="http://schemas.microsoft.com/office/drawing/2014/main" id="{75A9D755-D537-65EE-2D1D-2154A357B79E}"/>
              </a:ext>
            </a:extLst>
          </p:cNvPr>
          <p:cNvGraphicFramePr>
            <a:graphicFrameLocks noGrp="1"/>
          </p:cNvGraphicFramePr>
          <p:nvPr>
            <p:extLst>
              <p:ext uri="{D42A27DB-BD31-4B8C-83A1-F6EECF244321}">
                <p14:modId xmlns:p14="http://schemas.microsoft.com/office/powerpoint/2010/main" val="2320661512"/>
              </p:ext>
            </p:extLst>
          </p:nvPr>
        </p:nvGraphicFramePr>
        <p:xfrm>
          <a:off x="0" y="2080179"/>
          <a:ext cx="12192000" cy="159472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39223486"/>
                    </a:ext>
                  </a:extLst>
                </a:gridCol>
                <a:gridCol w="3048000">
                  <a:extLst>
                    <a:ext uri="{9D8B030D-6E8A-4147-A177-3AD203B41FA5}">
                      <a16:colId xmlns:a16="http://schemas.microsoft.com/office/drawing/2014/main" val="29326373"/>
                    </a:ext>
                  </a:extLst>
                </a:gridCol>
                <a:gridCol w="3048000">
                  <a:extLst>
                    <a:ext uri="{9D8B030D-6E8A-4147-A177-3AD203B41FA5}">
                      <a16:colId xmlns:a16="http://schemas.microsoft.com/office/drawing/2014/main" val="1155146903"/>
                    </a:ext>
                  </a:extLst>
                </a:gridCol>
                <a:gridCol w="3048000">
                  <a:extLst>
                    <a:ext uri="{9D8B030D-6E8A-4147-A177-3AD203B41FA5}">
                      <a16:colId xmlns:a16="http://schemas.microsoft.com/office/drawing/2014/main" val="1218132004"/>
                    </a:ext>
                  </a:extLst>
                </a:gridCol>
              </a:tblGrid>
              <a:tr h="954648">
                <a:tc>
                  <a:txBody>
                    <a:bodyPr/>
                    <a:lstStyle/>
                    <a:p>
                      <a:r>
                        <a:rPr lang="en-US" dirty="0"/>
                        <a:t>Line Item Description</a:t>
                      </a:r>
                    </a:p>
                  </a:txBody>
                  <a:tcPr/>
                </a:tc>
                <a:tc>
                  <a:txBody>
                    <a:bodyPr/>
                    <a:lstStyle/>
                    <a:p>
                      <a:r>
                        <a:rPr lang="en-US" dirty="0"/>
                        <a:t>Amount</a:t>
                      </a:r>
                    </a:p>
                  </a:txBody>
                  <a:tcPr/>
                </a:tc>
                <a:tc>
                  <a:txBody>
                    <a:bodyPr/>
                    <a:lstStyle/>
                    <a:p>
                      <a:r>
                        <a:rPr lang="en-US" dirty="0"/>
                        <a:t>Fund Source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One-Time?</a:t>
                      </a:r>
                    </a:p>
                    <a:p>
                      <a:endParaRPr lang="en-US" dirty="0"/>
                    </a:p>
                  </a:txBody>
                  <a:tcPr/>
                </a:tc>
                <a:extLst>
                  <a:ext uri="{0D108BD9-81ED-4DB2-BD59-A6C34878D82A}">
                    <a16:rowId xmlns:a16="http://schemas.microsoft.com/office/drawing/2014/main" val="4139136661"/>
                  </a:ext>
                </a:extLst>
              </a:tr>
              <a:tr h="545513">
                <a:tc>
                  <a:txBody>
                    <a:bodyPr/>
                    <a:lstStyle/>
                    <a:p>
                      <a:r>
                        <a:rPr lang="en-US" dirty="0"/>
                        <a:t>Administrative Staff Computer Equipment</a:t>
                      </a:r>
                    </a:p>
                  </a:txBody>
                  <a:tcPr/>
                </a:tc>
                <a:tc>
                  <a:txBody>
                    <a:bodyPr/>
                    <a:lstStyle/>
                    <a:p>
                      <a:r>
                        <a:rPr lang="en-US" dirty="0"/>
                        <a:t>$25,200</a:t>
                      </a:r>
                    </a:p>
                  </a:txBody>
                  <a:tcPr/>
                </a:tc>
                <a:tc>
                  <a:txBody>
                    <a:bodyPr/>
                    <a:lstStyle/>
                    <a:p>
                      <a:r>
                        <a:rPr lang="en-US" dirty="0"/>
                        <a:t>Dedicated Funds</a:t>
                      </a:r>
                    </a:p>
                  </a:txBody>
                  <a:tcPr/>
                </a:tc>
                <a:tc>
                  <a:txBody>
                    <a:bodyPr/>
                    <a:lstStyle/>
                    <a:p>
                      <a:r>
                        <a:rPr lang="en-US" dirty="0"/>
                        <a:t>$4,200 Ongoing</a:t>
                      </a:r>
                      <a:br>
                        <a:rPr lang="en-US" dirty="0"/>
                      </a:br>
                      <a:r>
                        <a:rPr lang="en-US" dirty="0"/>
                        <a:t>$21,000 One-Time</a:t>
                      </a:r>
                    </a:p>
                  </a:txBody>
                  <a:tcPr/>
                </a:tc>
                <a:extLst>
                  <a:ext uri="{0D108BD9-81ED-4DB2-BD59-A6C34878D82A}">
                    <a16:rowId xmlns:a16="http://schemas.microsoft.com/office/drawing/2014/main" val="1748603513"/>
                  </a:ext>
                </a:extLst>
              </a:tr>
            </a:tbl>
          </a:graphicData>
        </a:graphic>
      </p:graphicFrame>
    </p:spTree>
    <p:extLst>
      <p:ext uri="{BB962C8B-B14F-4D97-AF65-F5344CB8AC3E}">
        <p14:creationId xmlns:p14="http://schemas.microsoft.com/office/powerpoint/2010/main" val="12233641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p:txBody>
          <a:bodyPr/>
          <a:lstStyle/>
          <a:p>
            <a:pPr algn="ctr"/>
            <a:r>
              <a:rPr lang="en-US" b="1" dirty="0">
                <a:latin typeface="+mn-lt"/>
              </a:rPr>
              <a:t>Line Item Request: Boise Veterans Cemetery Land Purchase</a:t>
            </a:r>
          </a:p>
        </p:txBody>
      </p:sp>
      <p:sp>
        <p:nvSpPr>
          <p:cNvPr id="3" name="Content Placeholder 2">
            <a:extLst>
              <a:ext uri="{FF2B5EF4-FFF2-40B4-BE49-F238E27FC236}">
                <a16:creationId xmlns:a16="http://schemas.microsoft.com/office/drawing/2014/main" id="{F22497B7-DB78-D44E-ACA2-98067D67517C}"/>
              </a:ext>
            </a:extLst>
          </p:cNvPr>
          <p:cNvSpPr>
            <a:spLocks noGrp="1"/>
          </p:cNvSpPr>
          <p:nvPr>
            <p:ph idx="1"/>
          </p:nvPr>
        </p:nvSpPr>
        <p:spPr>
          <a:xfrm>
            <a:off x="318977" y="1737360"/>
            <a:ext cx="11873023" cy="4543915"/>
          </a:xfrm>
        </p:spPr>
        <p:txBody>
          <a:bodyPr>
            <a:noAutofit/>
          </a:bodyPr>
          <a:lstStyle/>
          <a:p>
            <a:pPr>
              <a:buFont typeface="Arial" panose="020B0604020202020204" pitchFamily="34" charset="0"/>
              <a:buChar char="•"/>
            </a:pPr>
            <a:endParaRPr lang="en-US" sz="2800" dirty="0">
              <a:solidFill>
                <a:schemeClr val="tx1"/>
              </a:solidFill>
            </a:endParaRPr>
          </a:p>
          <a:p>
            <a:pPr>
              <a:buFont typeface="Arial" panose="020B0604020202020204" pitchFamily="34" charset="0"/>
              <a:buChar char="•"/>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a:p>
            <a:pPr>
              <a:buFont typeface="Arial" panose="020B0604020202020204" pitchFamily="34" charset="0"/>
              <a:buChar char="•"/>
            </a:pPr>
            <a:r>
              <a:rPr lang="en-US" sz="2400" dirty="0">
                <a:solidFill>
                  <a:schemeClr val="tx1"/>
                </a:solidFill>
              </a:rPr>
              <a:t> $3,950,000 in one-time general funds to purchase 14 acres of vacant land adjacent to the Idaho State Veterans Cemetery in Boise from the Dry Creek Cemetery for future expansion.</a:t>
            </a:r>
          </a:p>
          <a:p>
            <a:pPr>
              <a:buFont typeface="Arial" panose="020B0604020202020204" pitchFamily="34" charset="0"/>
              <a:buChar char="•"/>
            </a:pPr>
            <a:r>
              <a:rPr lang="en-US" sz="2400" dirty="0">
                <a:solidFill>
                  <a:schemeClr val="tx1"/>
                </a:solidFill>
              </a:rPr>
              <a:t> Due to increased requests of Veteran burial services, the current remaining casket, columbarium wall, in-ground urn burial, and scatter garden memorials are estimated to be </a:t>
            </a:r>
            <a:br>
              <a:rPr lang="en-US" sz="2400" dirty="0">
                <a:solidFill>
                  <a:schemeClr val="tx1"/>
                </a:solidFill>
              </a:rPr>
            </a:br>
            <a:r>
              <a:rPr lang="en-US" sz="2400" dirty="0">
                <a:solidFill>
                  <a:schemeClr val="tx1"/>
                </a:solidFill>
              </a:rPr>
              <a:t>full and unavailable to continue burial services in approx. 8 years.</a:t>
            </a:r>
          </a:p>
          <a:p>
            <a:pPr>
              <a:buFont typeface="Arial" panose="020B0604020202020204" pitchFamily="34" charset="0"/>
              <a:buChar char="•"/>
            </a:pPr>
            <a:endParaRPr lang="en-US" sz="2800" dirty="0">
              <a:solidFill>
                <a:schemeClr val="tx1"/>
              </a:solidFill>
            </a:endParaRPr>
          </a:p>
        </p:txBody>
      </p:sp>
      <p:graphicFrame>
        <p:nvGraphicFramePr>
          <p:cNvPr id="4" name="Table 3">
            <a:extLst>
              <a:ext uri="{FF2B5EF4-FFF2-40B4-BE49-F238E27FC236}">
                <a16:creationId xmlns:a16="http://schemas.microsoft.com/office/drawing/2014/main" id="{75A9D755-D537-65EE-2D1D-2154A357B79E}"/>
              </a:ext>
            </a:extLst>
          </p:cNvPr>
          <p:cNvGraphicFramePr>
            <a:graphicFrameLocks noGrp="1"/>
          </p:cNvGraphicFramePr>
          <p:nvPr>
            <p:extLst>
              <p:ext uri="{D42A27DB-BD31-4B8C-83A1-F6EECF244321}">
                <p14:modId xmlns:p14="http://schemas.microsoft.com/office/powerpoint/2010/main" val="659440934"/>
              </p:ext>
            </p:extLst>
          </p:nvPr>
        </p:nvGraphicFramePr>
        <p:xfrm>
          <a:off x="0" y="2080179"/>
          <a:ext cx="12192000" cy="159472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39223486"/>
                    </a:ext>
                  </a:extLst>
                </a:gridCol>
                <a:gridCol w="3048000">
                  <a:extLst>
                    <a:ext uri="{9D8B030D-6E8A-4147-A177-3AD203B41FA5}">
                      <a16:colId xmlns:a16="http://schemas.microsoft.com/office/drawing/2014/main" val="29326373"/>
                    </a:ext>
                  </a:extLst>
                </a:gridCol>
                <a:gridCol w="3048000">
                  <a:extLst>
                    <a:ext uri="{9D8B030D-6E8A-4147-A177-3AD203B41FA5}">
                      <a16:colId xmlns:a16="http://schemas.microsoft.com/office/drawing/2014/main" val="1155146903"/>
                    </a:ext>
                  </a:extLst>
                </a:gridCol>
                <a:gridCol w="3048000">
                  <a:extLst>
                    <a:ext uri="{9D8B030D-6E8A-4147-A177-3AD203B41FA5}">
                      <a16:colId xmlns:a16="http://schemas.microsoft.com/office/drawing/2014/main" val="1218132004"/>
                    </a:ext>
                  </a:extLst>
                </a:gridCol>
              </a:tblGrid>
              <a:tr h="954648">
                <a:tc>
                  <a:txBody>
                    <a:bodyPr/>
                    <a:lstStyle/>
                    <a:p>
                      <a:r>
                        <a:rPr lang="en-US" dirty="0"/>
                        <a:t>Line Item Description</a:t>
                      </a:r>
                    </a:p>
                  </a:txBody>
                  <a:tcPr/>
                </a:tc>
                <a:tc>
                  <a:txBody>
                    <a:bodyPr/>
                    <a:lstStyle/>
                    <a:p>
                      <a:r>
                        <a:rPr lang="en-US" dirty="0"/>
                        <a:t>Amount</a:t>
                      </a:r>
                    </a:p>
                  </a:txBody>
                  <a:tcPr/>
                </a:tc>
                <a:tc>
                  <a:txBody>
                    <a:bodyPr/>
                    <a:lstStyle/>
                    <a:p>
                      <a:r>
                        <a:rPr lang="en-US" dirty="0"/>
                        <a:t>Fund Source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One-Time?</a:t>
                      </a:r>
                    </a:p>
                    <a:p>
                      <a:endParaRPr lang="en-US" dirty="0"/>
                    </a:p>
                  </a:txBody>
                  <a:tcPr/>
                </a:tc>
                <a:extLst>
                  <a:ext uri="{0D108BD9-81ED-4DB2-BD59-A6C34878D82A}">
                    <a16:rowId xmlns:a16="http://schemas.microsoft.com/office/drawing/2014/main" val="4139136661"/>
                  </a:ext>
                </a:extLst>
              </a:tr>
              <a:tr h="545513">
                <a:tc>
                  <a:txBody>
                    <a:bodyPr/>
                    <a:lstStyle/>
                    <a:p>
                      <a:r>
                        <a:rPr lang="en-US" dirty="0"/>
                        <a:t>Boise Veterans Cemetery Land Purchase</a:t>
                      </a:r>
                    </a:p>
                  </a:txBody>
                  <a:tcPr/>
                </a:tc>
                <a:tc>
                  <a:txBody>
                    <a:bodyPr/>
                    <a:lstStyle/>
                    <a:p>
                      <a:r>
                        <a:rPr lang="en-US" dirty="0"/>
                        <a:t>$3,950,000</a:t>
                      </a:r>
                    </a:p>
                  </a:txBody>
                  <a:tcPr/>
                </a:tc>
                <a:tc>
                  <a:txBody>
                    <a:bodyPr/>
                    <a:lstStyle/>
                    <a:p>
                      <a:r>
                        <a:rPr lang="en-US" dirty="0"/>
                        <a:t>General Funds</a:t>
                      </a:r>
                    </a:p>
                  </a:txBody>
                  <a:tcPr/>
                </a:tc>
                <a:tc>
                  <a:txBody>
                    <a:bodyPr/>
                    <a:lstStyle/>
                    <a:p>
                      <a:r>
                        <a:rPr lang="en-US" dirty="0"/>
                        <a:t>$3,950,000 One-Time</a:t>
                      </a:r>
                    </a:p>
                  </a:txBody>
                  <a:tcPr/>
                </a:tc>
                <a:extLst>
                  <a:ext uri="{0D108BD9-81ED-4DB2-BD59-A6C34878D82A}">
                    <a16:rowId xmlns:a16="http://schemas.microsoft.com/office/drawing/2014/main" val="1748603513"/>
                  </a:ext>
                </a:extLst>
              </a:tr>
            </a:tbl>
          </a:graphicData>
        </a:graphic>
      </p:graphicFrame>
    </p:spTree>
    <p:extLst>
      <p:ext uri="{BB962C8B-B14F-4D97-AF65-F5344CB8AC3E}">
        <p14:creationId xmlns:p14="http://schemas.microsoft.com/office/powerpoint/2010/main" val="1029797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p:txBody>
          <a:bodyPr/>
          <a:lstStyle/>
          <a:p>
            <a:pPr algn="ctr"/>
            <a:r>
              <a:rPr lang="en-US" b="1" dirty="0">
                <a:latin typeface="+mn-lt"/>
              </a:rPr>
              <a:t>Idaho Department of Lands</a:t>
            </a:r>
          </a:p>
        </p:txBody>
      </p:sp>
      <p:sp>
        <p:nvSpPr>
          <p:cNvPr id="3" name="Content Placeholder 2">
            <a:extLst>
              <a:ext uri="{FF2B5EF4-FFF2-40B4-BE49-F238E27FC236}">
                <a16:creationId xmlns:a16="http://schemas.microsoft.com/office/drawing/2014/main" id="{F22497B7-DB78-D44E-ACA2-98067D67517C}"/>
              </a:ext>
            </a:extLst>
          </p:cNvPr>
          <p:cNvSpPr>
            <a:spLocks noGrp="1"/>
          </p:cNvSpPr>
          <p:nvPr>
            <p:ph idx="1"/>
          </p:nvPr>
        </p:nvSpPr>
        <p:spPr>
          <a:xfrm>
            <a:off x="318977" y="1845734"/>
            <a:ext cx="11873023" cy="4477008"/>
          </a:xfrm>
        </p:spPr>
        <p:txBody>
          <a:bodyPr>
            <a:noAutofit/>
          </a:bodyPr>
          <a:lstStyle/>
          <a:p>
            <a:pPr marL="0" indent="0">
              <a:buNone/>
            </a:pPr>
            <a:r>
              <a:rPr lang="en-US" sz="2400" b="1" i="1" dirty="0">
                <a:solidFill>
                  <a:schemeClr val="tx1">
                    <a:alpha val="80000"/>
                  </a:schemeClr>
                </a:solidFill>
                <a:latin typeface="Calibri" panose="020F0502020204030204" pitchFamily="34" charset="0"/>
                <a:cs typeface="Calibri" panose="020F0502020204030204" pitchFamily="34" charset="0"/>
              </a:rPr>
              <a:t>Mission: To professionally and prudently manage Idaho’s endowment assets to maximize long-term financial returns to public schools and other trust beneficiaries and to provide professional assistance to the citizens of Idaho to use, protect and sustain their natural resources.</a:t>
            </a:r>
            <a:endParaRPr lang="en-US" sz="2400" dirty="0">
              <a:solidFill>
                <a:schemeClr val="tx1"/>
              </a:solidFill>
            </a:endParaRPr>
          </a:p>
          <a:p>
            <a:pPr>
              <a:buFont typeface="Arial" panose="020B0604020202020204" pitchFamily="34" charset="0"/>
              <a:buChar char="•"/>
            </a:pPr>
            <a:r>
              <a:rPr lang="en-US" sz="2400" dirty="0">
                <a:solidFill>
                  <a:schemeClr val="tx1"/>
                </a:solidFill>
              </a:rPr>
              <a:t> </a:t>
            </a:r>
            <a:r>
              <a:rPr lang="en-US" dirty="0">
                <a:solidFill>
                  <a:schemeClr val="tx1"/>
                </a:solidFill>
              </a:rPr>
              <a:t>Established under title 58 of Idaho Code. </a:t>
            </a:r>
          </a:p>
          <a:p>
            <a:pPr>
              <a:buFont typeface="Arial" panose="020B0604020202020204" pitchFamily="34" charset="0"/>
              <a:buChar char="•"/>
            </a:pPr>
            <a:r>
              <a:rPr lang="en-US" dirty="0">
                <a:solidFill>
                  <a:schemeClr val="tx1"/>
                </a:solidFill>
              </a:rPr>
              <a:t> Charged with managing and generating revenue on 2.5 million acres of land granted to Idaho at statehood </a:t>
            </a:r>
            <a:br>
              <a:rPr lang="en-US" dirty="0">
                <a:solidFill>
                  <a:schemeClr val="tx1"/>
                </a:solidFill>
              </a:rPr>
            </a:br>
            <a:r>
              <a:rPr lang="en-US" dirty="0">
                <a:solidFill>
                  <a:schemeClr val="tx1"/>
                </a:solidFill>
              </a:rPr>
              <a:t>for a multitude of endowment beneficiaries (K-12 public schools being the largest beneficiary).</a:t>
            </a:r>
          </a:p>
          <a:p>
            <a:pPr>
              <a:buFont typeface="Arial" panose="020B0604020202020204" pitchFamily="34" charset="0"/>
              <a:buChar char="•"/>
            </a:pPr>
            <a:r>
              <a:rPr lang="en-US" dirty="0">
                <a:solidFill>
                  <a:schemeClr val="tx1"/>
                </a:solidFill>
              </a:rPr>
              <a:t> Revenue through timber sales and land leasing (livestock grazing, minerals, comm sites, recreation, </a:t>
            </a:r>
            <a:r>
              <a:rPr lang="en-US" dirty="0" err="1">
                <a:solidFill>
                  <a:schemeClr val="tx1"/>
                </a:solidFill>
              </a:rPr>
              <a:t>etc</a:t>
            </a:r>
            <a:r>
              <a:rPr lang="en-US" dirty="0">
                <a:solidFill>
                  <a:schemeClr val="tx1"/>
                </a:solidFill>
              </a:rPr>
              <a:t>).</a:t>
            </a:r>
          </a:p>
          <a:p>
            <a:pPr>
              <a:buFont typeface="Arial" panose="020B0604020202020204" pitchFamily="34" charset="0"/>
              <a:buChar char="•"/>
            </a:pPr>
            <a:r>
              <a:rPr lang="en-US" dirty="0">
                <a:solidFill>
                  <a:schemeClr val="tx1"/>
                </a:solidFill>
              </a:rPr>
              <a:t> Provide assistance to private landowners (Forest Stewardship/Health).</a:t>
            </a:r>
          </a:p>
          <a:p>
            <a:pPr>
              <a:buFont typeface="Arial" panose="020B0604020202020204" pitchFamily="34" charset="0"/>
              <a:buChar char="•"/>
            </a:pPr>
            <a:r>
              <a:rPr lang="en-US" dirty="0">
                <a:solidFill>
                  <a:schemeClr val="tx1"/>
                </a:solidFill>
              </a:rPr>
              <a:t> Wildfire suppression responsibility on 9 million acres of state, federal and private lands.</a:t>
            </a:r>
          </a:p>
          <a:p>
            <a:pPr>
              <a:buFont typeface="Arial" panose="020B0604020202020204" pitchFamily="34" charset="0"/>
              <a:buChar char="•"/>
            </a:pPr>
            <a:r>
              <a:rPr lang="en-US" dirty="0">
                <a:solidFill>
                  <a:schemeClr val="tx1"/>
                </a:solidFill>
              </a:rPr>
              <a:t> Regulate mining activities and enforce the Lake Protection Act and Forest Practices Act.</a:t>
            </a:r>
          </a:p>
        </p:txBody>
      </p:sp>
    </p:spTree>
    <p:extLst>
      <p:ext uri="{BB962C8B-B14F-4D97-AF65-F5344CB8AC3E}">
        <p14:creationId xmlns:p14="http://schemas.microsoft.com/office/powerpoint/2010/main" val="20109879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p:txBody>
          <a:bodyPr/>
          <a:lstStyle/>
          <a:p>
            <a:pPr algn="ctr"/>
            <a:r>
              <a:rPr lang="en-US" b="1" dirty="0">
                <a:latin typeface="+mn-lt"/>
              </a:rPr>
              <a:t>Line Item Request: Fire Suppression Deficiency Fund</a:t>
            </a:r>
          </a:p>
        </p:txBody>
      </p:sp>
      <p:sp>
        <p:nvSpPr>
          <p:cNvPr id="3" name="Content Placeholder 2">
            <a:extLst>
              <a:ext uri="{FF2B5EF4-FFF2-40B4-BE49-F238E27FC236}">
                <a16:creationId xmlns:a16="http://schemas.microsoft.com/office/drawing/2014/main" id="{F22497B7-DB78-D44E-ACA2-98067D67517C}"/>
              </a:ext>
            </a:extLst>
          </p:cNvPr>
          <p:cNvSpPr>
            <a:spLocks noGrp="1"/>
          </p:cNvSpPr>
          <p:nvPr>
            <p:ph idx="1"/>
          </p:nvPr>
        </p:nvSpPr>
        <p:spPr>
          <a:xfrm>
            <a:off x="318977" y="1656163"/>
            <a:ext cx="11873023" cy="4499310"/>
          </a:xfrm>
        </p:spPr>
        <p:txBody>
          <a:bodyPr>
            <a:noAutofit/>
          </a:bodyPr>
          <a:lstStyle/>
          <a:p>
            <a:pPr>
              <a:buFont typeface="Arial" panose="020B0604020202020204" pitchFamily="34" charset="0"/>
              <a:buChar char="•"/>
            </a:pPr>
            <a:endParaRPr lang="en-US" sz="2800" dirty="0">
              <a:solidFill>
                <a:schemeClr val="tx1"/>
              </a:solidFill>
            </a:endParaRPr>
          </a:p>
          <a:p>
            <a:pPr>
              <a:buFont typeface="Arial" panose="020B0604020202020204" pitchFamily="34" charset="0"/>
              <a:buChar char="•"/>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a:p>
            <a:pPr>
              <a:buFont typeface="Arial" panose="020B0604020202020204" pitchFamily="34" charset="0"/>
              <a:buChar char="•"/>
            </a:pPr>
            <a:r>
              <a:rPr lang="en-US" sz="2400" dirty="0">
                <a:solidFill>
                  <a:schemeClr val="tx1"/>
                </a:solidFill>
              </a:rPr>
              <a:t> $17M one-time general fund transfer to the Fire Suppression Deficiency fund to be used for future fire costs.</a:t>
            </a:r>
          </a:p>
          <a:p>
            <a:pPr>
              <a:buFont typeface="Arial" panose="020B0604020202020204" pitchFamily="34" charset="0"/>
              <a:buChar char="•"/>
            </a:pPr>
            <a:r>
              <a:rPr lang="en-US" sz="2400" dirty="0">
                <a:solidFill>
                  <a:schemeClr val="tx1"/>
                </a:solidFill>
              </a:rPr>
              <a:t> As of the end of December 2023, the estimated cash balance is $51.2M; this increase of </a:t>
            </a:r>
            <a:br>
              <a:rPr lang="en-US" sz="2400" dirty="0">
                <a:solidFill>
                  <a:schemeClr val="tx1"/>
                </a:solidFill>
              </a:rPr>
            </a:br>
            <a:r>
              <a:rPr lang="en-US" sz="2400" dirty="0">
                <a:solidFill>
                  <a:schemeClr val="tx1"/>
                </a:solidFill>
              </a:rPr>
              <a:t>$17M would provide IDL with approx. $68.2M to fund future fire costs. Over the last several years, the legislature has elected to appropriate and transfer funds to maintain a $100M balance in the fund.</a:t>
            </a:r>
          </a:p>
          <a:p>
            <a:pPr>
              <a:buFont typeface="Arial" panose="020B0604020202020204" pitchFamily="34" charset="0"/>
              <a:buChar char="•"/>
            </a:pPr>
            <a:endParaRPr lang="en-US" sz="2800" dirty="0">
              <a:solidFill>
                <a:schemeClr val="tx1"/>
              </a:solidFill>
            </a:endParaRPr>
          </a:p>
        </p:txBody>
      </p:sp>
      <p:graphicFrame>
        <p:nvGraphicFramePr>
          <p:cNvPr id="4" name="Table 3">
            <a:extLst>
              <a:ext uri="{FF2B5EF4-FFF2-40B4-BE49-F238E27FC236}">
                <a16:creationId xmlns:a16="http://schemas.microsoft.com/office/drawing/2014/main" id="{75A9D755-D537-65EE-2D1D-2154A357B79E}"/>
              </a:ext>
            </a:extLst>
          </p:cNvPr>
          <p:cNvGraphicFramePr>
            <a:graphicFrameLocks noGrp="1"/>
          </p:cNvGraphicFramePr>
          <p:nvPr>
            <p:extLst>
              <p:ext uri="{D42A27DB-BD31-4B8C-83A1-F6EECF244321}">
                <p14:modId xmlns:p14="http://schemas.microsoft.com/office/powerpoint/2010/main" val="2938638011"/>
              </p:ext>
            </p:extLst>
          </p:nvPr>
        </p:nvGraphicFramePr>
        <p:xfrm>
          <a:off x="0" y="2080179"/>
          <a:ext cx="12192000" cy="159472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39223486"/>
                    </a:ext>
                  </a:extLst>
                </a:gridCol>
                <a:gridCol w="3048000">
                  <a:extLst>
                    <a:ext uri="{9D8B030D-6E8A-4147-A177-3AD203B41FA5}">
                      <a16:colId xmlns:a16="http://schemas.microsoft.com/office/drawing/2014/main" val="29326373"/>
                    </a:ext>
                  </a:extLst>
                </a:gridCol>
                <a:gridCol w="3048000">
                  <a:extLst>
                    <a:ext uri="{9D8B030D-6E8A-4147-A177-3AD203B41FA5}">
                      <a16:colId xmlns:a16="http://schemas.microsoft.com/office/drawing/2014/main" val="1155146903"/>
                    </a:ext>
                  </a:extLst>
                </a:gridCol>
                <a:gridCol w="3048000">
                  <a:extLst>
                    <a:ext uri="{9D8B030D-6E8A-4147-A177-3AD203B41FA5}">
                      <a16:colId xmlns:a16="http://schemas.microsoft.com/office/drawing/2014/main" val="1218132004"/>
                    </a:ext>
                  </a:extLst>
                </a:gridCol>
              </a:tblGrid>
              <a:tr h="954648">
                <a:tc>
                  <a:txBody>
                    <a:bodyPr/>
                    <a:lstStyle/>
                    <a:p>
                      <a:r>
                        <a:rPr lang="en-US" dirty="0"/>
                        <a:t>Line Item Description</a:t>
                      </a:r>
                    </a:p>
                  </a:txBody>
                  <a:tcPr/>
                </a:tc>
                <a:tc>
                  <a:txBody>
                    <a:bodyPr/>
                    <a:lstStyle/>
                    <a:p>
                      <a:r>
                        <a:rPr lang="en-US" dirty="0"/>
                        <a:t>Amount</a:t>
                      </a:r>
                    </a:p>
                  </a:txBody>
                  <a:tcPr/>
                </a:tc>
                <a:tc>
                  <a:txBody>
                    <a:bodyPr/>
                    <a:lstStyle/>
                    <a:p>
                      <a:r>
                        <a:rPr lang="en-US" dirty="0"/>
                        <a:t>Fund Source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One-Time?</a:t>
                      </a:r>
                    </a:p>
                    <a:p>
                      <a:endParaRPr lang="en-US" dirty="0"/>
                    </a:p>
                  </a:txBody>
                  <a:tcPr/>
                </a:tc>
                <a:extLst>
                  <a:ext uri="{0D108BD9-81ED-4DB2-BD59-A6C34878D82A}">
                    <a16:rowId xmlns:a16="http://schemas.microsoft.com/office/drawing/2014/main" val="4139136661"/>
                  </a:ext>
                </a:extLst>
              </a:tr>
              <a:tr h="545513">
                <a:tc>
                  <a:txBody>
                    <a:bodyPr/>
                    <a:lstStyle/>
                    <a:p>
                      <a:r>
                        <a:rPr lang="en-US" dirty="0"/>
                        <a:t>Fire Suppression Deficiency Fund</a:t>
                      </a:r>
                    </a:p>
                  </a:txBody>
                  <a:tcPr/>
                </a:tc>
                <a:tc>
                  <a:txBody>
                    <a:bodyPr/>
                    <a:lstStyle/>
                    <a:p>
                      <a:r>
                        <a:rPr lang="en-US" dirty="0"/>
                        <a:t>$17,000,000</a:t>
                      </a:r>
                    </a:p>
                  </a:txBody>
                  <a:tcPr/>
                </a:tc>
                <a:tc>
                  <a:txBody>
                    <a:bodyPr/>
                    <a:lstStyle/>
                    <a:p>
                      <a:r>
                        <a:rPr lang="en-US" dirty="0"/>
                        <a:t>General Funds</a:t>
                      </a:r>
                    </a:p>
                  </a:txBody>
                  <a:tcPr/>
                </a:tc>
                <a:tc>
                  <a:txBody>
                    <a:bodyPr/>
                    <a:lstStyle/>
                    <a:p>
                      <a:r>
                        <a:rPr lang="en-US" dirty="0"/>
                        <a:t>$17,000,000 One-Time</a:t>
                      </a:r>
                    </a:p>
                  </a:txBody>
                  <a:tcPr/>
                </a:tc>
                <a:extLst>
                  <a:ext uri="{0D108BD9-81ED-4DB2-BD59-A6C34878D82A}">
                    <a16:rowId xmlns:a16="http://schemas.microsoft.com/office/drawing/2014/main" val="1748603513"/>
                  </a:ext>
                </a:extLst>
              </a:tr>
            </a:tbl>
          </a:graphicData>
        </a:graphic>
      </p:graphicFrame>
    </p:spTree>
    <p:extLst>
      <p:ext uri="{BB962C8B-B14F-4D97-AF65-F5344CB8AC3E}">
        <p14:creationId xmlns:p14="http://schemas.microsoft.com/office/powerpoint/2010/main" val="5395013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p:txBody>
          <a:bodyPr/>
          <a:lstStyle/>
          <a:p>
            <a:pPr algn="ctr"/>
            <a:r>
              <a:rPr lang="en-US" b="1" dirty="0">
                <a:latin typeface="+mn-lt"/>
              </a:rPr>
              <a:t>Line Item Request: Firefighter Bonuses</a:t>
            </a:r>
          </a:p>
        </p:txBody>
      </p:sp>
      <p:sp>
        <p:nvSpPr>
          <p:cNvPr id="3" name="Content Placeholder 2">
            <a:extLst>
              <a:ext uri="{FF2B5EF4-FFF2-40B4-BE49-F238E27FC236}">
                <a16:creationId xmlns:a16="http://schemas.microsoft.com/office/drawing/2014/main" id="{F22497B7-DB78-D44E-ACA2-98067D67517C}"/>
              </a:ext>
            </a:extLst>
          </p:cNvPr>
          <p:cNvSpPr>
            <a:spLocks noGrp="1"/>
          </p:cNvSpPr>
          <p:nvPr>
            <p:ph idx="1"/>
          </p:nvPr>
        </p:nvSpPr>
        <p:spPr>
          <a:xfrm>
            <a:off x="318977" y="1520118"/>
            <a:ext cx="11873023" cy="5268744"/>
          </a:xfrm>
        </p:spPr>
        <p:txBody>
          <a:bodyPr>
            <a:noAutofit/>
          </a:bodyPr>
          <a:lstStyle/>
          <a:p>
            <a:pPr>
              <a:buFont typeface="Arial" panose="020B0604020202020204" pitchFamily="34" charset="0"/>
              <a:buChar char="•"/>
            </a:pPr>
            <a:endParaRPr lang="en-US" sz="2800" dirty="0">
              <a:solidFill>
                <a:schemeClr val="tx1"/>
              </a:solidFill>
            </a:endParaRPr>
          </a:p>
          <a:p>
            <a:pPr>
              <a:buFont typeface="Arial" panose="020B0604020202020204" pitchFamily="34" charset="0"/>
              <a:buChar char="•"/>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a:p>
            <a:pPr>
              <a:buFont typeface="Arial" panose="020B0604020202020204" pitchFamily="34" charset="0"/>
              <a:buChar char="•"/>
            </a:pPr>
            <a:r>
              <a:rPr lang="en-US" sz="2800" dirty="0">
                <a:solidFill>
                  <a:schemeClr val="tx1"/>
                </a:solidFill>
              </a:rPr>
              <a:t> </a:t>
            </a:r>
            <a:r>
              <a:rPr lang="en-US" sz="2400" dirty="0">
                <a:solidFill>
                  <a:schemeClr val="tx1"/>
                </a:solidFill>
              </a:rPr>
              <a:t>$1M in one-time general funds to allow IDL to offer recruitment and retention bonuses to qualified firefighting personnel. It has become more difficult for IDL to recruit and retain wildland firefighters. Last season there was a 50% turnover rate within our seasonal </a:t>
            </a:r>
            <a:br>
              <a:rPr lang="en-US" sz="2400" dirty="0">
                <a:solidFill>
                  <a:schemeClr val="tx1"/>
                </a:solidFill>
              </a:rPr>
            </a:br>
            <a:r>
              <a:rPr lang="en-US" sz="2400" dirty="0">
                <a:solidFill>
                  <a:schemeClr val="tx1"/>
                </a:solidFill>
              </a:rPr>
              <a:t>firefighting workforce.</a:t>
            </a:r>
          </a:p>
          <a:p>
            <a:pPr>
              <a:buFont typeface="Arial" panose="020B0604020202020204" pitchFamily="34" charset="0"/>
              <a:buChar char="•"/>
            </a:pPr>
            <a:r>
              <a:rPr lang="en-US" sz="2400" dirty="0">
                <a:solidFill>
                  <a:schemeClr val="tx1"/>
                </a:solidFill>
              </a:rPr>
              <a:t> Competing federal agencies (US Forest Service and BLM) are offering up to $20k bonuses </a:t>
            </a:r>
            <a:br>
              <a:rPr lang="en-US" sz="2400" dirty="0">
                <a:solidFill>
                  <a:schemeClr val="tx1"/>
                </a:solidFill>
              </a:rPr>
            </a:br>
            <a:r>
              <a:rPr lang="en-US" sz="2400" dirty="0">
                <a:solidFill>
                  <a:schemeClr val="tx1"/>
                </a:solidFill>
              </a:rPr>
              <a:t>(or 50% of their base pay), benefits and permanent job status to wildland firefighters.</a:t>
            </a:r>
          </a:p>
          <a:p>
            <a:pPr>
              <a:buFont typeface="Arial" panose="020B0604020202020204" pitchFamily="34" charset="0"/>
              <a:buChar char="•"/>
            </a:pPr>
            <a:endParaRPr lang="en-US" sz="2800" dirty="0">
              <a:solidFill>
                <a:schemeClr val="tx1"/>
              </a:solidFill>
            </a:endParaRPr>
          </a:p>
        </p:txBody>
      </p:sp>
      <p:graphicFrame>
        <p:nvGraphicFramePr>
          <p:cNvPr id="4" name="Table 3">
            <a:extLst>
              <a:ext uri="{FF2B5EF4-FFF2-40B4-BE49-F238E27FC236}">
                <a16:creationId xmlns:a16="http://schemas.microsoft.com/office/drawing/2014/main" id="{75A9D755-D537-65EE-2D1D-2154A357B79E}"/>
              </a:ext>
            </a:extLst>
          </p:cNvPr>
          <p:cNvGraphicFramePr>
            <a:graphicFrameLocks noGrp="1"/>
          </p:cNvGraphicFramePr>
          <p:nvPr>
            <p:extLst>
              <p:ext uri="{D42A27DB-BD31-4B8C-83A1-F6EECF244321}">
                <p14:modId xmlns:p14="http://schemas.microsoft.com/office/powerpoint/2010/main" val="2564161238"/>
              </p:ext>
            </p:extLst>
          </p:nvPr>
        </p:nvGraphicFramePr>
        <p:xfrm>
          <a:off x="0" y="2080179"/>
          <a:ext cx="12192000" cy="1500161"/>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39223486"/>
                    </a:ext>
                  </a:extLst>
                </a:gridCol>
                <a:gridCol w="3048000">
                  <a:extLst>
                    <a:ext uri="{9D8B030D-6E8A-4147-A177-3AD203B41FA5}">
                      <a16:colId xmlns:a16="http://schemas.microsoft.com/office/drawing/2014/main" val="29326373"/>
                    </a:ext>
                  </a:extLst>
                </a:gridCol>
                <a:gridCol w="3048000">
                  <a:extLst>
                    <a:ext uri="{9D8B030D-6E8A-4147-A177-3AD203B41FA5}">
                      <a16:colId xmlns:a16="http://schemas.microsoft.com/office/drawing/2014/main" val="1155146903"/>
                    </a:ext>
                  </a:extLst>
                </a:gridCol>
                <a:gridCol w="3048000">
                  <a:extLst>
                    <a:ext uri="{9D8B030D-6E8A-4147-A177-3AD203B41FA5}">
                      <a16:colId xmlns:a16="http://schemas.microsoft.com/office/drawing/2014/main" val="1218132004"/>
                    </a:ext>
                  </a:extLst>
                </a:gridCol>
              </a:tblGrid>
              <a:tr h="954648">
                <a:tc>
                  <a:txBody>
                    <a:bodyPr/>
                    <a:lstStyle/>
                    <a:p>
                      <a:r>
                        <a:rPr lang="en-US" dirty="0"/>
                        <a:t>Line Item Description</a:t>
                      </a:r>
                    </a:p>
                  </a:txBody>
                  <a:tcPr/>
                </a:tc>
                <a:tc>
                  <a:txBody>
                    <a:bodyPr/>
                    <a:lstStyle/>
                    <a:p>
                      <a:r>
                        <a:rPr lang="en-US" dirty="0"/>
                        <a:t>Amount</a:t>
                      </a:r>
                    </a:p>
                  </a:txBody>
                  <a:tcPr/>
                </a:tc>
                <a:tc>
                  <a:txBody>
                    <a:bodyPr/>
                    <a:lstStyle/>
                    <a:p>
                      <a:r>
                        <a:rPr lang="en-US" dirty="0"/>
                        <a:t>Fund Source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One-Time?</a:t>
                      </a:r>
                    </a:p>
                    <a:p>
                      <a:endParaRPr lang="en-US" dirty="0"/>
                    </a:p>
                  </a:txBody>
                  <a:tcPr/>
                </a:tc>
                <a:extLst>
                  <a:ext uri="{0D108BD9-81ED-4DB2-BD59-A6C34878D82A}">
                    <a16:rowId xmlns:a16="http://schemas.microsoft.com/office/drawing/2014/main" val="4139136661"/>
                  </a:ext>
                </a:extLst>
              </a:tr>
              <a:tr h="545513">
                <a:tc>
                  <a:txBody>
                    <a:bodyPr/>
                    <a:lstStyle/>
                    <a:p>
                      <a:r>
                        <a:rPr lang="en-US" dirty="0"/>
                        <a:t>Firefighter Bonuses</a:t>
                      </a:r>
                    </a:p>
                  </a:txBody>
                  <a:tcPr/>
                </a:tc>
                <a:tc>
                  <a:txBody>
                    <a:bodyPr/>
                    <a:lstStyle/>
                    <a:p>
                      <a:r>
                        <a:rPr lang="en-US" dirty="0"/>
                        <a:t>$1,000,000</a:t>
                      </a:r>
                    </a:p>
                  </a:txBody>
                  <a:tcPr/>
                </a:tc>
                <a:tc>
                  <a:txBody>
                    <a:bodyPr/>
                    <a:lstStyle/>
                    <a:p>
                      <a:r>
                        <a:rPr lang="en-US" dirty="0"/>
                        <a:t>General Funds</a:t>
                      </a:r>
                    </a:p>
                  </a:txBody>
                  <a:tcPr/>
                </a:tc>
                <a:tc>
                  <a:txBody>
                    <a:bodyPr/>
                    <a:lstStyle/>
                    <a:p>
                      <a:r>
                        <a:rPr lang="en-US" dirty="0"/>
                        <a:t>$1,000,000 One-Time</a:t>
                      </a:r>
                    </a:p>
                  </a:txBody>
                  <a:tcPr/>
                </a:tc>
                <a:extLst>
                  <a:ext uri="{0D108BD9-81ED-4DB2-BD59-A6C34878D82A}">
                    <a16:rowId xmlns:a16="http://schemas.microsoft.com/office/drawing/2014/main" val="1748603513"/>
                  </a:ext>
                </a:extLst>
              </a:tr>
            </a:tbl>
          </a:graphicData>
        </a:graphic>
      </p:graphicFrame>
    </p:spTree>
    <p:extLst>
      <p:ext uri="{BB962C8B-B14F-4D97-AF65-F5344CB8AC3E}">
        <p14:creationId xmlns:p14="http://schemas.microsoft.com/office/powerpoint/2010/main" val="10218413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p:txBody>
          <a:bodyPr/>
          <a:lstStyle/>
          <a:p>
            <a:pPr algn="ctr"/>
            <a:r>
              <a:rPr lang="en-US" b="1" dirty="0">
                <a:latin typeface="+mn-lt"/>
              </a:rPr>
              <a:t>Line Item Request: IT Consolidation</a:t>
            </a:r>
          </a:p>
        </p:txBody>
      </p:sp>
      <p:sp>
        <p:nvSpPr>
          <p:cNvPr id="3" name="Content Placeholder 2">
            <a:extLst>
              <a:ext uri="{FF2B5EF4-FFF2-40B4-BE49-F238E27FC236}">
                <a16:creationId xmlns:a16="http://schemas.microsoft.com/office/drawing/2014/main" id="{F22497B7-DB78-D44E-ACA2-98067D67517C}"/>
              </a:ext>
            </a:extLst>
          </p:cNvPr>
          <p:cNvSpPr>
            <a:spLocks noGrp="1"/>
          </p:cNvSpPr>
          <p:nvPr>
            <p:ph idx="1"/>
          </p:nvPr>
        </p:nvSpPr>
        <p:spPr>
          <a:xfrm>
            <a:off x="318977" y="1737359"/>
            <a:ext cx="11873023" cy="4596533"/>
          </a:xfrm>
        </p:spPr>
        <p:txBody>
          <a:bodyPr>
            <a:noAutofit/>
          </a:bodyPr>
          <a:lstStyle/>
          <a:p>
            <a:pPr>
              <a:buFont typeface="Arial" panose="020B0604020202020204" pitchFamily="34" charset="0"/>
              <a:buChar char="•"/>
            </a:pPr>
            <a:endParaRPr lang="en-US" sz="2800" dirty="0">
              <a:solidFill>
                <a:schemeClr val="tx1"/>
              </a:solidFill>
            </a:endParaRPr>
          </a:p>
          <a:p>
            <a:pPr>
              <a:buFont typeface="Arial" panose="020B0604020202020204" pitchFamily="34" charset="0"/>
              <a:buChar char="•"/>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a:p>
            <a:pPr>
              <a:buFont typeface="Arial" panose="020B0604020202020204" pitchFamily="34" charset="0"/>
              <a:buChar char="•"/>
            </a:pPr>
            <a:r>
              <a:rPr lang="en-US" sz="2400" dirty="0">
                <a:solidFill>
                  <a:schemeClr val="tx1"/>
                </a:solidFill>
              </a:rPr>
              <a:t> Transfer 14.00 FTP and $1,452,700 in personnel funding from IDL to the Office of Information Technology Services to support the Governor’s IT Modernization initiative.</a:t>
            </a:r>
          </a:p>
          <a:p>
            <a:pPr>
              <a:buFont typeface="Arial" panose="020B0604020202020204" pitchFamily="34" charset="0"/>
              <a:buChar char="•"/>
            </a:pPr>
            <a:r>
              <a:rPr lang="en-US" sz="2400" dirty="0">
                <a:solidFill>
                  <a:schemeClr val="tx1"/>
                </a:solidFill>
              </a:rPr>
              <a:t> Increase of $1,549,700 in operating is required to fulfill the 1</a:t>
            </a:r>
            <a:r>
              <a:rPr lang="en-US" sz="2400" baseline="30000" dirty="0">
                <a:solidFill>
                  <a:schemeClr val="tx1"/>
                </a:solidFill>
              </a:rPr>
              <a:t>st</a:t>
            </a:r>
            <a:r>
              <a:rPr lang="en-US" sz="2400" dirty="0">
                <a:solidFill>
                  <a:schemeClr val="tx1"/>
                </a:solidFill>
              </a:rPr>
              <a:t> year of consolidation until </a:t>
            </a:r>
            <a:br>
              <a:rPr lang="en-US" sz="2400" dirty="0">
                <a:solidFill>
                  <a:schemeClr val="tx1"/>
                </a:solidFill>
              </a:rPr>
            </a:br>
            <a:r>
              <a:rPr lang="en-US" sz="2400" dirty="0">
                <a:solidFill>
                  <a:schemeClr val="tx1"/>
                </a:solidFill>
              </a:rPr>
              <a:t>the subsequent year when it becomes part of the SWCAP allocation and appropriation </a:t>
            </a:r>
            <a:br>
              <a:rPr lang="en-US" sz="2400" dirty="0">
                <a:solidFill>
                  <a:schemeClr val="tx1"/>
                </a:solidFill>
              </a:rPr>
            </a:br>
            <a:r>
              <a:rPr lang="en-US" sz="2400" dirty="0">
                <a:solidFill>
                  <a:schemeClr val="tx1"/>
                </a:solidFill>
              </a:rPr>
              <a:t>process.</a:t>
            </a:r>
          </a:p>
        </p:txBody>
      </p:sp>
      <p:graphicFrame>
        <p:nvGraphicFramePr>
          <p:cNvPr id="4" name="Table 3">
            <a:extLst>
              <a:ext uri="{FF2B5EF4-FFF2-40B4-BE49-F238E27FC236}">
                <a16:creationId xmlns:a16="http://schemas.microsoft.com/office/drawing/2014/main" id="{75A9D755-D537-65EE-2D1D-2154A357B79E}"/>
              </a:ext>
            </a:extLst>
          </p:cNvPr>
          <p:cNvGraphicFramePr>
            <a:graphicFrameLocks noGrp="1"/>
          </p:cNvGraphicFramePr>
          <p:nvPr>
            <p:extLst>
              <p:ext uri="{D42A27DB-BD31-4B8C-83A1-F6EECF244321}">
                <p14:modId xmlns:p14="http://schemas.microsoft.com/office/powerpoint/2010/main" val="2478102612"/>
              </p:ext>
            </p:extLst>
          </p:nvPr>
        </p:nvGraphicFramePr>
        <p:xfrm>
          <a:off x="0" y="2080179"/>
          <a:ext cx="12192000" cy="159472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39223486"/>
                    </a:ext>
                  </a:extLst>
                </a:gridCol>
                <a:gridCol w="3048000">
                  <a:extLst>
                    <a:ext uri="{9D8B030D-6E8A-4147-A177-3AD203B41FA5}">
                      <a16:colId xmlns:a16="http://schemas.microsoft.com/office/drawing/2014/main" val="29326373"/>
                    </a:ext>
                  </a:extLst>
                </a:gridCol>
                <a:gridCol w="3048000">
                  <a:extLst>
                    <a:ext uri="{9D8B030D-6E8A-4147-A177-3AD203B41FA5}">
                      <a16:colId xmlns:a16="http://schemas.microsoft.com/office/drawing/2014/main" val="1155146903"/>
                    </a:ext>
                  </a:extLst>
                </a:gridCol>
                <a:gridCol w="3048000">
                  <a:extLst>
                    <a:ext uri="{9D8B030D-6E8A-4147-A177-3AD203B41FA5}">
                      <a16:colId xmlns:a16="http://schemas.microsoft.com/office/drawing/2014/main" val="1218132004"/>
                    </a:ext>
                  </a:extLst>
                </a:gridCol>
              </a:tblGrid>
              <a:tr h="954648">
                <a:tc>
                  <a:txBody>
                    <a:bodyPr/>
                    <a:lstStyle/>
                    <a:p>
                      <a:r>
                        <a:rPr lang="en-US" dirty="0"/>
                        <a:t>Line Item Description</a:t>
                      </a:r>
                    </a:p>
                  </a:txBody>
                  <a:tcPr/>
                </a:tc>
                <a:tc>
                  <a:txBody>
                    <a:bodyPr/>
                    <a:lstStyle/>
                    <a:p>
                      <a:r>
                        <a:rPr lang="en-US" dirty="0"/>
                        <a:t>Amount</a:t>
                      </a:r>
                    </a:p>
                  </a:txBody>
                  <a:tcPr/>
                </a:tc>
                <a:tc>
                  <a:txBody>
                    <a:bodyPr/>
                    <a:lstStyle/>
                    <a:p>
                      <a:r>
                        <a:rPr lang="en-US" dirty="0"/>
                        <a:t>Fund Source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One-Time?</a:t>
                      </a:r>
                    </a:p>
                    <a:p>
                      <a:endParaRPr lang="en-US" dirty="0"/>
                    </a:p>
                  </a:txBody>
                  <a:tcPr/>
                </a:tc>
                <a:extLst>
                  <a:ext uri="{0D108BD9-81ED-4DB2-BD59-A6C34878D82A}">
                    <a16:rowId xmlns:a16="http://schemas.microsoft.com/office/drawing/2014/main" val="4139136661"/>
                  </a:ext>
                </a:extLst>
              </a:tr>
              <a:tr h="545513">
                <a:tc>
                  <a:txBody>
                    <a:bodyPr/>
                    <a:lstStyle/>
                    <a:p>
                      <a:r>
                        <a:rPr lang="en-US" dirty="0"/>
                        <a:t>IT Consolidation</a:t>
                      </a:r>
                    </a:p>
                  </a:txBody>
                  <a:tcPr/>
                </a:tc>
                <a:tc>
                  <a:txBody>
                    <a:bodyPr/>
                    <a:lstStyle/>
                    <a:p>
                      <a:r>
                        <a:rPr lang="en-US" dirty="0"/>
                        <a:t>$97,000</a:t>
                      </a:r>
                    </a:p>
                  </a:txBody>
                  <a:tcPr/>
                </a:tc>
                <a:tc>
                  <a:txBody>
                    <a:bodyPr/>
                    <a:lstStyle/>
                    <a:p>
                      <a:r>
                        <a:rPr lang="en-US" dirty="0"/>
                        <a:t>$2,300 General Funds</a:t>
                      </a:r>
                    </a:p>
                    <a:p>
                      <a:r>
                        <a:rPr lang="en-US" dirty="0"/>
                        <a:t>$94,700 Dedicated Funds</a:t>
                      </a:r>
                    </a:p>
                  </a:txBody>
                  <a:tcPr/>
                </a:tc>
                <a:tc>
                  <a:txBody>
                    <a:bodyPr/>
                    <a:lstStyle/>
                    <a:p>
                      <a:r>
                        <a:rPr lang="en-US" dirty="0"/>
                        <a:t>$97,000 Ongoing</a:t>
                      </a:r>
                    </a:p>
                  </a:txBody>
                  <a:tcPr/>
                </a:tc>
                <a:extLst>
                  <a:ext uri="{0D108BD9-81ED-4DB2-BD59-A6C34878D82A}">
                    <a16:rowId xmlns:a16="http://schemas.microsoft.com/office/drawing/2014/main" val="1748603513"/>
                  </a:ext>
                </a:extLst>
              </a:tr>
            </a:tbl>
          </a:graphicData>
        </a:graphic>
      </p:graphicFrame>
    </p:spTree>
    <p:extLst>
      <p:ext uri="{BB962C8B-B14F-4D97-AF65-F5344CB8AC3E}">
        <p14:creationId xmlns:p14="http://schemas.microsoft.com/office/powerpoint/2010/main" val="29936220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93CC0-D014-45D9-813C-9291719B7FD7}"/>
              </a:ext>
            </a:extLst>
          </p:cNvPr>
          <p:cNvSpPr>
            <a:spLocks noGrp="1"/>
          </p:cNvSpPr>
          <p:nvPr>
            <p:ph type="ctrTitle"/>
          </p:nvPr>
        </p:nvSpPr>
        <p:spPr>
          <a:xfrm>
            <a:off x="3572541" y="556394"/>
            <a:ext cx="8488100" cy="3686015"/>
          </a:xfrm>
        </p:spPr>
        <p:txBody>
          <a:bodyPr>
            <a:normAutofit/>
          </a:bodyPr>
          <a:lstStyle/>
          <a:p>
            <a:pPr algn="r"/>
            <a:r>
              <a:rPr lang="en-US" sz="4000" b="1" dirty="0">
                <a:latin typeface="Open sans"/>
              </a:rPr>
              <a:t>FY 2025 Budget Recommendation</a:t>
            </a:r>
            <a:br>
              <a:rPr lang="en-US" sz="4000" b="1" dirty="0">
                <a:latin typeface="Open sans"/>
              </a:rPr>
            </a:br>
            <a:r>
              <a:rPr lang="en-US" sz="4000" b="1" dirty="0">
                <a:latin typeface="Open sans"/>
              </a:rPr>
              <a:t>for </a:t>
            </a:r>
            <a:r>
              <a:rPr lang="en-US" sz="4000" b="1" dirty="0">
                <a:solidFill>
                  <a:schemeClr val="tx1"/>
                </a:solidFill>
                <a:latin typeface="Open sans"/>
              </a:rPr>
              <a:t>Idaho Department of Lands</a:t>
            </a:r>
          </a:p>
        </p:txBody>
      </p:sp>
      <p:cxnSp>
        <p:nvCxnSpPr>
          <p:cNvPr id="7" name="Straight Connector 6">
            <a:extLst>
              <a:ext uri="{FF2B5EF4-FFF2-40B4-BE49-F238E27FC236}">
                <a16:creationId xmlns:a16="http://schemas.microsoft.com/office/drawing/2014/main" id="{BB1355FC-33ED-41FE-A8F1-DB19C8FB66C0}"/>
              </a:ext>
            </a:extLst>
          </p:cNvPr>
          <p:cNvCxnSpPr>
            <a:cxnSpLocks/>
          </p:cNvCxnSpPr>
          <p:nvPr/>
        </p:nvCxnSpPr>
        <p:spPr>
          <a:xfrm flipH="1">
            <a:off x="4724400" y="4343400"/>
            <a:ext cx="7231773" cy="0"/>
          </a:xfrm>
          <a:prstGeom prst="line">
            <a:avLst/>
          </a:prstGeom>
        </p:spPr>
        <p:style>
          <a:lnRef idx="1">
            <a:schemeClr val="accent2"/>
          </a:lnRef>
          <a:fillRef idx="0">
            <a:schemeClr val="accent2"/>
          </a:fillRef>
          <a:effectRef idx="0">
            <a:schemeClr val="accent2"/>
          </a:effectRef>
          <a:fontRef idx="minor">
            <a:schemeClr val="tx1"/>
          </a:fontRef>
        </p:style>
      </p:cxnSp>
      <p:sp>
        <p:nvSpPr>
          <p:cNvPr id="9" name="Title 1">
            <a:extLst>
              <a:ext uri="{FF2B5EF4-FFF2-40B4-BE49-F238E27FC236}">
                <a16:creationId xmlns:a16="http://schemas.microsoft.com/office/drawing/2014/main" id="{E6D123FE-4899-6846-8DCE-A9E30336DB6E}"/>
              </a:ext>
            </a:extLst>
          </p:cNvPr>
          <p:cNvSpPr txBox="1">
            <a:spLocks/>
          </p:cNvSpPr>
          <p:nvPr/>
        </p:nvSpPr>
        <p:spPr>
          <a:xfrm>
            <a:off x="4262088" y="1741241"/>
            <a:ext cx="7694085" cy="3686015"/>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r"/>
            <a:endParaRPr lang="en-US" sz="3200" dirty="0">
              <a:latin typeface="Open sans"/>
            </a:endParaRPr>
          </a:p>
        </p:txBody>
      </p:sp>
      <p:sp>
        <p:nvSpPr>
          <p:cNvPr id="3" name="Title 1">
            <a:extLst>
              <a:ext uri="{FF2B5EF4-FFF2-40B4-BE49-F238E27FC236}">
                <a16:creationId xmlns:a16="http://schemas.microsoft.com/office/drawing/2014/main" id="{1CAA3536-F7B6-0621-06EE-CC5A87AFDC3A}"/>
              </a:ext>
            </a:extLst>
          </p:cNvPr>
          <p:cNvSpPr txBox="1">
            <a:spLocks/>
          </p:cNvSpPr>
          <p:nvPr/>
        </p:nvSpPr>
        <p:spPr>
          <a:xfrm>
            <a:off x="4345291" y="2756071"/>
            <a:ext cx="7694085" cy="3686015"/>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r"/>
            <a:r>
              <a:rPr lang="en-US" sz="2800" b="1" dirty="0">
                <a:latin typeface="Open sans"/>
              </a:rPr>
              <a:t>Dustin T. Miller</a:t>
            </a:r>
          </a:p>
          <a:p>
            <a:pPr algn="r"/>
            <a:r>
              <a:rPr lang="en-US" sz="2800" dirty="0">
                <a:latin typeface="Open sans"/>
              </a:rPr>
              <a:t>Director</a:t>
            </a:r>
          </a:p>
          <a:p>
            <a:pPr algn="r"/>
            <a:r>
              <a:rPr lang="en-US" sz="2800" dirty="0">
                <a:latin typeface="Open sans"/>
                <a:hlinkClick r:id="rId3"/>
              </a:rPr>
              <a:t>dmiller@idl.idaho.gov</a:t>
            </a:r>
            <a:r>
              <a:rPr lang="en-US" sz="2800" dirty="0">
                <a:latin typeface="Open sans"/>
              </a:rPr>
              <a:t> </a:t>
            </a:r>
          </a:p>
          <a:p>
            <a:pPr algn="r"/>
            <a:r>
              <a:rPr lang="en-US" sz="2800" dirty="0">
                <a:latin typeface="Open sans"/>
              </a:rPr>
              <a:t>208-334-0242</a:t>
            </a:r>
          </a:p>
          <a:p>
            <a:pPr algn="r"/>
            <a:endParaRPr lang="en-US" sz="2800" dirty="0">
              <a:latin typeface="Open sans"/>
            </a:endParaRPr>
          </a:p>
        </p:txBody>
      </p:sp>
      <p:pic>
        <p:nvPicPr>
          <p:cNvPr id="4" name="Picture 3" descr="A picture containing text, clipart&#10;&#10;Description automatically generated">
            <a:extLst>
              <a:ext uri="{FF2B5EF4-FFF2-40B4-BE49-F238E27FC236}">
                <a16:creationId xmlns:a16="http://schemas.microsoft.com/office/drawing/2014/main" id="{1F489591-C25B-4726-974C-2D157CDA0A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57417" y="774605"/>
            <a:ext cx="3359174" cy="1984967"/>
          </a:xfrm>
          <a:prstGeom prst="rect">
            <a:avLst/>
          </a:prstGeom>
        </p:spPr>
      </p:pic>
    </p:spTree>
    <p:extLst>
      <p:ext uri="{BB962C8B-B14F-4D97-AF65-F5344CB8AC3E}">
        <p14:creationId xmlns:p14="http://schemas.microsoft.com/office/powerpoint/2010/main" val="487023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a:xfrm>
            <a:off x="0" y="286603"/>
            <a:ext cx="12192000" cy="1450757"/>
          </a:xfrm>
        </p:spPr>
        <p:txBody>
          <a:bodyPr/>
          <a:lstStyle/>
          <a:p>
            <a:pPr algn="ctr"/>
            <a:r>
              <a:rPr lang="en-US" b="1" dirty="0">
                <a:latin typeface="+mn-lt"/>
              </a:rPr>
              <a:t>FY 2023 Appropriation vs. Actual Expenditures</a:t>
            </a:r>
          </a:p>
        </p:txBody>
      </p:sp>
      <p:graphicFrame>
        <p:nvGraphicFramePr>
          <p:cNvPr id="4" name="Table 3">
            <a:extLst>
              <a:ext uri="{FF2B5EF4-FFF2-40B4-BE49-F238E27FC236}">
                <a16:creationId xmlns:a16="http://schemas.microsoft.com/office/drawing/2014/main" id="{BDB34918-DCFC-C79D-C6C1-B9584E4DDC5F}"/>
              </a:ext>
            </a:extLst>
          </p:cNvPr>
          <p:cNvGraphicFramePr>
            <a:graphicFrameLocks noGrp="1"/>
          </p:cNvGraphicFramePr>
          <p:nvPr>
            <p:extLst>
              <p:ext uri="{D42A27DB-BD31-4B8C-83A1-F6EECF244321}">
                <p14:modId xmlns:p14="http://schemas.microsoft.com/office/powerpoint/2010/main" val="3574975115"/>
              </p:ext>
            </p:extLst>
          </p:nvPr>
        </p:nvGraphicFramePr>
        <p:xfrm>
          <a:off x="551712" y="1865189"/>
          <a:ext cx="11088576" cy="4109780"/>
        </p:xfrm>
        <a:graphic>
          <a:graphicData uri="http://schemas.openxmlformats.org/drawingml/2006/table">
            <a:tbl>
              <a:tblPr firstRow="1" bandRow="1">
                <a:tableStyleId>{5C22544A-7EE6-4342-B048-85BDC9FD1C3A}</a:tableStyleId>
              </a:tblPr>
              <a:tblGrid>
                <a:gridCol w="3696192">
                  <a:extLst>
                    <a:ext uri="{9D8B030D-6E8A-4147-A177-3AD203B41FA5}">
                      <a16:colId xmlns:a16="http://schemas.microsoft.com/office/drawing/2014/main" val="379397844"/>
                    </a:ext>
                  </a:extLst>
                </a:gridCol>
                <a:gridCol w="3696192">
                  <a:extLst>
                    <a:ext uri="{9D8B030D-6E8A-4147-A177-3AD203B41FA5}">
                      <a16:colId xmlns:a16="http://schemas.microsoft.com/office/drawing/2014/main" val="2431172429"/>
                    </a:ext>
                  </a:extLst>
                </a:gridCol>
                <a:gridCol w="3696192">
                  <a:extLst>
                    <a:ext uri="{9D8B030D-6E8A-4147-A177-3AD203B41FA5}">
                      <a16:colId xmlns:a16="http://schemas.microsoft.com/office/drawing/2014/main" val="2294377291"/>
                    </a:ext>
                  </a:extLst>
                </a:gridCol>
              </a:tblGrid>
              <a:tr h="913513">
                <a:tc>
                  <a:txBody>
                    <a:bodyPr/>
                    <a:lstStyle/>
                    <a:p>
                      <a:r>
                        <a:rPr lang="en-US" sz="2800" dirty="0"/>
                        <a:t>Object Code</a:t>
                      </a:r>
                    </a:p>
                  </a:txBody>
                  <a:tcPr/>
                </a:tc>
                <a:tc>
                  <a:txBody>
                    <a:bodyPr/>
                    <a:lstStyle/>
                    <a:p>
                      <a:r>
                        <a:rPr lang="en-US" sz="2800" dirty="0"/>
                        <a:t>FY 2023 Appropriation</a:t>
                      </a:r>
                    </a:p>
                  </a:txBody>
                  <a:tcPr/>
                </a:tc>
                <a:tc>
                  <a:txBody>
                    <a:bodyPr/>
                    <a:lstStyle/>
                    <a:p>
                      <a:r>
                        <a:rPr lang="en-US" sz="2800" dirty="0"/>
                        <a:t>FY 2023 Actual Expenditures</a:t>
                      </a:r>
                    </a:p>
                  </a:txBody>
                  <a:tcPr/>
                </a:tc>
                <a:extLst>
                  <a:ext uri="{0D108BD9-81ED-4DB2-BD59-A6C34878D82A}">
                    <a16:rowId xmlns:a16="http://schemas.microsoft.com/office/drawing/2014/main" val="1596857521"/>
                  </a:ext>
                </a:extLst>
              </a:tr>
              <a:tr h="632980">
                <a:tc>
                  <a:txBody>
                    <a:bodyPr/>
                    <a:lstStyle/>
                    <a:p>
                      <a:r>
                        <a:rPr lang="en-US" sz="2800" dirty="0"/>
                        <a:t>PC</a:t>
                      </a:r>
                    </a:p>
                  </a:txBody>
                  <a:tcPr/>
                </a:tc>
                <a:tc>
                  <a:txBody>
                    <a:bodyPr/>
                    <a:lstStyle/>
                    <a:p>
                      <a:r>
                        <a:rPr lang="en-US" sz="2800" dirty="0"/>
                        <a:t>$36,377,300</a:t>
                      </a:r>
                    </a:p>
                  </a:txBody>
                  <a:tcPr/>
                </a:tc>
                <a:tc>
                  <a:txBody>
                    <a:bodyPr/>
                    <a:lstStyle/>
                    <a:p>
                      <a:r>
                        <a:rPr lang="en-US" sz="2800" dirty="0"/>
                        <a:t>$30,396,200</a:t>
                      </a:r>
                    </a:p>
                  </a:txBody>
                  <a:tcPr/>
                </a:tc>
                <a:extLst>
                  <a:ext uri="{0D108BD9-81ED-4DB2-BD59-A6C34878D82A}">
                    <a16:rowId xmlns:a16="http://schemas.microsoft.com/office/drawing/2014/main" val="4228152093"/>
                  </a:ext>
                </a:extLst>
              </a:tr>
              <a:tr h="632980">
                <a:tc>
                  <a:txBody>
                    <a:bodyPr/>
                    <a:lstStyle/>
                    <a:p>
                      <a:r>
                        <a:rPr lang="en-US" sz="2800" dirty="0"/>
                        <a:t>OE</a:t>
                      </a:r>
                    </a:p>
                  </a:txBody>
                  <a:tcPr/>
                </a:tc>
                <a:tc>
                  <a:txBody>
                    <a:bodyPr/>
                    <a:lstStyle/>
                    <a:p>
                      <a:r>
                        <a:rPr lang="en-US" sz="2800" dirty="0"/>
                        <a:t>$36,442,200</a:t>
                      </a:r>
                    </a:p>
                  </a:txBody>
                  <a:tcPr/>
                </a:tc>
                <a:tc>
                  <a:txBody>
                    <a:bodyPr/>
                    <a:lstStyle/>
                    <a:p>
                      <a:r>
                        <a:rPr lang="en-US" sz="2800" dirty="0"/>
                        <a:t>$17,821,500</a:t>
                      </a:r>
                    </a:p>
                  </a:txBody>
                  <a:tcPr/>
                </a:tc>
                <a:extLst>
                  <a:ext uri="{0D108BD9-81ED-4DB2-BD59-A6C34878D82A}">
                    <a16:rowId xmlns:a16="http://schemas.microsoft.com/office/drawing/2014/main" val="479959586"/>
                  </a:ext>
                </a:extLst>
              </a:tr>
              <a:tr h="632980">
                <a:tc>
                  <a:txBody>
                    <a:bodyPr/>
                    <a:lstStyle/>
                    <a:p>
                      <a:r>
                        <a:rPr lang="en-US" sz="2800" dirty="0"/>
                        <a:t>T/B</a:t>
                      </a:r>
                    </a:p>
                  </a:txBody>
                  <a:tcPr/>
                </a:tc>
                <a:tc>
                  <a:txBody>
                    <a:bodyPr/>
                    <a:lstStyle/>
                    <a:p>
                      <a:r>
                        <a:rPr lang="en-US" sz="2800" dirty="0"/>
                        <a:t>$7,054,000</a:t>
                      </a:r>
                    </a:p>
                  </a:txBody>
                  <a:tcPr/>
                </a:tc>
                <a:tc>
                  <a:txBody>
                    <a:bodyPr/>
                    <a:lstStyle/>
                    <a:p>
                      <a:r>
                        <a:rPr lang="en-US" sz="2800" dirty="0"/>
                        <a:t>$5,000,900</a:t>
                      </a:r>
                    </a:p>
                  </a:txBody>
                  <a:tcPr/>
                </a:tc>
                <a:extLst>
                  <a:ext uri="{0D108BD9-81ED-4DB2-BD59-A6C34878D82A}">
                    <a16:rowId xmlns:a16="http://schemas.microsoft.com/office/drawing/2014/main" val="4084910727"/>
                  </a:ext>
                </a:extLst>
              </a:tr>
              <a:tr h="632980">
                <a:tc>
                  <a:txBody>
                    <a:bodyPr/>
                    <a:lstStyle/>
                    <a:p>
                      <a:r>
                        <a:rPr lang="en-US" sz="2800" dirty="0"/>
                        <a:t>C/O</a:t>
                      </a:r>
                    </a:p>
                  </a:txBody>
                  <a:tcPr/>
                </a:tc>
                <a:tc>
                  <a:txBody>
                    <a:bodyPr/>
                    <a:lstStyle/>
                    <a:p>
                      <a:r>
                        <a:rPr lang="en-US" sz="2800" dirty="0"/>
                        <a:t>$4,647,900</a:t>
                      </a:r>
                    </a:p>
                  </a:txBody>
                  <a:tcPr/>
                </a:tc>
                <a:tc>
                  <a:txBody>
                    <a:bodyPr/>
                    <a:lstStyle/>
                    <a:p>
                      <a:r>
                        <a:rPr lang="en-US" sz="2800" dirty="0"/>
                        <a:t>$2,923,800</a:t>
                      </a:r>
                    </a:p>
                  </a:txBody>
                  <a:tcPr/>
                </a:tc>
                <a:extLst>
                  <a:ext uri="{0D108BD9-81ED-4DB2-BD59-A6C34878D82A}">
                    <a16:rowId xmlns:a16="http://schemas.microsoft.com/office/drawing/2014/main" val="4069593594"/>
                  </a:ext>
                </a:extLst>
              </a:tr>
              <a:tr h="632980">
                <a:tc>
                  <a:txBody>
                    <a:bodyPr/>
                    <a:lstStyle/>
                    <a:p>
                      <a:r>
                        <a:rPr lang="en-US" sz="2800" b="1" dirty="0"/>
                        <a:t>Total</a:t>
                      </a:r>
                    </a:p>
                  </a:txBody>
                  <a:tcPr>
                    <a:solidFill>
                      <a:srgbClr val="FFFF00"/>
                    </a:solidFill>
                  </a:tcPr>
                </a:tc>
                <a:tc>
                  <a:txBody>
                    <a:bodyPr/>
                    <a:lstStyle/>
                    <a:p>
                      <a:r>
                        <a:rPr lang="en-US" sz="2800" b="1" dirty="0"/>
                        <a:t>$84,521,400</a:t>
                      </a:r>
                    </a:p>
                  </a:txBody>
                  <a:tcPr>
                    <a:solidFill>
                      <a:srgbClr val="FFFF00"/>
                    </a:solidFill>
                  </a:tcPr>
                </a:tc>
                <a:tc>
                  <a:txBody>
                    <a:bodyPr/>
                    <a:lstStyle/>
                    <a:p>
                      <a:r>
                        <a:rPr lang="en-US" sz="2800" b="1" dirty="0"/>
                        <a:t>$56,142,400</a:t>
                      </a:r>
                    </a:p>
                  </a:txBody>
                  <a:tcPr>
                    <a:solidFill>
                      <a:srgbClr val="FFFF00"/>
                    </a:solidFill>
                  </a:tcPr>
                </a:tc>
                <a:extLst>
                  <a:ext uri="{0D108BD9-81ED-4DB2-BD59-A6C34878D82A}">
                    <a16:rowId xmlns:a16="http://schemas.microsoft.com/office/drawing/2014/main" val="1783828120"/>
                  </a:ext>
                </a:extLst>
              </a:tr>
            </a:tbl>
          </a:graphicData>
        </a:graphic>
      </p:graphicFrame>
      <p:sp>
        <p:nvSpPr>
          <p:cNvPr id="5" name="TextBox 4">
            <a:extLst>
              <a:ext uri="{FF2B5EF4-FFF2-40B4-BE49-F238E27FC236}">
                <a16:creationId xmlns:a16="http://schemas.microsoft.com/office/drawing/2014/main" id="{AECB1A6F-BF8A-A8FD-CA6B-773078365758}"/>
              </a:ext>
            </a:extLst>
          </p:cNvPr>
          <p:cNvSpPr txBox="1"/>
          <p:nvPr/>
        </p:nvSpPr>
        <p:spPr>
          <a:xfrm>
            <a:off x="610392" y="5996157"/>
            <a:ext cx="10971215" cy="369332"/>
          </a:xfrm>
          <a:prstGeom prst="rect">
            <a:avLst/>
          </a:prstGeom>
          <a:noFill/>
        </p:spPr>
        <p:txBody>
          <a:bodyPr wrap="square" rtlCol="0">
            <a:spAutoFit/>
          </a:bodyPr>
          <a:lstStyle/>
          <a:p>
            <a:r>
              <a:rPr lang="en-US" dirty="0"/>
              <a:t>NOTE – FY 2023 Actual Expenditures do not include Fire Suppression Deficiency costs.</a:t>
            </a:r>
          </a:p>
        </p:txBody>
      </p:sp>
    </p:spTree>
    <p:extLst>
      <p:ext uri="{BB962C8B-B14F-4D97-AF65-F5344CB8AC3E}">
        <p14:creationId xmlns:p14="http://schemas.microsoft.com/office/powerpoint/2010/main" val="1997256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a:xfrm>
            <a:off x="0" y="286603"/>
            <a:ext cx="12192000" cy="1450757"/>
          </a:xfrm>
        </p:spPr>
        <p:txBody>
          <a:bodyPr/>
          <a:lstStyle/>
          <a:p>
            <a:pPr algn="ctr"/>
            <a:r>
              <a:rPr lang="en-US" b="1" dirty="0">
                <a:latin typeface="+mn-lt"/>
              </a:rPr>
              <a:t>FY 2023 Appropriation vs. Actual Expenditures</a:t>
            </a:r>
          </a:p>
        </p:txBody>
      </p:sp>
      <p:sp>
        <p:nvSpPr>
          <p:cNvPr id="3" name="Content Placeholder 2">
            <a:extLst>
              <a:ext uri="{FF2B5EF4-FFF2-40B4-BE49-F238E27FC236}">
                <a16:creationId xmlns:a16="http://schemas.microsoft.com/office/drawing/2014/main" id="{F22497B7-DB78-D44E-ACA2-98067D67517C}"/>
              </a:ext>
            </a:extLst>
          </p:cNvPr>
          <p:cNvSpPr>
            <a:spLocks noGrp="1"/>
          </p:cNvSpPr>
          <p:nvPr>
            <p:ph idx="1"/>
          </p:nvPr>
        </p:nvSpPr>
        <p:spPr>
          <a:xfrm>
            <a:off x="318977" y="1757432"/>
            <a:ext cx="11873023" cy="4532764"/>
          </a:xfrm>
        </p:spPr>
        <p:txBody>
          <a:bodyPr>
            <a:noAutofit/>
          </a:bodyPr>
          <a:lstStyle/>
          <a:p>
            <a:pPr>
              <a:buFont typeface="Arial" panose="020B0604020202020204" pitchFamily="34" charset="0"/>
              <a:buChar char="•"/>
            </a:pPr>
            <a:r>
              <a:rPr lang="en-US" sz="2400" dirty="0">
                <a:solidFill>
                  <a:schemeClr val="tx1"/>
                </a:solidFill>
              </a:rPr>
              <a:t> IDL incurred a total of $35,928,000 for Fire Suppression Deficiency costs in FY 2023 which </a:t>
            </a:r>
            <a:br>
              <a:rPr lang="en-US" sz="2400" dirty="0">
                <a:solidFill>
                  <a:schemeClr val="tx1"/>
                </a:solidFill>
              </a:rPr>
            </a:br>
            <a:r>
              <a:rPr lang="en-US" sz="2400" dirty="0">
                <a:solidFill>
                  <a:schemeClr val="tx1"/>
                </a:solidFill>
              </a:rPr>
              <a:t>are not reflected in actual expenditures: PC $5,900,600; OE $29,957,900; and CO $69,500.</a:t>
            </a:r>
          </a:p>
          <a:p>
            <a:pPr>
              <a:buFont typeface="Arial" panose="020B0604020202020204" pitchFamily="34" charset="0"/>
              <a:buChar char="•"/>
            </a:pPr>
            <a:r>
              <a:rPr lang="en-US" sz="2400" dirty="0">
                <a:solidFill>
                  <a:schemeClr val="tx1"/>
                </a:solidFill>
              </a:rPr>
              <a:t> IDL received legislative reappropriation for $1,367,400 in general funds specifically for the Trust Land Management Program and the Forest and Range Fire Protection Program for </a:t>
            </a:r>
            <a:br>
              <a:rPr lang="en-US" sz="2400" dirty="0">
                <a:solidFill>
                  <a:schemeClr val="tx1"/>
                </a:solidFill>
              </a:rPr>
            </a:br>
            <a:r>
              <a:rPr lang="en-US" sz="2400" dirty="0">
                <a:solidFill>
                  <a:schemeClr val="tx1"/>
                </a:solidFill>
              </a:rPr>
              <a:t>capital outlay expenditures per intent language.</a:t>
            </a:r>
          </a:p>
          <a:p>
            <a:pPr>
              <a:buFont typeface="Arial" panose="020B0604020202020204" pitchFamily="34" charset="0"/>
              <a:buChar char="•"/>
            </a:pPr>
            <a:r>
              <a:rPr lang="en-US" sz="2400" dirty="0">
                <a:solidFill>
                  <a:schemeClr val="tx1"/>
                </a:solidFill>
              </a:rPr>
              <a:t> Endowment Earnings Reserve and Fire Dedicated fund reversions are consistent with </a:t>
            </a:r>
            <a:br>
              <a:rPr lang="en-US" sz="2400" dirty="0">
                <a:solidFill>
                  <a:schemeClr val="tx1"/>
                </a:solidFill>
              </a:rPr>
            </a:br>
            <a:r>
              <a:rPr lang="en-US" sz="2400" dirty="0">
                <a:solidFill>
                  <a:schemeClr val="tx1"/>
                </a:solidFill>
              </a:rPr>
              <a:t>previous years. These appropriations allow for flexibility to cover expenses due to highly variable fire seasons and forest management contract schedules.</a:t>
            </a:r>
          </a:p>
          <a:p>
            <a:pPr>
              <a:buFont typeface="Arial" panose="020B0604020202020204" pitchFamily="34" charset="0"/>
              <a:buChar char="•"/>
            </a:pPr>
            <a:r>
              <a:rPr lang="en-US" sz="2400" dirty="0">
                <a:solidFill>
                  <a:schemeClr val="tx1"/>
                </a:solidFill>
              </a:rPr>
              <a:t> Approx. $14M of federal fund authority was reverted. IDL received an increase in authority </a:t>
            </a:r>
            <a:br>
              <a:rPr lang="en-US" sz="2400" dirty="0">
                <a:solidFill>
                  <a:schemeClr val="tx1"/>
                </a:solidFill>
              </a:rPr>
            </a:br>
            <a:r>
              <a:rPr lang="en-US" sz="2400" dirty="0">
                <a:solidFill>
                  <a:schemeClr val="tx1"/>
                </a:solidFill>
              </a:rPr>
              <a:t>in SFY 2023; however, we have not received the levels of federal fund increases originally anticipated with passage of the Bipartisan Infrastructure Law and the Inflation Reduction </a:t>
            </a:r>
            <a:br>
              <a:rPr lang="en-US" sz="2400" dirty="0">
                <a:solidFill>
                  <a:schemeClr val="tx1"/>
                </a:solidFill>
              </a:rPr>
            </a:br>
            <a:r>
              <a:rPr lang="en-US" sz="2400" dirty="0">
                <a:solidFill>
                  <a:schemeClr val="tx1"/>
                </a:solidFill>
              </a:rPr>
              <a:t>Act (BIL and IRA).</a:t>
            </a:r>
          </a:p>
        </p:txBody>
      </p:sp>
    </p:spTree>
    <p:extLst>
      <p:ext uri="{BB962C8B-B14F-4D97-AF65-F5344CB8AC3E}">
        <p14:creationId xmlns:p14="http://schemas.microsoft.com/office/powerpoint/2010/main" val="3227049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a:xfrm>
            <a:off x="0" y="286603"/>
            <a:ext cx="12192000" cy="1450757"/>
          </a:xfrm>
        </p:spPr>
        <p:txBody>
          <a:bodyPr/>
          <a:lstStyle/>
          <a:p>
            <a:pPr algn="ctr"/>
            <a:r>
              <a:rPr lang="en-US" b="1" dirty="0">
                <a:latin typeface="+mn-lt"/>
              </a:rPr>
              <a:t>FY 2023 Line Item Updates</a:t>
            </a:r>
          </a:p>
        </p:txBody>
      </p:sp>
      <p:graphicFrame>
        <p:nvGraphicFramePr>
          <p:cNvPr id="4" name="Table 3">
            <a:extLst>
              <a:ext uri="{FF2B5EF4-FFF2-40B4-BE49-F238E27FC236}">
                <a16:creationId xmlns:a16="http://schemas.microsoft.com/office/drawing/2014/main" id="{BDB34918-DCFC-C79D-C6C1-B9584E4DDC5F}"/>
              </a:ext>
            </a:extLst>
          </p:cNvPr>
          <p:cNvGraphicFramePr>
            <a:graphicFrameLocks noGrp="1"/>
          </p:cNvGraphicFramePr>
          <p:nvPr>
            <p:extLst>
              <p:ext uri="{D42A27DB-BD31-4B8C-83A1-F6EECF244321}">
                <p14:modId xmlns:p14="http://schemas.microsoft.com/office/powerpoint/2010/main" val="2113009353"/>
              </p:ext>
            </p:extLst>
          </p:nvPr>
        </p:nvGraphicFramePr>
        <p:xfrm>
          <a:off x="0" y="1865189"/>
          <a:ext cx="12192000" cy="4685781"/>
        </p:xfrm>
        <a:graphic>
          <a:graphicData uri="http://schemas.openxmlformats.org/drawingml/2006/table">
            <a:tbl>
              <a:tblPr firstRow="1" bandRow="1">
                <a:tableStyleId>{5C22544A-7EE6-4342-B048-85BDC9FD1C3A}</a:tableStyleId>
              </a:tblPr>
              <a:tblGrid>
                <a:gridCol w="3615070">
                  <a:extLst>
                    <a:ext uri="{9D8B030D-6E8A-4147-A177-3AD203B41FA5}">
                      <a16:colId xmlns:a16="http://schemas.microsoft.com/office/drawing/2014/main" val="379397844"/>
                    </a:ext>
                  </a:extLst>
                </a:gridCol>
                <a:gridCol w="2466753">
                  <a:extLst>
                    <a:ext uri="{9D8B030D-6E8A-4147-A177-3AD203B41FA5}">
                      <a16:colId xmlns:a16="http://schemas.microsoft.com/office/drawing/2014/main" val="2431172429"/>
                    </a:ext>
                  </a:extLst>
                </a:gridCol>
                <a:gridCol w="6110177">
                  <a:extLst>
                    <a:ext uri="{9D8B030D-6E8A-4147-A177-3AD203B41FA5}">
                      <a16:colId xmlns:a16="http://schemas.microsoft.com/office/drawing/2014/main" val="2294377291"/>
                    </a:ext>
                  </a:extLst>
                </a:gridCol>
              </a:tblGrid>
              <a:tr h="510021">
                <a:tc>
                  <a:txBody>
                    <a:bodyPr/>
                    <a:lstStyle/>
                    <a:p>
                      <a:r>
                        <a:rPr lang="en-US" sz="2400" dirty="0"/>
                        <a:t>Line Item Brief Name</a:t>
                      </a:r>
                    </a:p>
                  </a:txBody>
                  <a:tcPr/>
                </a:tc>
                <a:tc>
                  <a:txBody>
                    <a:bodyPr/>
                    <a:lstStyle/>
                    <a:p>
                      <a:r>
                        <a:rPr lang="en-US" sz="2400" dirty="0"/>
                        <a:t>Amount</a:t>
                      </a:r>
                    </a:p>
                  </a:txBody>
                  <a:tcPr/>
                </a:tc>
                <a:tc>
                  <a:txBody>
                    <a:bodyPr/>
                    <a:lstStyle/>
                    <a:p>
                      <a:r>
                        <a:rPr lang="en-US" sz="2400" dirty="0"/>
                        <a:t>Status Update</a:t>
                      </a:r>
                    </a:p>
                  </a:txBody>
                  <a:tcPr/>
                </a:tc>
                <a:extLst>
                  <a:ext uri="{0D108BD9-81ED-4DB2-BD59-A6C34878D82A}">
                    <a16:rowId xmlns:a16="http://schemas.microsoft.com/office/drawing/2014/main" val="1596857521"/>
                  </a:ext>
                </a:extLst>
              </a:tr>
              <a:tr h="788110">
                <a:tc>
                  <a:txBody>
                    <a:bodyPr/>
                    <a:lstStyle/>
                    <a:p>
                      <a:r>
                        <a:rPr lang="en-US" sz="1600" dirty="0"/>
                        <a:t>Engine Bosses</a:t>
                      </a:r>
                    </a:p>
                  </a:txBody>
                  <a:tcPr/>
                </a:tc>
                <a:tc>
                  <a:txBody>
                    <a:bodyPr/>
                    <a:lstStyle/>
                    <a:p>
                      <a:r>
                        <a:rPr lang="en-US" sz="1600" dirty="0"/>
                        <a:t>$784,300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All 10 Engine Boss positions (.83 FTPs) were advertised throughout summer and fall of 2022. All positions were initially filled with the exception of hard to fill locations due to housing costs/shortages. With the competition for the fire qualifications these positions possess, we’ve experienced turn-over of some positions and continue to advertise and fill the positions. </a:t>
                      </a:r>
                    </a:p>
                  </a:txBody>
                  <a:tcPr/>
                </a:tc>
                <a:extLst>
                  <a:ext uri="{0D108BD9-81ED-4DB2-BD59-A6C34878D82A}">
                    <a16:rowId xmlns:a16="http://schemas.microsoft.com/office/drawing/2014/main" val="4228152093"/>
                  </a:ext>
                </a:extLst>
              </a:tr>
              <a:tr h="788110">
                <a:tc>
                  <a:txBody>
                    <a:bodyPr/>
                    <a:lstStyle/>
                    <a:p>
                      <a:r>
                        <a:rPr lang="en-US" sz="1600" dirty="0"/>
                        <a:t>Fire Business System</a:t>
                      </a:r>
                    </a:p>
                  </a:txBody>
                  <a:tcPr/>
                </a:tc>
                <a:tc>
                  <a:txBody>
                    <a:bodyPr/>
                    <a:lstStyle/>
                    <a:p>
                      <a:r>
                        <a:rPr lang="en-US" sz="1600" dirty="0"/>
                        <a:t>$1,013,000</a:t>
                      </a:r>
                    </a:p>
                  </a:txBody>
                  <a:tcPr/>
                </a:tc>
                <a:tc>
                  <a:txBody>
                    <a:bodyPr/>
                    <a:lstStyle/>
                    <a:p>
                      <a:r>
                        <a:rPr lang="en-US" sz="1600" dirty="0"/>
                        <a:t>The Gold’s Fire Business System has been acquired and was implemented during the 2023 wildfire season. This new system provides an efficient, consolidated, consistent and automated process for fire suppression accounts receivables and payables. </a:t>
                      </a:r>
                    </a:p>
                  </a:txBody>
                  <a:tcPr/>
                </a:tc>
                <a:extLst>
                  <a:ext uri="{0D108BD9-81ED-4DB2-BD59-A6C34878D82A}">
                    <a16:rowId xmlns:a16="http://schemas.microsoft.com/office/drawing/2014/main" val="479959586"/>
                  </a:ext>
                </a:extLst>
              </a:tr>
              <a:tr h="504125">
                <a:tc>
                  <a:txBody>
                    <a:bodyPr/>
                    <a:lstStyle/>
                    <a:p>
                      <a:r>
                        <a:rPr lang="en-US" sz="1600" dirty="0"/>
                        <a:t>Seasonal Firefighters and Pay Increase</a:t>
                      </a:r>
                    </a:p>
                  </a:txBody>
                  <a:tcPr/>
                </a:tc>
                <a:tc>
                  <a:txBody>
                    <a:bodyPr/>
                    <a:lstStyle/>
                    <a:p>
                      <a:r>
                        <a:rPr lang="en-US" sz="1600" dirty="0"/>
                        <a:t>$559,000</a:t>
                      </a:r>
                    </a:p>
                  </a:txBody>
                  <a:tcPr/>
                </a:tc>
                <a:tc>
                  <a:txBody>
                    <a:bodyPr/>
                    <a:lstStyle/>
                    <a:p>
                      <a:r>
                        <a:rPr lang="en-US" sz="1600" dirty="0"/>
                        <a:t>This increase enabled IDL to increase seasonal firefighter’s starting wage to $15.00/hour (starting pay in 2021 was $12.55) and hire 10 additional seasonal firefighters (5-8 month positions) for our </a:t>
                      </a:r>
                      <a:r>
                        <a:rPr lang="en-US" sz="1600" dirty="0" err="1"/>
                        <a:t>Teaken</a:t>
                      </a:r>
                      <a:r>
                        <a:rPr lang="en-US" sz="1600" dirty="0"/>
                        <a:t> Hand Crew and Coeur d’Alene </a:t>
                      </a:r>
                      <a:r>
                        <a:rPr lang="en-US" sz="1600" dirty="0" err="1"/>
                        <a:t>Helitac</a:t>
                      </a:r>
                      <a:r>
                        <a:rPr lang="en-US" sz="1600" dirty="0"/>
                        <a:t> Crew. The pay increase was essential to enable IDL to compete with the increased pay rates of federal agencies and neighboring states.</a:t>
                      </a:r>
                    </a:p>
                  </a:txBody>
                  <a:tcPr/>
                </a:tc>
                <a:extLst>
                  <a:ext uri="{0D108BD9-81ED-4DB2-BD59-A6C34878D82A}">
                    <a16:rowId xmlns:a16="http://schemas.microsoft.com/office/drawing/2014/main" val="4084910727"/>
                  </a:ext>
                </a:extLst>
              </a:tr>
            </a:tbl>
          </a:graphicData>
        </a:graphic>
      </p:graphicFrame>
    </p:spTree>
    <p:extLst>
      <p:ext uri="{BB962C8B-B14F-4D97-AF65-F5344CB8AC3E}">
        <p14:creationId xmlns:p14="http://schemas.microsoft.com/office/powerpoint/2010/main" val="3783030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a:xfrm>
            <a:off x="0" y="286603"/>
            <a:ext cx="12192000" cy="1450757"/>
          </a:xfrm>
        </p:spPr>
        <p:txBody>
          <a:bodyPr/>
          <a:lstStyle/>
          <a:p>
            <a:pPr algn="ctr"/>
            <a:r>
              <a:rPr lang="en-US" b="1" dirty="0">
                <a:latin typeface="+mn-lt"/>
              </a:rPr>
              <a:t>FY 2023 Line Item Updates</a:t>
            </a:r>
          </a:p>
        </p:txBody>
      </p:sp>
      <p:graphicFrame>
        <p:nvGraphicFramePr>
          <p:cNvPr id="4" name="Table 3">
            <a:extLst>
              <a:ext uri="{FF2B5EF4-FFF2-40B4-BE49-F238E27FC236}">
                <a16:creationId xmlns:a16="http://schemas.microsoft.com/office/drawing/2014/main" id="{BDB34918-DCFC-C79D-C6C1-B9584E4DDC5F}"/>
              </a:ext>
            </a:extLst>
          </p:cNvPr>
          <p:cNvGraphicFramePr>
            <a:graphicFrameLocks noGrp="1"/>
          </p:cNvGraphicFramePr>
          <p:nvPr>
            <p:extLst>
              <p:ext uri="{D42A27DB-BD31-4B8C-83A1-F6EECF244321}">
                <p14:modId xmlns:p14="http://schemas.microsoft.com/office/powerpoint/2010/main" val="3054550462"/>
              </p:ext>
            </p:extLst>
          </p:nvPr>
        </p:nvGraphicFramePr>
        <p:xfrm>
          <a:off x="0" y="1865190"/>
          <a:ext cx="12192000" cy="4632960"/>
        </p:xfrm>
        <a:graphic>
          <a:graphicData uri="http://schemas.openxmlformats.org/drawingml/2006/table">
            <a:tbl>
              <a:tblPr firstRow="1" bandRow="1">
                <a:tableStyleId>{5C22544A-7EE6-4342-B048-85BDC9FD1C3A}</a:tableStyleId>
              </a:tblPr>
              <a:tblGrid>
                <a:gridCol w="3615070">
                  <a:extLst>
                    <a:ext uri="{9D8B030D-6E8A-4147-A177-3AD203B41FA5}">
                      <a16:colId xmlns:a16="http://schemas.microsoft.com/office/drawing/2014/main" val="379397844"/>
                    </a:ext>
                  </a:extLst>
                </a:gridCol>
                <a:gridCol w="2466753">
                  <a:extLst>
                    <a:ext uri="{9D8B030D-6E8A-4147-A177-3AD203B41FA5}">
                      <a16:colId xmlns:a16="http://schemas.microsoft.com/office/drawing/2014/main" val="2431172429"/>
                    </a:ext>
                  </a:extLst>
                </a:gridCol>
                <a:gridCol w="6110177">
                  <a:extLst>
                    <a:ext uri="{9D8B030D-6E8A-4147-A177-3AD203B41FA5}">
                      <a16:colId xmlns:a16="http://schemas.microsoft.com/office/drawing/2014/main" val="2294377291"/>
                    </a:ext>
                  </a:extLst>
                </a:gridCol>
              </a:tblGrid>
              <a:tr h="454196">
                <a:tc>
                  <a:txBody>
                    <a:bodyPr/>
                    <a:lstStyle/>
                    <a:p>
                      <a:r>
                        <a:rPr lang="en-US" sz="2400" dirty="0"/>
                        <a:t>Line Item Brief Name</a:t>
                      </a:r>
                    </a:p>
                  </a:txBody>
                  <a:tcPr/>
                </a:tc>
                <a:tc>
                  <a:txBody>
                    <a:bodyPr/>
                    <a:lstStyle/>
                    <a:p>
                      <a:r>
                        <a:rPr lang="en-US" sz="2400" dirty="0"/>
                        <a:t>Amount</a:t>
                      </a:r>
                    </a:p>
                  </a:txBody>
                  <a:tcPr/>
                </a:tc>
                <a:tc>
                  <a:txBody>
                    <a:bodyPr/>
                    <a:lstStyle/>
                    <a:p>
                      <a:r>
                        <a:rPr lang="en-US" sz="2400" dirty="0"/>
                        <a:t>Status Update</a:t>
                      </a:r>
                    </a:p>
                  </a:txBody>
                  <a:tcPr/>
                </a:tc>
                <a:extLst>
                  <a:ext uri="{0D108BD9-81ED-4DB2-BD59-A6C34878D82A}">
                    <a16:rowId xmlns:a16="http://schemas.microsoft.com/office/drawing/2014/main" val="1596857521"/>
                  </a:ext>
                </a:extLst>
              </a:tr>
              <a:tr h="1786503">
                <a:tc>
                  <a:txBody>
                    <a:bodyPr/>
                    <a:lstStyle/>
                    <a:p>
                      <a:r>
                        <a:rPr lang="en-US" sz="1600" dirty="0"/>
                        <a:t>Fire Management Officers</a:t>
                      </a:r>
                    </a:p>
                  </a:txBody>
                  <a:tcPr/>
                </a:tc>
                <a:tc>
                  <a:txBody>
                    <a:bodyPr/>
                    <a:lstStyle/>
                    <a:p>
                      <a:r>
                        <a:rPr lang="en-US" sz="1600" dirty="0"/>
                        <a:t>$285,900</a:t>
                      </a:r>
                    </a:p>
                  </a:txBody>
                  <a:tcPr/>
                </a:tc>
                <a:tc>
                  <a:txBody>
                    <a:bodyPr/>
                    <a:lstStyle/>
                    <a:p>
                      <a:r>
                        <a:rPr lang="en-US" sz="1600" dirty="0"/>
                        <a:t>This funding enabled IDL to hire two Fire Management Officers for our North and Central Zones prior to the 2023 wildfire season. The positions provide enhanced communication, coordination, and leadership between the fire bureau and our forest protection districts as well as the interagency dispatch centers and the Northern Rockies Coordination Center. Pick-ups, computers and office supplies have also been purchased for these positions. </a:t>
                      </a:r>
                    </a:p>
                  </a:txBody>
                  <a:tcPr/>
                </a:tc>
                <a:extLst>
                  <a:ext uri="{0D108BD9-81ED-4DB2-BD59-A6C34878D82A}">
                    <a16:rowId xmlns:a16="http://schemas.microsoft.com/office/drawing/2014/main" val="4228152093"/>
                  </a:ext>
                </a:extLst>
              </a:tr>
              <a:tr h="1059790">
                <a:tc>
                  <a:txBody>
                    <a:bodyPr/>
                    <a:lstStyle/>
                    <a:p>
                      <a:r>
                        <a:rPr lang="en-US" sz="1600" dirty="0"/>
                        <a:t>North Idaho Booster Crew</a:t>
                      </a:r>
                    </a:p>
                  </a:txBody>
                  <a:tcPr/>
                </a:tc>
                <a:tc>
                  <a:txBody>
                    <a:bodyPr/>
                    <a:lstStyle/>
                    <a:p>
                      <a:r>
                        <a:rPr lang="en-US" sz="1600" dirty="0"/>
                        <a:t>$80,000</a:t>
                      </a:r>
                    </a:p>
                  </a:txBody>
                  <a:tcPr/>
                </a:tc>
                <a:tc>
                  <a:txBody>
                    <a:bodyPr/>
                    <a:lstStyle/>
                    <a:p>
                      <a:r>
                        <a:rPr lang="en-US" sz="1600" dirty="0"/>
                        <a:t>This funding enabled IDL to hire six additional 5-month seasonal positions to fill out our North Idaho Booster Crew. This resource was essential to adding “boots-on-the-ground” capacity for fire response both in North Idaho and across the state. </a:t>
                      </a:r>
                    </a:p>
                  </a:txBody>
                  <a:tcPr/>
                </a:tc>
                <a:extLst>
                  <a:ext uri="{0D108BD9-81ED-4DB2-BD59-A6C34878D82A}">
                    <a16:rowId xmlns:a16="http://schemas.microsoft.com/office/drawing/2014/main" val="479959586"/>
                  </a:ext>
                </a:extLst>
              </a:tr>
              <a:tr h="1302028">
                <a:tc>
                  <a:txBody>
                    <a:bodyPr/>
                    <a:lstStyle/>
                    <a:p>
                      <a:r>
                        <a:rPr lang="en-US" sz="1600" dirty="0"/>
                        <a:t>Fire Equipment</a:t>
                      </a:r>
                    </a:p>
                  </a:txBody>
                  <a:tcPr/>
                </a:tc>
                <a:tc>
                  <a:txBody>
                    <a:bodyPr/>
                    <a:lstStyle/>
                    <a:p>
                      <a:r>
                        <a:rPr lang="en-US" sz="1600" dirty="0"/>
                        <a:t>$164,000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IDL purchased an engine and UTV to be shared between the Pend Oreille and Kootenai Valley Forest Protective Districts. The engine is also used to support the North Idaho Booster Crew. We also purchased a Command 4x4 pickup for fire staff in Boise Headquarters Office. We had been using an x-rig previously.</a:t>
                      </a:r>
                    </a:p>
                  </a:txBody>
                  <a:tcPr/>
                </a:tc>
                <a:extLst>
                  <a:ext uri="{0D108BD9-81ED-4DB2-BD59-A6C34878D82A}">
                    <a16:rowId xmlns:a16="http://schemas.microsoft.com/office/drawing/2014/main" val="4084910727"/>
                  </a:ext>
                </a:extLst>
              </a:tr>
            </a:tbl>
          </a:graphicData>
        </a:graphic>
      </p:graphicFrame>
    </p:spTree>
    <p:extLst>
      <p:ext uri="{BB962C8B-B14F-4D97-AF65-F5344CB8AC3E}">
        <p14:creationId xmlns:p14="http://schemas.microsoft.com/office/powerpoint/2010/main" val="2713877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a:xfrm>
            <a:off x="0" y="286603"/>
            <a:ext cx="12192000" cy="1450757"/>
          </a:xfrm>
        </p:spPr>
        <p:txBody>
          <a:bodyPr/>
          <a:lstStyle/>
          <a:p>
            <a:pPr algn="ctr"/>
            <a:r>
              <a:rPr lang="en-US" b="1" dirty="0">
                <a:latin typeface="+mn-lt"/>
              </a:rPr>
              <a:t>FY 2023 Line Item Updates</a:t>
            </a:r>
          </a:p>
        </p:txBody>
      </p:sp>
      <p:graphicFrame>
        <p:nvGraphicFramePr>
          <p:cNvPr id="4" name="Table 3">
            <a:extLst>
              <a:ext uri="{FF2B5EF4-FFF2-40B4-BE49-F238E27FC236}">
                <a16:creationId xmlns:a16="http://schemas.microsoft.com/office/drawing/2014/main" id="{BDB34918-DCFC-C79D-C6C1-B9584E4DDC5F}"/>
              </a:ext>
            </a:extLst>
          </p:cNvPr>
          <p:cNvGraphicFramePr>
            <a:graphicFrameLocks noGrp="1"/>
          </p:cNvGraphicFramePr>
          <p:nvPr>
            <p:extLst>
              <p:ext uri="{D42A27DB-BD31-4B8C-83A1-F6EECF244321}">
                <p14:modId xmlns:p14="http://schemas.microsoft.com/office/powerpoint/2010/main" val="2194120703"/>
              </p:ext>
            </p:extLst>
          </p:nvPr>
        </p:nvGraphicFramePr>
        <p:xfrm>
          <a:off x="0" y="1865188"/>
          <a:ext cx="12192000" cy="4502158"/>
        </p:xfrm>
        <a:graphic>
          <a:graphicData uri="http://schemas.openxmlformats.org/drawingml/2006/table">
            <a:tbl>
              <a:tblPr firstRow="1" bandRow="1">
                <a:tableStyleId>{5C22544A-7EE6-4342-B048-85BDC9FD1C3A}</a:tableStyleId>
              </a:tblPr>
              <a:tblGrid>
                <a:gridCol w="3615070">
                  <a:extLst>
                    <a:ext uri="{9D8B030D-6E8A-4147-A177-3AD203B41FA5}">
                      <a16:colId xmlns:a16="http://schemas.microsoft.com/office/drawing/2014/main" val="379397844"/>
                    </a:ext>
                  </a:extLst>
                </a:gridCol>
                <a:gridCol w="2466753">
                  <a:extLst>
                    <a:ext uri="{9D8B030D-6E8A-4147-A177-3AD203B41FA5}">
                      <a16:colId xmlns:a16="http://schemas.microsoft.com/office/drawing/2014/main" val="2431172429"/>
                    </a:ext>
                  </a:extLst>
                </a:gridCol>
                <a:gridCol w="6110177">
                  <a:extLst>
                    <a:ext uri="{9D8B030D-6E8A-4147-A177-3AD203B41FA5}">
                      <a16:colId xmlns:a16="http://schemas.microsoft.com/office/drawing/2014/main" val="2294377291"/>
                    </a:ext>
                  </a:extLst>
                </a:gridCol>
              </a:tblGrid>
              <a:tr h="525813">
                <a:tc>
                  <a:txBody>
                    <a:bodyPr/>
                    <a:lstStyle/>
                    <a:p>
                      <a:r>
                        <a:rPr lang="en-US" sz="2400" dirty="0"/>
                        <a:t>Line Item Brief Name</a:t>
                      </a:r>
                    </a:p>
                  </a:txBody>
                  <a:tcPr/>
                </a:tc>
                <a:tc>
                  <a:txBody>
                    <a:bodyPr/>
                    <a:lstStyle/>
                    <a:p>
                      <a:r>
                        <a:rPr lang="en-US" sz="2400" dirty="0"/>
                        <a:t>Amount</a:t>
                      </a:r>
                    </a:p>
                  </a:txBody>
                  <a:tcPr/>
                </a:tc>
                <a:tc>
                  <a:txBody>
                    <a:bodyPr/>
                    <a:lstStyle/>
                    <a:p>
                      <a:r>
                        <a:rPr lang="en-US" sz="2400" dirty="0"/>
                        <a:t>Status Update</a:t>
                      </a:r>
                    </a:p>
                  </a:txBody>
                  <a:tcPr/>
                </a:tc>
                <a:extLst>
                  <a:ext uri="{0D108BD9-81ED-4DB2-BD59-A6C34878D82A}">
                    <a16:rowId xmlns:a16="http://schemas.microsoft.com/office/drawing/2014/main" val="1596857521"/>
                  </a:ext>
                </a:extLst>
              </a:tr>
              <a:tr h="1602610">
                <a:tc>
                  <a:txBody>
                    <a:bodyPr/>
                    <a:lstStyle/>
                    <a:p>
                      <a:r>
                        <a:rPr lang="en-US" sz="1600" dirty="0"/>
                        <a:t>Drone Equipment</a:t>
                      </a:r>
                    </a:p>
                  </a:txBody>
                  <a:tcPr/>
                </a:tc>
                <a:tc>
                  <a:txBody>
                    <a:bodyPr/>
                    <a:lstStyle/>
                    <a:p>
                      <a:r>
                        <a:rPr lang="en-US" sz="1600" dirty="0"/>
                        <a:t>$95,600</a:t>
                      </a:r>
                    </a:p>
                  </a:txBody>
                  <a:tcPr/>
                </a:tc>
                <a:tc>
                  <a:txBody>
                    <a:bodyPr/>
                    <a:lstStyle/>
                    <a:p>
                      <a:r>
                        <a:rPr lang="en-US" sz="1600" dirty="0"/>
                        <a:t>IDL purchased one large drone and two small drones for initial attack wildfire support. The drones are used to assess fire spread and can be outfitted with heat sensing technology to identify hot spots within and outside the fire perimeter. We also purchased a Command 4x4 pickup for Bureau staff to transport and house drones and computers for proper UAS program delivery.</a:t>
                      </a:r>
                    </a:p>
                  </a:txBody>
                  <a:tcPr/>
                </a:tc>
                <a:extLst>
                  <a:ext uri="{0D108BD9-81ED-4DB2-BD59-A6C34878D82A}">
                    <a16:rowId xmlns:a16="http://schemas.microsoft.com/office/drawing/2014/main" val="4228152093"/>
                  </a:ext>
                </a:extLst>
              </a:tr>
              <a:tr h="848441">
                <a:tc>
                  <a:txBody>
                    <a:bodyPr/>
                    <a:lstStyle/>
                    <a:p>
                      <a:r>
                        <a:rPr lang="en-US" sz="1600" dirty="0"/>
                        <a:t>Forest Legacy FTP to Full-Time</a:t>
                      </a:r>
                    </a:p>
                  </a:txBody>
                  <a:tcPr/>
                </a:tc>
                <a:tc>
                  <a:txBody>
                    <a:bodyPr/>
                    <a:lstStyle/>
                    <a:p>
                      <a:r>
                        <a:rPr lang="en-US" sz="1600" dirty="0"/>
                        <a:t>$0</a:t>
                      </a:r>
                    </a:p>
                  </a:txBody>
                  <a:tcPr/>
                </a:tc>
                <a:tc>
                  <a:txBody>
                    <a:bodyPr/>
                    <a:lstStyle/>
                    <a:p>
                      <a:r>
                        <a:rPr lang="en-US" sz="1600" dirty="0"/>
                        <a:t>IDL’s Forest Legacy Program Specialist was increased from a .67 to a 1.0 FTP. The increase was funded with existing federal funds and spending authority. </a:t>
                      </a:r>
                    </a:p>
                  </a:txBody>
                  <a:tcPr/>
                </a:tc>
                <a:extLst>
                  <a:ext uri="{0D108BD9-81ED-4DB2-BD59-A6C34878D82A}">
                    <a16:rowId xmlns:a16="http://schemas.microsoft.com/office/drawing/2014/main" val="479959586"/>
                  </a:ext>
                </a:extLst>
              </a:tr>
              <a:tr h="848441">
                <a:tc>
                  <a:txBody>
                    <a:bodyPr/>
                    <a:lstStyle/>
                    <a:p>
                      <a:r>
                        <a:rPr lang="en-US" sz="1600" dirty="0"/>
                        <a:t>IT License Increases</a:t>
                      </a:r>
                    </a:p>
                  </a:txBody>
                  <a:tcPr/>
                </a:tc>
                <a:tc>
                  <a:txBody>
                    <a:bodyPr/>
                    <a:lstStyle/>
                    <a:p>
                      <a:r>
                        <a:rPr lang="en-US" sz="1600" dirty="0"/>
                        <a:t>$105,100</a:t>
                      </a:r>
                    </a:p>
                  </a:txBody>
                  <a:tcPr/>
                </a:tc>
                <a:tc>
                  <a:txBody>
                    <a:bodyPr/>
                    <a:lstStyle/>
                    <a:p>
                      <a:r>
                        <a:rPr lang="en-US" sz="1600" dirty="0"/>
                        <a:t>This funding enabled upgrades for Microsoft Azure, ESRI GIS, SharePoint, transition to ITS network, phone system transition to ITS, and increased licensing expenses for M-Files and MobileIron.</a:t>
                      </a:r>
                    </a:p>
                  </a:txBody>
                  <a:tcPr/>
                </a:tc>
                <a:extLst>
                  <a:ext uri="{0D108BD9-81ED-4DB2-BD59-A6C34878D82A}">
                    <a16:rowId xmlns:a16="http://schemas.microsoft.com/office/drawing/2014/main" val="4084910727"/>
                  </a:ext>
                </a:extLst>
              </a:tr>
              <a:tr h="676853">
                <a:tc>
                  <a:txBody>
                    <a:bodyPr/>
                    <a:lstStyle/>
                    <a:p>
                      <a:r>
                        <a:rPr lang="en-US" sz="1600" dirty="0"/>
                        <a:t>Trust Land Equipment</a:t>
                      </a:r>
                    </a:p>
                  </a:txBody>
                  <a:tcPr/>
                </a:tc>
                <a:tc>
                  <a:txBody>
                    <a:bodyPr/>
                    <a:lstStyle/>
                    <a:p>
                      <a:r>
                        <a:rPr lang="en-US" sz="1600" dirty="0"/>
                        <a:t>$173,800</a:t>
                      </a:r>
                    </a:p>
                  </a:txBody>
                  <a:tcPr/>
                </a:tc>
                <a:tc>
                  <a:txBody>
                    <a:bodyPr/>
                    <a:lstStyle/>
                    <a:p>
                      <a:r>
                        <a:rPr lang="en-US" sz="1600" dirty="0"/>
                        <a:t>This funding allowed IDL to purchase two ½ ton 4x4 pickups, radios, scaling handhelds, and one 4x4 SUV for staff. </a:t>
                      </a:r>
                    </a:p>
                  </a:txBody>
                  <a:tcPr/>
                </a:tc>
                <a:extLst>
                  <a:ext uri="{0D108BD9-81ED-4DB2-BD59-A6C34878D82A}">
                    <a16:rowId xmlns:a16="http://schemas.microsoft.com/office/drawing/2014/main" val="691549616"/>
                  </a:ext>
                </a:extLst>
              </a:tr>
            </a:tbl>
          </a:graphicData>
        </a:graphic>
      </p:graphicFrame>
    </p:spTree>
    <p:extLst>
      <p:ext uri="{BB962C8B-B14F-4D97-AF65-F5344CB8AC3E}">
        <p14:creationId xmlns:p14="http://schemas.microsoft.com/office/powerpoint/2010/main" val="2166486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DFB4-F7BA-1448-A79F-D6E38000BFC3}"/>
              </a:ext>
            </a:extLst>
          </p:cNvPr>
          <p:cNvSpPr>
            <a:spLocks noGrp="1"/>
          </p:cNvSpPr>
          <p:nvPr>
            <p:ph type="title"/>
          </p:nvPr>
        </p:nvSpPr>
        <p:spPr>
          <a:xfrm>
            <a:off x="0" y="286603"/>
            <a:ext cx="12192000" cy="1450757"/>
          </a:xfrm>
        </p:spPr>
        <p:txBody>
          <a:bodyPr/>
          <a:lstStyle/>
          <a:p>
            <a:pPr algn="ctr"/>
            <a:r>
              <a:rPr lang="en-US" b="1" dirty="0">
                <a:latin typeface="+mn-lt"/>
              </a:rPr>
              <a:t>FY 2023 Line Item Updates</a:t>
            </a:r>
          </a:p>
        </p:txBody>
      </p:sp>
      <p:graphicFrame>
        <p:nvGraphicFramePr>
          <p:cNvPr id="4" name="Table 3">
            <a:extLst>
              <a:ext uri="{FF2B5EF4-FFF2-40B4-BE49-F238E27FC236}">
                <a16:creationId xmlns:a16="http://schemas.microsoft.com/office/drawing/2014/main" id="{BDB34918-DCFC-C79D-C6C1-B9584E4DDC5F}"/>
              </a:ext>
            </a:extLst>
          </p:cNvPr>
          <p:cNvGraphicFramePr>
            <a:graphicFrameLocks noGrp="1"/>
          </p:cNvGraphicFramePr>
          <p:nvPr>
            <p:extLst>
              <p:ext uri="{D42A27DB-BD31-4B8C-83A1-F6EECF244321}">
                <p14:modId xmlns:p14="http://schemas.microsoft.com/office/powerpoint/2010/main" val="2091777502"/>
              </p:ext>
            </p:extLst>
          </p:nvPr>
        </p:nvGraphicFramePr>
        <p:xfrm>
          <a:off x="0" y="1865189"/>
          <a:ext cx="12192000" cy="4491006"/>
        </p:xfrm>
        <a:graphic>
          <a:graphicData uri="http://schemas.openxmlformats.org/drawingml/2006/table">
            <a:tbl>
              <a:tblPr firstRow="1" bandRow="1">
                <a:tableStyleId>{5C22544A-7EE6-4342-B048-85BDC9FD1C3A}</a:tableStyleId>
              </a:tblPr>
              <a:tblGrid>
                <a:gridCol w="3615070">
                  <a:extLst>
                    <a:ext uri="{9D8B030D-6E8A-4147-A177-3AD203B41FA5}">
                      <a16:colId xmlns:a16="http://schemas.microsoft.com/office/drawing/2014/main" val="379397844"/>
                    </a:ext>
                  </a:extLst>
                </a:gridCol>
                <a:gridCol w="2466753">
                  <a:extLst>
                    <a:ext uri="{9D8B030D-6E8A-4147-A177-3AD203B41FA5}">
                      <a16:colId xmlns:a16="http://schemas.microsoft.com/office/drawing/2014/main" val="2431172429"/>
                    </a:ext>
                  </a:extLst>
                </a:gridCol>
                <a:gridCol w="6110177">
                  <a:extLst>
                    <a:ext uri="{9D8B030D-6E8A-4147-A177-3AD203B41FA5}">
                      <a16:colId xmlns:a16="http://schemas.microsoft.com/office/drawing/2014/main" val="2294377291"/>
                    </a:ext>
                  </a:extLst>
                </a:gridCol>
              </a:tblGrid>
              <a:tr h="536199">
                <a:tc>
                  <a:txBody>
                    <a:bodyPr/>
                    <a:lstStyle/>
                    <a:p>
                      <a:r>
                        <a:rPr lang="en-US" sz="2400" dirty="0"/>
                        <a:t>Line Item Brief Name</a:t>
                      </a:r>
                    </a:p>
                  </a:txBody>
                  <a:tcPr/>
                </a:tc>
                <a:tc>
                  <a:txBody>
                    <a:bodyPr/>
                    <a:lstStyle/>
                    <a:p>
                      <a:r>
                        <a:rPr lang="en-US" sz="2400" dirty="0"/>
                        <a:t>Amount</a:t>
                      </a:r>
                    </a:p>
                  </a:txBody>
                  <a:tcPr/>
                </a:tc>
                <a:tc>
                  <a:txBody>
                    <a:bodyPr/>
                    <a:lstStyle/>
                    <a:p>
                      <a:r>
                        <a:rPr lang="en-US" sz="2400" dirty="0"/>
                        <a:t>Status Update</a:t>
                      </a:r>
                    </a:p>
                  </a:txBody>
                  <a:tcPr/>
                </a:tc>
                <a:extLst>
                  <a:ext uri="{0D108BD9-81ED-4DB2-BD59-A6C34878D82A}">
                    <a16:rowId xmlns:a16="http://schemas.microsoft.com/office/drawing/2014/main" val="1596857521"/>
                  </a:ext>
                </a:extLst>
              </a:tr>
              <a:tr h="1121555">
                <a:tc>
                  <a:txBody>
                    <a:bodyPr/>
                    <a:lstStyle/>
                    <a:p>
                      <a:r>
                        <a:rPr lang="en-US" sz="1600" dirty="0"/>
                        <a:t>Good Neighbor Authority (GNA) Equipment</a:t>
                      </a:r>
                    </a:p>
                  </a:txBody>
                  <a:tcPr/>
                </a:tc>
                <a:tc>
                  <a:txBody>
                    <a:bodyPr/>
                    <a:lstStyle/>
                    <a:p>
                      <a:r>
                        <a:rPr lang="en-US" sz="1600" dirty="0"/>
                        <a:t>$75,100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IDL’s GNA program utilized this dedicated fund spending authority to purchase one 4x4 pickup, two ATVs with tracks and trailers, and two </a:t>
                      </a:r>
                      <a:r>
                        <a:rPr lang="en-US" sz="1600" kern="1200" dirty="0" err="1">
                          <a:solidFill>
                            <a:schemeClr val="dk1"/>
                          </a:solidFill>
                          <a:effectLst/>
                          <a:latin typeface="+mn-lt"/>
                          <a:ea typeface="+mn-ea"/>
                          <a:cs typeface="+mn-cs"/>
                        </a:rPr>
                        <a:t>Relaskops</a:t>
                      </a:r>
                      <a:r>
                        <a:rPr lang="en-US" sz="1600" kern="1200" dirty="0">
                          <a:solidFill>
                            <a:schemeClr val="dk1"/>
                          </a:solidFill>
                          <a:effectLst/>
                          <a:latin typeface="+mn-lt"/>
                          <a:ea typeface="+mn-ea"/>
                          <a:cs typeface="+mn-cs"/>
                        </a:rPr>
                        <a:t> (forest measurement tool used for timber cruise) to assist GNA foresters in conducting field work. </a:t>
                      </a:r>
                    </a:p>
                  </a:txBody>
                  <a:tcPr/>
                </a:tc>
                <a:extLst>
                  <a:ext uri="{0D108BD9-81ED-4DB2-BD59-A6C34878D82A}">
                    <a16:rowId xmlns:a16="http://schemas.microsoft.com/office/drawing/2014/main" val="4228152093"/>
                  </a:ext>
                </a:extLst>
              </a:tr>
              <a:tr h="686274">
                <a:tc>
                  <a:txBody>
                    <a:bodyPr/>
                    <a:lstStyle/>
                    <a:p>
                      <a:r>
                        <a:rPr lang="en-US" sz="1600" dirty="0"/>
                        <a:t>Timber Protective Associations – </a:t>
                      </a:r>
                    </a:p>
                    <a:p>
                      <a:r>
                        <a:rPr lang="en-US" sz="1600" dirty="0"/>
                        <a:t>CEC and Inflation Adjustment</a:t>
                      </a:r>
                    </a:p>
                  </a:txBody>
                  <a:tcPr/>
                </a:tc>
                <a:tc>
                  <a:txBody>
                    <a:bodyPr/>
                    <a:lstStyle/>
                    <a:p>
                      <a:r>
                        <a:rPr lang="en-US" sz="1600" dirty="0"/>
                        <a:t>$59,000</a:t>
                      </a:r>
                    </a:p>
                  </a:txBody>
                  <a:tcPr/>
                </a:tc>
                <a:tc>
                  <a:txBody>
                    <a:bodyPr/>
                    <a:lstStyle/>
                    <a:p>
                      <a:r>
                        <a:rPr lang="en-US" sz="1600" dirty="0"/>
                        <a:t>Implemented</a:t>
                      </a:r>
                    </a:p>
                  </a:txBody>
                  <a:tcPr/>
                </a:tc>
                <a:extLst>
                  <a:ext uri="{0D108BD9-81ED-4DB2-BD59-A6C34878D82A}">
                    <a16:rowId xmlns:a16="http://schemas.microsoft.com/office/drawing/2014/main" val="479959586"/>
                  </a:ext>
                </a:extLst>
              </a:tr>
              <a:tr h="2146978">
                <a:tc>
                  <a:txBody>
                    <a:bodyPr/>
                    <a:lstStyle/>
                    <a:p>
                      <a:r>
                        <a:rPr lang="en-US" sz="1600" dirty="0"/>
                        <a:t>Wildfire Reduction Projects</a:t>
                      </a:r>
                    </a:p>
                  </a:txBody>
                  <a:tcPr/>
                </a:tc>
                <a:tc>
                  <a:txBody>
                    <a:bodyPr/>
                    <a:lstStyle/>
                    <a:p>
                      <a:r>
                        <a:rPr lang="en-US" sz="1600" dirty="0"/>
                        <a:t>$2,000,000</a:t>
                      </a:r>
                    </a:p>
                  </a:txBody>
                  <a:tcPr/>
                </a:tc>
                <a:tc>
                  <a:txBody>
                    <a:bodyPr/>
                    <a:lstStyle/>
                    <a:p>
                      <a:r>
                        <a:rPr lang="en-US" sz="1600" dirty="0"/>
                        <a:t>With passage of the federal Bipartisan Infrastructure Law, increased funding has been made available to states to carry out wildfire risk reduction projects. The increased federal spending authority has enabled IDL to pass through (sub-grant) funds to counties, conservation districts, and other cooperating partners to plan and implement active forest management and fire risk mitigation (forest fuels reduction) operations across Idaho. Specific operations include forest harvesting, thinning, mastication and prescribed burning. </a:t>
                      </a:r>
                    </a:p>
                  </a:txBody>
                  <a:tcPr/>
                </a:tc>
                <a:extLst>
                  <a:ext uri="{0D108BD9-81ED-4DB2-BD59-A6C34878D82A}">
                    <a16:rowId xmlns:a16="http://schemas.microsoft.com/office/drawing/2014/main" val="4084910727"/>
                  </a:ext>
                </a:extLst>
              </a:tr>
            </a:tbl>
          </a:graphicData>
        </a:graphic>
      </p:graphicFrame>
    </p:spTree>
    <p:extLst>
      <p:ext uri="{BB962C8B-B14F-4D97-AF65-F5344CB8AC3E}">
        <p14:creationId xmlns:p14="http://schemas.microsoft.com/office/powerpoint/2010/main" val="1724189687"/>
      </p:ext>
    </p:extLst>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resentation1" id="{77B11ECF-CA74-4E76-A103-9DFCD2C15836}" vid="{49E775B9-380D-4019-B4E6-FFCF4078E0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BradLittle</Template>
  <TotalTime>27247</TotalTime>
  <Words>3777</Words>
  <Application>Microsoft Office PowerPoint</Application>
  <PresentationFormat>Widescreen</PresentationFormat>
  <Paragraphs>506</Paragraphs>
  <Slides>33</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Open sans</vt:lpstr>
      <vt:lpstr>Retrospect</vt:lpstr>
      <vt:lpstr>FY 2025 Budget Recommendation for Idaho Department of Lands</vt:lpstr>
      <vt:lpstr>Outline</vt:lpstr>
      <vt:lpstr>Idaho Department of Lands</vt:lpstr>
      <vt:lpstr>FY 2023 Appropriation vs. Actual Expenditures</vt:lpstr>
      <vt:lpstr>FY 2023 Appropriation vs. Actual Expenditures</vt:lpstr>
      <vt:lpstr>FY 2023 Line Item Updates</vt:lpstr>
      <vt:lpstr>FY 2023 Line Item Updates</vt:lpstr>
      <vt:lpstr>FY 2023 Line Item Updates</vt:lpstr>
      <vt:lpstr>FY 2023 Line Item Updates</vt:lpstr>
      <vt:lpstr>FY 2023 Line Item Updates</vt:lpstr>
      <vt:lpstr>FY 2024 Line Item Updates</vt:lpstr>
      <vt:lpstr>FY 2024 Line Item Updates</vt:lpstr>
      <vt:lpstr>FY 2024 Line Item Updates</vt:lpstr>
      <vt:lpstr>FY 2024 Line Item Updates</vt:lpstr>
      <vt:lpstr>FY 2025 Line Item Requests Overview</vt:lpstr>
      <vt:lpstr>FY 2025 Line Item Requests Overview</vt:lpstr>
      <vt:lpstr>FY 2025 Line Item Requests Overview</vt:lpstr>
      <vt:lpstr>Line Item Request: Fire Equipment – East Idaho Forest Protective District</vt:lpstr>
      <vt:lpstr>Line Item Request: Fire Operating Inflation</vt:lpstr>
      <vt:lpstr>Line Item Request: Timber Program Tree Seedling Coolers</vt:lpstr>
      <vt:lpstr>Line Item Request: Fire Program Staffing</vt:lpstr>
      <vt:lpstr>Line Item Request: Good Neighbor Authority (GNA) Program Staffing</vt:lpstr>
      <vt:lpstr>Line Item Request: Good Neighbor Authority (GNA) Spending Authority</vt:lpstr>
      <vt:lpstr>Line Item Request: Forestry Assistance Program Staffing</vt:lpstr>
      <vt:lpstr>Line Item Request: Fire Program Equipment</vt:lpstr>
      <vt:lpstr>Line Item Request: Recreation Program Equipment</vt:lpstr>
      <vt:lpstr>Line Item Request: Technical Services Program Equipment</vt:lpstr>
      <vt:lpstr>Line Item Request: Administrative Staff Computer Equipment</vt:lpstr>
      <vt:lpstr>Line Item Request: Boise Veterans Cemetery Land Purchase</vt:lpstr>
      <vt:lpstr>Line Item Request: Fire Suppression Deficiency Fund</vt:lpstr>
      <vt:lpstr>Line Item Request: Firefighter Bonuses</vt:lpstr>
      <vt:lpstr>Line Item Request: IT Consolidation</vt:lpstr>
      <vt:lpstr>FY 2025 Budget Recommendation for Idaho Department of Lands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2021  Budget Recommendation</dc:title>
  <dc:creator>Alex J. Adams</dc:creator>
  <cp:lastModifiedBy>Rachelle Vance</cp:lastModifiedBy>
  <cp:revision>3160</cp:revision>
  <cp:lastPrinted>2024-01-03T16:47:21Z</cp:lastPrinted>
  <dcterms:created xsi:type="dcterms:W3CDTF">2019-12-17T00:06:59Z</dcterms:created>
  <dcterms:modified xsi:type="dcterms:W3CDTF">2024-01-24T19:32:28Z</dcterms:modified>
</cp:coreProperties>
</file>