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1" r:id="rId3"/>
    <p:sldId id="258" r:id="rId4"/>
    <p:sldId id="268" r:id="rId5"/>
    <p:sldId id="284" r:id="rId6"/>
    <p:sldId id="261" r:id="rId7"/>
    <p:sldId id="285" r:id="rId8"/>
    <p:sldId id="275" r:id="rId9"/>
    <p:sldId id="273" r:id="rId10"/>
    <p:sldId id="274"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CSWOC" initials="E" lastIdx="2" clrIdx="0">
    <p:extLst>
      <p:ext uri="{19B8F6BF-5375-455C-9EA6-DF929625EA0E}">
        <p15:presenceInfo xmlns:p15="http://schemas.microsoft.com/office/powerpoint/2012/main" userId="S-1-5-21-798454838-595072805-1849977318-3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6283" autoAdjust="0"/>
  </p:normalViewPr>
  <p:slideViewPr>
    <p:cSldViewPr snapToGrid="0">
      <p:cViewPr varScale="1">
        <p:scale>
          <a:sx n="104" d="100"/>
          <a:sy n="104" d="100"/>
        </p:scale>
        <p:origin x="3108" y="132"/>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8A58BC-E078-4BBD-BDA9-017601868B90}" type="datetimeFigureOut">
              <a:rPr lang="en-US" smtClean="0"/>
              <a:t>4/21/2026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4067CD-6EB0-466F-BED6-6DF72095BB03}" type="slidenum">
              <a:rPr lang="en-US" smtClean="0"/>
              <a:t>‹#›</a:t>
            </a:fld>
            <a:endParaRPr lang="en-US" dirty="0"/>
          </a:p>
        </p:txBody>
      </p:sp>
    </p:spTree>
    <p:extLst>
      <p:ext uri="{BB962C8B-B14F-4D97-AF65-F5344CB8AC3E}">
        <p14:creationId xmlns:p14="http://schemas.microsoft.com/office/powerpoint/2010/main" val="401003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a:t>
            </a:fld>
            <a:endParaRPr lang="en-US" dirty="0"/>
          </a:p>
        </p:txBody>
      </p:sp>
    </p:spTree>
    <p:extLst>
      <p:ext uri="{BB962C8B-B14F-4D97-AF65-F5344CB8AC3E}">
        <p14:creationId xmlns:p14="http://schemas.microsoft.com/office/powerpoint/2010/main" val="340268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ALL IMAGES ON SPACE WEATHER SLIDE ARE NOW AUTOMATICALLY UPDATING! *****</a:t>
            </a:r>
          </a:p>
        </p:txBody>
      </p:sp>
      <p:sp>
        <p:nvSpPr>
          <p:cNvPr id="4" name="Slide Number Placeholder 3"/>
          <p:cNvSpPr>
            <a:spLocks noGrp="1"/>
          </p:cNvSpPr>
          <p:nvPr>
            <p:ph type="sldNum" sz="quarter" idx="5"/>
          </p:nvPr>
        </p:nvSpPr>
        <p:spPr/>
        <p:txBody>
          <a:bodyPr/>
          <a:lstStyle/>
          <a:p>
            <a:fld id="{76D1FE54-1AEC-4147-A82E-75985F584D0D}" type="slidenum">
              <a:rPr lang="en-US" smtClean="0"/>
              <a:t>10</a:t>
            </a:fld>
            <a:endParaRPr lang="en-US" dirty="0"/>
          </a:p>
        </p:txBody>
      </p:sp>
    </p:spTree>
    <p:extLst>
      <p:ext uri="{BB962C8B-B14F-4D97-AF65-F5344CB8AC3E}">
        <p14:creationId xmlns:p14="http://schemas.microsoft.com/office/powerpoint/2010/main" val="183487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11</a:t>
            </a:fld>
            <a:endParaRPr lang="en-US" dirty="0"/>
          </a:p>
        </p:txBody>
      </p:sp>
    </p:spTree>
    <p:extLst>
      <p:ext uri="{BB962C8B-B14F-4D97-AF65-F5344CB8AC3E}">
        <p14:creationId xmlns:p14="http://schemas.microsoft.com/office/powerpoint/2010/main" val="217570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2</a:t>
            </a:fld>
            <a:endParaRPr lang="en-US" dirty="0"/>
          </a:p>
        </p:txBody>
      </p:sp>
    </p:spTree>
    <p:extLst>
      <p:ext uri="{BB962C8B-B14F-4D97-AF65-F5344CB8AC3E}">
        <p14:creationId xmlns:p14="http://schemas.microsoft.com/office/powerpoint/2010/main" val="292771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3</a:t>
            </a:fld>
            <a:endParaRPr lang="en-US" dirty="0"/>
          </a:p>
        </p:txBody>
      </p:sp>
    </p:spTree>
    <p:extLst>
      <p:ext uri="{BB962C8B-B14F-4D97-AF65-F5344CB8AC3E}">
        <p14:creationId xmlns:p14="http://schemas.microsoft.com/office/powerpoint/2010/main" val="386425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4</a:t>
            </a:fld>
            <a:endParaRPr lang="en-US" dirty="0"/>
          </a:p>
        </p:txBody>
      </p:sp>
    </p:spTree>
    <p:extLst>
      <p:ext uri="{BB962C8B-B14F-4D97-AF65-F5344CB8AC3E}">
        <p14:creationId xmlns:p14="http://schemas.microsoft.com/office/powerpoint/2010/main" val="23106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5</a:t>
            </a:fld>
            <a:endParaRPr lang="en-US" dirty="0"/>
          </a:p>
        </p:txBody>
      </p:sp>
    </p:spTree>
    <p:extLst>
      <p:ext uri="{BB962C8B-B14F-4D97-AF65-F5344CB8AC3E}">
        <p14:creationId xmlns:p14="http://schemas.microsoft.com/office/powerpoint/2010/main" val="22768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6</a:t>
            </a:fld>
            <a:endParaRPr lang="en-US" dirty="0"/>
          </a:p>
        </p:txBody>
      </p:sp>
    </p:spTree>
    <p:extLst>
      <p:ext uri="{BB962C8B-B14F-4D97-AF65-F5344CB8AC3E}">
        <p14:creationId xmlns:p14="http://schemas.microsoft.com/office/powerpoint/2010/main" val="12770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7</a:t>
            </a:fld>
            <a:endParaRPr lang="en-US" dirty="0"/>
          </a:p>
        </p:txBody>
      </p:sp>
    </p:spTree>
    <p:extLst>
      <p:ext uri="{BB962C8B-B14F-4D97-AF65-F5344CB8AC3E}">
        <p14:creationId xmlns:p14="http://schemas.microsoft.com/office/powerpoint/2010/main" val="193039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8</a:t>
            </a:fld>
            <a:endParaRPr lang="en-US" dirty="0"/>
          </a:p>
        </p:txBody>
      </p:sp>
    </p:spTree>
    <p:extLst>
      <p:ext uri="{BB962C8B-B14F-4D97-AF65-F5344CB8AC3E}">
        <p14:creationId xmlns:p14="http://schemas.microsoft.com/office/powerpoint/2010/main" val="339184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KBDI is back updating automatically ! *** For records: new KBDI link is https://weather.fdacs.gov/images/fl-kbdi-countymeans.png.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1FE54-1AEC-4147-A82E-75985F584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18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93B1-7D96-4290-B46F-C253C554C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539268-02BC-4A8C-912A-DC515A190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BBBD6B-8683-4A17-9C83-602A166B2373}"/>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3DEB8416-93C3-4E98-A4D7-461192481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CB8F13-5913-4124-9A53-31E4638340C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7679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27D6-94A4-4ECE-A4AA-39159C88B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D0F5-0FEB-475B-8A39-EF1AA7BAC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E4F02-F0A4-4658-B714-B85A3D0042A2}"/>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92DCD207-F8D7-4AFD-BD97-916E3851C7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3AEF68-33A9-4E74-B4A7-CFFBF3F5CDD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99690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B1D95-BE72-44DF-8E00-B5DB72484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452F8-1381-4ABD-8298-1C05DD90F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DD839-2DAC-4CDF-A570-AAE92C2778D3}"/>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BD8BBD22-227D-4115-9A79-AFF3B58B1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ABD51-49E3-497F-8C0C-FDB2ADEDD0E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9825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6EEC-1EE2-4BBF-B09D-A9009A38F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3BA5A-4519-4557-BC46-9B04D355C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75111-9F10-439C-A883-F812C55D2FCE}"/>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90B7307B-46BE-44F5-9864-7BFCDAA9D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EE97C2-C6B6-4C35-9A05-FAFCA1B20D7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6919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462-4742-4F46-98DF-63C993E2C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70173-C0EB-4290-997F-8F9974616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4A03FF-5B4C-4F0F-AA4D-1F5B52146FDA}"/>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A970DC30-0217-4361-933A-1E73D780C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8E7B2-5918-4141-B935-9770FE0C59E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417362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6ACB-11C9-4437-A1AB-6FB87F9BB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6D404-44B2-4909-8A8A-EA2FE4FB8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08AC-2B11-4170-A89E-0F46754F5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3F4579-93D7-4ABE-8B6C-ECD9878EB0D9}"/>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6" name="Footer Placeholder 5">
            <a:extLst>
              <a:ext uri="{FF2B5EF4-FFF2-40B4-BE49-F238E27FC236}">
                <a16:creationId xmlns:a16="http://schemas.microsoft.com/office/drawing/2014/main" id="{CDCD1D73-0FA7-45EF-843B-15463688E9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546C38-A02D-418A-8159-0A6AFE65594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247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25B2-9F74-4736-9603-E5AC69EFB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CBE1A-0BE8-4675-B22A-4FA4FD2D3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68F7C-6DEF-45AE-8BB9-F06847B2D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C0346-675E-4028-A2CE-9A3FA2FB2C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5CCA5-14BC-4ED7-BFA2-BCBA641C1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B2E5D-3CA5-4D61-B9DF-478EB7715EEE}"/>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8" name="Footer Placeholder 7">
            <a:extLst>
              <a:ext uri="{FF2B5EF4-FFF2-40B4-BE49-F238E27FC236}">
                <a16:creationId xmlns:a16="http://schemas.microsoft.com/office/drawing/2014/main" id="{61002743-D918-481F-A0CB-F6757A668B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1E777E-CA3C-43C0-A5F4-EEB77DD7015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511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B511-7ADD-4C14-9C8E-840C4E6F6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19641-4CD1-4F8A-9904-126A5C8BB98C}"/>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4" name="Footer Placeholder 3">
            <a:extLst>
              <a:ext uri="{FF2B5EF4-FFF2-40B4-BE49-F238E27FC236}">
                <a16:creationId xmlns:a16="http://schemas.microsoft.com/office/drawing/2014/main" id="{577E53B8-159A-4486-906F-F09E9A6D0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6DEF7A-5C32-4FAF-9E2D-DB365590DD42}"/>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829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D53BF-01CA-4453-99AE-11CDC83E2544}"/>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3" name="Footer Placeholder 2">
            <a:extLst>
              <a:ext uri="{FF2B5EF4-FFF2-40B4-BE49-F238E27FC236}">
                <a16:creationId xmlns:a16="http://schemas.microsoft.com/office/drawing/2014/main" id="{A15F7955-E45C-4B35-B6E3-6FE170473D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90DE96-3CAE-44C0-94C8-94D205023D63}"/>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6158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9206-213C-4450-A65D-CD7C92CE3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CBD5A-DC14-4DCB-9A1B-9203FB36B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5F828-043D-427B-B779-94C9299A2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D324-AD45-4228-8BB8-B8A2782C4983}"/>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6" name="Footer Placeholder 5">
            <a:extLst>
              <a:ext uri="{FF2B5EF4-FFF2-40B4-BE49-F238E27FC236}">
                <a16:creationId xmlns:a16="http://schemas.microsoft.com/office/drawing/2014/main" id="{1E145AE4-1B78-420A-A7BD-A6467CBA06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55288-1F60-4B8B-BD53-0837CA667E0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320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41E7-A421-48A6-836E-26D49CE11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6ADCA-8E21-4469-BF11-BF6EF67C3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A1941C-7EA3-40D7-B503-D75DFE289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F641B-F968-4E88-A302-0A02F33A72AC}"/>
              </a:ext>
            </a:extLst>
          </p:cNvPr>
          <p:cNvSpPr>
            <a:spLocks noGrp="1"/>
          </p:cNvSpPr>
          <p:nvPr>
            <p:ph type="dt" sz="half" idx="10"/>
          </p:nvPr>
        </p:nvSpPr>
        <p:spPr/>
        <p:txBody>
          <a:bodyPr/>
          <a:lstStyle/>
          <a:p>
            <a:fld id="{F2E720A9-DED5-42D6-9AEC-2195DDF04AB0}" type="datetimeFigureOut">
              <a:rPr lang="en-US" smtClean="0"/>
              <a:t>4/21/2026</a:t>
            </a:fld>
            <a:endParaRPr lang="en-US" dirty="0"/>
          </a:p>
        </p:txBody>
      </p:sp>
      <p:sp>
        <p:nvSpPr>
          <p:cNvPr id="6" name="Footer Placeholder 5">
            <a:extLst>
              <a:ext uri="{FF2B5EF4-FFF2-40B4-BE49-F238E27FC236}">
                <a16:creationId xmlns:a16="http://schemas.microsoft.com/office/drawing/2014/main" id="{C13094A3-0E45-48D7-870A-8A534C9A22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86E990-D7E5-4707-874E-23E3A820CE57}"/>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373317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C2890-EC8E-4DCC-9778-9EEDE7D89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C7EB7-9360-46E3-A214-2B4F85875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DF55F-7A87-4A1B-8AA1-B40D9D3EC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720A9-DED5-42D6-9AEC-2195DDF04AB0}" type="datetimeFigureOut">
              <a:rPr lang="en-US" smtClean="0"/>
              <a:t>4/21/2026</a:t>
            </a:fld>
            <a:endParaRPr lang="en-US" dirty="0"/>
          </a:p>
        </p:txBody>
      </p:sp>
      <p:sp>
        <p:nvSpPr>
          <p:cNvPr id="5" name="Footer Placeholder 4">
            <a:extLst>
              <a:ext uri="{FF2B5EF4-FFF2-40B4-BE49-F238E27FC236}">
                <a16:creationId xmlns:a16="http://schemas.microsoft.com/office/drawing/2014/main" id="{4B1B9CC8-D4BC-4795-8DB1-CDA83E6DB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294CD-E33D-4536-9A74-92DF9E566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A3089-BEDB-4DF3-B01A-8F9150B2FEBF}" type="slidenum">
              <a:rPr lang="en-US" smtClean="0"/>
              <a:t>‹#›</a:t>
            </a:fld>
            <a:endParaRPr lang="en-US" dirty="0"/>
          </a:p>
        </p:txBody>
      </p:sp>
    </p:spTree>
    <p:extLst>
      <p:ext uri="{BB962C8B-B14F-4D97-AF65-F5344CB8AC3E}">
        <p14:creationId xmlns:p14="http://schemas.microsoft.com/office/powerpoint/2010/main" val="12647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jpg"/><Relationship Id="rId7" Type="http://schemas.openxmlformats.org/officeDocument/2006/relationships/image" Target="https://www.spaceweatherlive.com/images/SDO/SDO_HMIIF_512.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https://spaceweather.com/images2026/22jan26/coronalhole_sdo_blank.jpg" TargetMode="External"/><Relationship Id="rId4" Type="http://schemas.openxmlformats.org/officeDocument/2006/relationships/image" Target="../media/image19.jpeg"/><Relationship Id="rId9" Type="http://schemas.openxmlformats.org/officeDocument/2006/relationships/image" Target="https://services.swpc.noaa.gov/images/swx-overview-small.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package" Target="../embeddings/Microsoft_Excel_Worksheet5.xlsx"/><Relationship Id="rId4" Type="http://schemas.openxmlformats.org/officeDocument/2006/relationships/hyperlink" Target="https://public.govdelivery.com/accounts/FLDEM/subscriber/new?topic_id=Morning_SITRE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https://www.wpc.ncep.noaa.gov/NationalForecastChart/staticmaps/noaad1.png" TargetMode="External"/><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ater.noaa.gov/about/rfc" TargetMode="External"/><Relationship Id="rId5" Type="http://schemas.openxmlformats.org/officeDocument/2006/relationships/hyperlink" Target="http://www.weather.gov/beach"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fireweather.fdacs.gov/wx/kbdi_index.html" TargetMode="External"/><Relationship Id="rId10" Type="http://schemas.openxmlformats.org/officeDocument/2006/relationships/image" Target="https://weather.fdacs.gov/images/fl-kbdi-countymeans.png" TargetMode="External"/><Relationship Id="rId4" Type="http://schemas.openxmlformats.org/officeDocument/2006/relationships/hyperlink" Target="https://ffs.firesponse.com/public/"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72AC411-A705-48AA-A037-75F87D925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9FFBBED-4DBE-437A-85B5-B3AE31B9C78A}"/>
              </a:ext>
            </a:extLst>
          </p:cNvPr>
          <p:cNvSpPr>
            <a:spLocks noGrp="1"/>
          </p:cNvSpPr>
          <p:nvPr>
            <p:ph type="ctrTitle"/>
          </p:nvPr>
        </p:nvSpPr>
        <p:spPr>
          <a:xfrm>
            <a:off x="1795183" y="3592606"/>
            <a:ext cx="9144000" cy="2201333"/>
          </a:xfrm>
        </p:spPr>
        <p:txBody>
          <a:bodyPr>
            <a:noAutofit/>
          </a:bodyPr>
          <a:lstStyle/>
          <a:p>
            <a:pPr algn="ctr"/>
            <a:r>
              <a:rPr lang="en-US" sz="3200" b="1" dirty="0">
                <a:solidFill>
                  <a:srgbClr val="002060"/>
                </a:solidFill>
                <a:latin typeface="Arial" panose="020B0604020202020204" pitchFamily="34" charset="0"/>
                <a:cs typeface="Arial" panose="020B0604020202020204" pitchFamily="34" charset="0"/>
              </a:rPr>
              <a:t>Florida Division of Emergency Management</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State Watch Office</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Morning Situation Report</a:t>
            </a:r>
          </a:p>
        </p:txBody>
      </p:sp>
      <p:sp>
        <p:nvSpPr>
          <p:cNvPr id="4" name="Date Placeholder 5">
            <a:extLst>
              <a:ext uri="{FF2B5EF4-FFF2-40B4-BE49-F238E27FC236}">
                <a16:creationId xmlns:a16="http://schemas.microsoft.com/office/drawing/2014/main" id="{5B9D0530-71E3-44A7-90F9-385E9E0BE170}"/>
              </a:ext>
            </a:extLst>
          </p:cNvPr>
          <p:cNvSpPr>
            <a:spLocks noGrp="1"/>
          </p:cNvSpPr>
          <p:nvPr>
            <p:ph type="dt" sz="half" idx="10"/>
          </p:nvPr>
        </p:nvSpPr>
        <p:spPr>
          <a:xfrm>
            <a:off x="3966887" y="5862918"/>
            <a:ext cx="4800600" cy="396876"/>
          </a:xfrm>
        </p:spPr>
        <p:txBody>
          <a:bodyPr/>
          <a:lstStyle/>
          <a:p>
            <a:pPr algn="ctr"/>
            <a:fld id="{79E16E67-680B-4D1C-B912-36E719F5CFED}" type="datetime2">
              <a:rPr lang="en-US" sz="2400" smtClean="0">
                <a:solidFill>
                  <a:srgbClr val="002060"/>
                </a:solidFill>
                <a:latin typeface="Arial" panose="020B0604020202020204" pitchFamily="34" charset="0"/>
                <a:cs typeface="Arial" panose="020B0604020202020204" pitchFamily="34" charset="0"/>
              </a:rPr>
              <a:t>Tuesday, April 21, 2026</a:t>
            </a:fld>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8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87E09AB-1AD1-4A7B-A3F2-565FFDA6B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9BB05D-D142-63A1-51E3-0699C2D672D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a:xfrm>
            <a:off x="11105" y="3790777"/>
            <a:ext cx="2555090" cy="2555090"/>
          </a:xfrm>
          <a:prstGeom prst="rect">
            <a:avLst/>
          </a:prstGeom>
        </p:spPr>
      </p:pic>
      <p:pic>
        <p:nvPicPr>
          <p:cNvPr id="2050" name="Picture 2">
            <a:extLst>
              <a:ext uri="{FF2B5EF4-FFF2-40B4-BE49-F238E27FC236}">
                <a16:creationId xmlns:a16="http://schemas.microsoft.com/office/drawing/2014/main" id="{36DB620D-D12E-0C1A-23F9-0C2ADED22AD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58" y="1202470"/>
            <a:ext cx="2555090" cy="2555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3F7B1BF-04CB-4EBA-9BCC-B825A7FF33A6}"/>
              </a:ext>
            </a:extLst>
          </p:cNvPr>
          <p:cNvGraphicFramePr>
            <a:graphicFrameLocks noGrp="1"/>
          </p:cNvGraphicFramePr>
          <p:nvPr/>
        </p:nvGraphicFramePr>
        <p:xfrm>
          <a:off x="8051549" y="1202470"/>
          <a:ext cx="4116047" cy="1815882"/>
        </p:xfrm>
        <a:graphic>
          <a:graphicData uri="http://schemas.openxmlformats.org/drawingml/2006/table">
            <a:tbl>
              <a:tblPr firstRow="1" bandRow="1">
                <a:tableStyleId>{85BE263C-DBD7-4A20-BB59-AAB30ACAA65A}</a:tableStyleId>
              </a:tblPr>
              <a:tblGrid>
                <a:gridCol w="1204697">
                  <a:extLst>
                    <a:ext uri="{9D8B030D-6E8A-4147-A177-3AD203B41FA5}">
                      <a16:colId xmlns:a16="http://schemas.microsoft.com/office/drawing/2014/main" val="20000"/>
                    </a:ext>
                  </a:extLst>
                </a:gridCol>
                <a:gridCol w="1875880">
                  <a:extLst>
                    <a:ext uri="{9D8B030D-6E8A-4147-A177-3AD203B41FA5}">
                      <a16:colId xmlns:a16="http://schemas.microsoft.com/office/drawing/2014/main" val="20001"/>
                    </a:ext>
                  </a:extLst>
                </a:gridCol>
                <a:gridCol w="1035470">
                  <a:extLst>
                    <a:ext uri="{9D8B030D-6E8A-4147-A177-3AD203B41FA5}">
                      <a16:colId xmlns:a16="http://schemas.microsoft.com/office/drawing/2014/main" val="20002"/>
                    </a:ext>
                  </a:extLst>
                </a:gridCol>
              </a:tblGrid>
              <a:tr h="581106">
                <a:tc>
                  <a:txBody>
                    <a:bodyPr/>
                    <a:lstStyle/>
                    <a:p>
                      <a:pPr algn="ctr"/>
                      <a:r>
                        <a:rPr lang="en-US" sz="1200" dirty="0">
                          <a:latin typeface="Arial" panose="020B0604020202020204" pitchFamily="34" charset="0"/>
                          <a:cs typeface="Arial" panose="020B0604020202020204" pitchFamily="34" charset="0"/>
                        </a:rPr>
                        <a:t>Solar Flare Risk</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Active</a:t>
                      </a:r>
                      <a:r>
                        <a:rPr lang="en-US" sz="1200" baseline="0" dirty="0">
                          <a:latin typeface="Arial" panose="020B0604020202020204" pitchFamily="34" charset="0"/>
                          <a:cs typeface="Arial" panose="020B0604020202020204" pitchFamily="34" charset="0"/>
                        </a:rPr>
                        <a:t> Watches &amp; Warnings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Past 24 hours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extLst>
                  <a:ext uri="{0D108BD9-81ED-4DB2-BD59-A6C34878D82A}">
                    <a16:rowId xmlns:a16="http://schemas.microsoft.com/office/drawing/2014/main" val="10000"/>
                  </a:ext>
                </a:extLst>
              </a:tr>
              <a:tr h="615297">
                <a:tc>
                  <a:txBody>
                    <a:bodyPr/>
                    <a:lstStyle/>
                    <a:p>
                      <a:r>
                        <a:rPr lang="en-US" sz="1400" b="0" dirty="0">
                          <a:solidFill>
                            <a:schemeClr val="tx1"/>
                          </a:solidFill>
                          <a:latin typeface="Arial" panose="020B0604020202020204" pitchFamily="34" charset="0"/>
                          <a:cs typeface="Arial" panose="020B0604020202020204" pitchFamily="34" charset="0"/>
                        </a:rPr>
                        <a:t>M-class:</a:t>
                      </a:r>
                      <a:r>
                        <a:rPr lang="en-US" sz="1400" b="0" baseline="0" dirty="0">
                          <a:solidFill>
                            <a:schemeClr val="tx1"/>
                          </a:solidFill>
                          <a:latin typeface="Arial" panose="020B0604020202020204" pitchFamily="34" charset="0"/>
                          <a:cs typeface="Arial" panose="020B0604020202020204" pitchFamily="34" charset="0"/>
                        </a:rPr>
                        <a:t> </a:t>
                      </a:r>
                    </a:p>
                    <a:p>
                      <a:r>
                        <a:rPr lang="en-US" sz="1400" b="0" baseline="0" dirty="0">
                          <a:solidFill>
                            <a:schemeClr val="tx1"/>
                          </a:solidFill>
                          <a:latin typeface="Arial" panose="020B0604020202020204" pitchFamily="34" charset="0"/>
                          <a:cs typeface="Arial" panose="020B0604020202020204" pitchFamily="34" charset="0"/>
                        </a:rPr>
                        <a:t>5%</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latin typeface="Arial" panose="020B0604020202020204" pitchFamily="34" charset="0"/>
                          <a:ea typeface="+mn-ea"/>
                          <a:cs typeface="Arial" panose="020B0604020202020204" pitchFamily="34" charset="0"/>
                        </a:rPr>
                        <a:t>Geomagnetic Storm: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kern="1200" dirty="0">
                          <a:solidFill>
                            <a:schemeClr val="tx1"/>
                          </a:solidFill>
                          <a:latin typeface="Arial" panose="020B0604020202020204" pitchFamily="34" charset="0"/>
                          <a:ea typeface="+mn-ea"/>
                          <a:cs typeface="Arial" panose="020B0604020202020204" pitchFamily="34" charset="0"/>
                        </a:rPr>
                        <a:t>None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C5 Solar Flare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1"/>
                  </a:ext>
                </a:extLst>
              </a:tr>
              <a:tr h="619479">
                <a:tc>
                  <a:txBody>
                    <a:bodyPr/>
                    <a:lstStyle/>
                    <a:p>
                      <a:r>
                        <a:rPr lang="en-US" sz="1400" b="0" dirty="0">
                          <a:solidFill>
                            <a:schemeClr val="tx1"/>
                          </a:solidFill>
                          <a:latin typeface="Arial" panose="020B0604020202020204" pitchFamily="34" charset="0"/>
                          <a:cs typeface="Arial" panose="020B0604020202020204" pitchFamily="34" charset="0"/>
                        </a:rPr>
                        <a:t>X-class:</a:t>
                      </a:r>
                    </a:p>
                    <a:p>
                      <a:r>
                        <a:rPr lang="en-US" sz="1400" b="0" dirty="0">
                          <a:solidFill>
                            <a:schemeClr val="tx1"/>
                          </a:solidFill>
                          <a:latin typeface="Arial" panose="020B0604020202020204" pitchFamily="34" charset="0"/>
                          <a:cs typeface="Arial" panose="020B0604020202020204" pitchFamily="34" charset="0"/>
                        </a:rPr>
                        <a:t>1%</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dirty="0">
                          <a:solidFill>
                            <a:schemeClr val="tx1"/>
                          </a:solidFill>
                          <a:latin typeface="Arial" panose="020B0604020202020204" pitchFamily="34" charset="0"/>
                          <a:cs typeface="Arial" panose="020B0604020202020204" pitchFamily="34" charset="0"/>
                        </a:rPr>
                        <a:t>Radiation Storm:</a:t>
                      </a:r>
                      <a:endParaRPr lang="en-US" sz="1400" b="0" i="0" dirty="0">
                        <a:solidFill>
                          <a:schemeClr val="tx1"/>
                        </a:solidFill>
                        <a:latin typeface="Arial" panose="020B0604020202020204" pitchFamily="34" charset="0"/>
                        <a:cs typeface="Arial" panose="020B0604020202020204" pitchFamily="34" charset="0"/>
                      </a:endParaRPr>
                    </a:p>
                    <a:p>
                      <a:r>
                        <a:rPr lang="en-US" sz="1400" b="0" i="0" dirty="0">
                          <a:solidFill>
                            <a:schemeClr val="tx1"/>
                          </a:solidFill>
                          <a:latin typeface="Arial" panose="020B0604020202020204" pitchFamily="34" charset="0"/>
                          <a:cs typeface="Arial" panose="020B0604020202020204" pitchFamily="34" charset="0"/>
                        </a:rPr>
                        <a:t>None</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b="0" dirty="0">
                          <a:solidFill>
                            <a:schemeClr val="tx1"/>
                          </a:solidFill>
                          <a:latin typeface="Arial" panose="020B0604020202020204" pitchFamily="34" charset="0"/>
                          <a:cs typeface="Arial" panose="020B0604020202020204" pitchFamily="34" charset="0"/>
                        </a:rPr>
                        <a:t>No Radio Blackout</a:t>
                      </a:r>
                      <a:endParaRPr lang="en-US" sz="140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9AF1320-22C0-47D1-B66A-CE98432BF697}"/>
              </a:ext>
            </a:extLst>
          </p:cNvPr>
          <p:cNvGraphicFramePr>
            <a:graphicFrameLocks noGrp="1"/>
          </p:cNvGraphicFramePr>
          <p:nvPr/>
        </p:nvGraphicFramePr>
        <p:xfrm>
          <a:off x="8056653" y="3048705"/>
          <a:ext cx="4105838" cy="1590647"/>
        </p:xfrm>
        <a:graphic>
          <a:graphicData uri="http://schemas.openxmlformats.org/drawingml/2006/table">
            <a:tbl>
              <a:tblPr firstRow="1" bandRow="1">
                <a:tableStyleId>{E8034E78-7F5D-4C2E-B375-FC64B27BC917}</a:tableStyleId>
              </a:tblPr>
              <a:tblGrid>
                <a:gridCol w="2052919">
                  <a:extLst>
                    <a:ext uri="{9D8B030D-6E8A-4147-A177-3AD203B41FA5}">
                      <a16:colId xmlns:a16="http://schemas.microsoft.com/office/drawing/2014/main" val="20000"/>
                    </a:ext>
                  </a:extLst>
                </a:gridCol>
                <a:gridCol w="2052919">
                  <a:extLst>
                    <a:ext uri="{9D8B030D-6E8A-4147-A177-3AD203B41FA5}">
                      <a16:colId xmlns:a16="http://schemas.microsoft.com/office/drawing/2014/main" val="20001"/>
                    </a:ext>
                  </a:extLst>
                </a:gridCol>
              </a:tblGrid>
              <a:tr h="372893">
                <a:tc gridSpan="2">
                  <a:txBody>
                    <a:bodyPr/>
                    <a:lstStyle/>
                    <a:p>
                      <a:pPr algn="ctr"/>
                      <a:r>
                        <a:rPr lang="en-US" sz="1600" dirty="0">
                          <a:latin typeface="Arial" panose="020B0604020202020204" pitchFamily="34" charset="0"/>
                          <a:cs typeface="Arial" panose="020B0604020202020204" pitchFamily="34" charset="0"/>
                        </a:rPr>
                        <a:t>48</a:t>
                      </a:r>
                      <a:r>
                        <a:rPr lang="en-US" sz="1600" baseline="0" dirty="0">
                          <a:latin typeface="Arial" panose="020B0604020202020204" pitchFamily="34" charset="0"/>
                          <a:cs typeface="Arial" panose="020B0604020202020204" pitchFamily="34" charset="0"/>
                        </a:rPr>
                        <a:t>-Hour </a:t>
                      </a:r>
                      <a:r>
                        <a:rPr lang="en-US" sz="1400" dirty="0">
                          <a:latin typeface="Arial" panose="020B0604020202020204" pitchFamily="34" charset="0"/>
                          <a:cs typeface="Arial" panose="020B0604020202020204" pitchFamily="34" charset="0"/>
                        </a:rPr>
                        <a:t>Geomagnetic</a:t>
                      </a:r>
                      <a:r>
                        <a:rPr lang="en-US" sz="1600" dirty="0">
                          <a:latin typeface="Arial" panose="020B0604020202020204" pitchFamily="34" charset="0"/>
                          <a:cs typeface="Arial" panose="020B0604020202020204" pitchFamily="34" charset="0"/>
                        </a:rPr>
                        <a:t> Forecast</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endParaRPr lang="en-US" dirty="0"/>
                    </a:p>
                  </a:txBody>
                  <a:tcPr/>
                </a:tc>
                <a:extLst>
                  <a:ext uri="{0D108BD9-81ED-4DB2-BD59-A6C34878D82A}">
                    <a16:rowId xmlns:a16="http://schemas.microsoft.com/office/drawing/2014/main" val="10000"/>
                  </a:ext>
                </a:extLst>
              </a:tr>
              <a:tr h="188004">
                <a:tc>
                  <a:txBody>
                    <a:bodyPr/>
                    <a:lstStyle/>
                    <a:p>
                      <a:pPr algn="ctr"/>
                      <a:r>
                        <a:rPr lang="en-US" sz="1200" dirty="0">
                          <a:solidFill>
                            <a:schemeClr val="tx1"/>
                          </a:solidFill>
                          <a:latin typeface="Arial" panose="020B0604020202020204" pitchFamily="34" charset="0"/>
                          <a:cs typeface="Arial" panose="020B0604020202020204" pitchFamily="34" charset="0"/>
                        </a:rPr>
                        <a:t>4/21</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4/22</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839">
                <a:tc>
                  <a:txBody>
                    <a:bodyPr/>
                    <a:lstStyle/>
                    <a:p>
                      <a:r>
                        <a:rPr lang="en-US" sz="1200" b="0" dirty="0">
                          <a:solidFill>
                            <a:schemeClr val="tx1"/>
                          </a:solidFill>
                          <a:latin typeface="Arial" panose="020B0604020202020204" pitchFamily="34" charset="0"/>
                          <a:cs typeface="Arial" panose="020B0604020202020204" pitchFamily="34" charset="0"/>
                        </a:rPr>
                        <a:t>Max Kp= 4 </a:t>
                      </a:r>
                      <a:r>
                        <a:rPr lang="en-US" sz="1200" b="0" baseline="0" dirty="0">
                          <a:solidFill>
                            <a:schemeClr val="tx1"/>
                          </a:solidFill>
                          <a:latin typeface="Arial" panose="020B0604020202020204" pitchFamily="34" charset="0"/>
                          <a:cs typeface="Arial" panose="020B0604020202020204" pitchFamily="34" charset="0"/>
                        </a:rPr>
                        <a:t>(G0)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Arial" panose="020B0604020202020204" pitchFamily="34" charset="0"/>
                          <a:cs typeface="Arial" panose="020B0604020202020204" pitchFamily="34" charset="0"/>
                        </a:rPr>
                        <a:t>Max Kp=</a:t>
                      </a:r>
                      <a:r>
                        <a:rPr lang="en-US" sz="1200" b="0" baseline="0" dirty="0">
                          <a:solidFill>
                            <a:schemeClr val="tx1"/>
                          </a:solidFill>
                          <a:latin typeface="Arial" panose="020B0604020202020204" pitchFamily="34" charset="0"/>
                          <a:cs typeface="Arial" panose="020B0604020202020204" pitchFamily="34" charset="0"/>
                        </a:rPr>
                        <a:t> 3 (G0)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9586">
                <a:tc>
                  <a:txBody>
                    <a:bodyPr/>
                    <a:lstStyle/>
                    <a:p>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r>
                        <a:rPr lang="en-US" sz="1200" baseline="0" dirty="0">
                          <a:solidFill>
                            <a:schemeClr val="tx1"/>
                          </a:solidFill>
                          <a:latin typeface="Arial" panose="020B0604020202020204" pitchFamily="34" charset="0"/>
                          <a:cs typeface="Arial" panose="020B0604020202020204" pitchFamily="34" charset="0"/>
                        </a:rPr>
                        <a:t>minor activity = 5%</a:t>
                      </a:r>
                    </a:p>
                    <a:p>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minor activity = 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3">
            <a:extLst>
              <a:ext uri="{FF2B5EF4-FFF2-40B4-BE49-F238E27FC236}">
                <a16:creationId xmlns:a16="http://schemas.microsoft.com/office/drawing/2014/main" id="{F5CBD71B-259B-43D6-9B0F-725F97B271DB}"/>
              </a:ext>
            </a:extLst>
          </p:cNvPr>
          <p:cNvSpPr txBox="1">
            <a:spLocks/>
          </p:cNvSpPr>
          <p:nvPr/>
        </p:nvSpPr>
        <p:spPr bwMode="auto">
          <a:xfrm>
            <a:off x="2577300" y="4698080"/>
            <a:ext cx="96445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1600" b="1" dirty="0"/>
              <a:t>Space Weather</a:t>
            </a:r>
            <a:r>
              <a:rPr lang="en-US" altLang="en-US" sz="1600" dirty="0"/>
              <a:t>: Solar activity is expected to be at very low levels with a slight chance for moderate (C-class) solar flares primarily due to sunspot region #4419. Weakening solar wind conditions are expected  through Thursday as recurrent coronal hole influences wane. Mostly quiet to unsettled geomagnetic field levels are expected beginning today through the end of the week. The overall space weather threat to Florida remains very low. </a:t>
            </a:r>
          </a:p>
        </p:txBody>
      </p:sp>
      <p:sp>
        <p:nvSpPr>
          <p:cNvPr id="8" name="TextBox 4">
            <a:extLst>
              <a:ext uri="{FF2B5EF4-FFF2-40B4-BE49-F238E27FC236}">
                <a16:creationId xmlns:a16="http://schemas.microsoft.com/office/drawing/2014/main" id="{1315E75A-754E-478C-BB40-AC35B0F8F08E}"/>
              </a:ext>
            </a:extLst>
          </p:cNvPr>
          <p:cNvSpPr txBox="1">
            <a:spLocks noChangeArrowheads="1"/>
          </p:cNvSpPr>
          <p:nvPr/>
        </p:nvSpPr>
        <p:spPr bwMode="auto">
          <a:xfrm rot="16200000">
            <a:off x="1534027" y="2295070"/>
            <a:ext cx="22895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Current Sunspots</a:t>
            </a:r>
          </a:p>
        </p:txBody>
      </p:sp>
      <p:sp>
        <p:nvSpPr>
          <p:cNvPr id="9" name="Title 1">
            <a:extLst>
              <a:ext uri="{FF2B5EF4-FFF2-40B4-BE49-F238E27FC236}">
                <a16:creationId xmlns:a16="http://schemas.microsoft.com/office/drawing/2014/main" id="{C0A139F2-7D5E-4E4A-B5EF-30A10C57D259}"/>
              </a:ext>
            </a:extLst>
          </p:cNvPr>
          <p:cNvSpPr txBox="1">
            <a:spLocks/>
          </p:cNvSpPr>
          <p:nvPr/>
        </p:nvSpPr>
        <p:spPr bwMode="auto">
          <a:xfrm>
            <a:off x="1225691" y="99474"/>
            <a:ext cx="790687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dirty="0">
                <a:latin typeface="Arial" panose="020B0604020202020204" pitchFamily="34" charset="0"/>
                <a:cs typeface="Arial" panose="020B0604020202020204" pitchFamily="34" charset="0"/>
              </a:rPr>
              <a:t>Space Weather</a:t>
            </a:r>
          </a:p>
        </p:txBody>
      </p:sp>
      <p:sp>
        <p:nvSpPr>
          <p:cNvPr id="2" name="TextBox 4">
            <a:extLst>
              <a:ext uri="{FF2B5EF4-FFF2-40B4-BE49-F238E27FC236}">
                <a16:creationId xmlns:a16="http://schemas.microsoft.com/office/drawing/2014/main" id="{3953F21E-8E9F-FF2C-2AC0-10EEE9EA73AC}"/>
              </a:ext>
            </a:extLst>
          </p:cNvPr>
          <p:cNvSpPr txBox="1">
            <a:spLocks noChangeArrowheads="1"/>
          </p:cNvSpPr>
          <p:nvPr/>
        </p:nvSpPr>
        <p:spPr bwMode="auto">
          <a:xfrm>
            <a:off x="47897" y="3790777"/>
            <a:ext cx="2513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chemeClr val="bg1"/>
                </a:solidFill>
              </a:rPr>
              <a:t>Earth-facing Coronal Holes</a:t>
            </a:r>
          </a:p>
        </p:txBody>
      </p:sp>
      <p:pic>
        <p:nvPicPr>
          <p:cNvPr id="13" name="Picture 12" descr="A picture containing graphical user interface&#10;&#10;Description automatically generated">
            <a:extLst>
              <a:ext uri="{FF2B5EF4-FFF2-40B4-BE49-F238E27FC236}">
                <a16:creationId xmlns:a16="http://schemas.microsoft.com/office/drawing/2014/main" id="{A24D6384-A468-3879-A10B-EE1924CD593E}"/>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3214255" y="1195697"/>
            <a:ext cx="4301836" cy="3425052"/>
          </a:xfrm>
          <a:prstGeom prst="rect">
            <a:avLst/>
          </a:prstGeom>
        </p:spPr>
      </p:pic>
    </p:spTree>
    <p:extLst>
      <p:ext uri="{BB962C8B-B14F-4D97-AF65-F5344CB8AC3E}">
        <p14:creationId xmlns:p14="http://schemas.microsoft.com/office/powerpoint/2010/main" val="144179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CEF52BA-D8A0-4920-A32E-19EF3EA44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8" y="0"/>
            <a:ext cx="12192000" cy="6858000"/>
          </a:xfrm>
          <a:prstGeom prst="rect">
            <a:avLst/>
          </a:prstGeom>
        </p:spPr>
      </p:pic>
      <p:sp>
        <p:nvSpPr>
          <p:cNvPr id="3" name="Title 1">
            <a:extLst>
              <a:ext uri="{FF2B5EF4-FFF2-40B4-BE49-F238E27FC236}">
                <a16:creationId xmlns:a16="http://schemas.microsoft.com/office/drawing/2014/main" id="{078F0DCA-7375-4D9A-8524-28C007BC0EA0}"/>
              </a:ext>
            </a:extLst>
          </p:cNvPr>
          <p:cNvSpPr txBox="1">
            <a:spLocks/>
          </p:cNvSpPr>
          <p:nvPr/>
        </p:nvSpPr>
        <p:spPr>
          <a:xfrm>
            <a:off x="1156449" y="-1"/>
            <a:ext cx="11013142" cy="107915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SWO Communications Systems &amp; Contact Information</a:t>
            </a:r>
          </a:p>
        </p:txBody>
      </p:sp>
      <p:sp>
        <p:nvSpPr>
          <p:cNvPr id="5" name="TextBox 4">
            <a:extLst>
              <a:ext uri="{FF2B5EF4-FFF2-40B4-BE49-F238E27FC236}">
                <a16:creationId xmlns:a16="http://schemas.microsoft.com/office/drawing/2014/main" id="{3552DB77-053D-4E4E-80AC-D786FB043002}"/>
              </a:ext>
            </a:extLst>
          </p:cNvPr>
          <p:cNvSpPr txBox="1"/>
          <p:nvPr/>
        </p:nvSpPr>
        <p:spPr>
          <a:xfrm>
            <a:off x="318389" y="5591175"/>
            <a:ext cx="7308537"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Users wishing to subscribe (approval pending) to this distribution list, register at:</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hlinkClick r:id="rId4" tooltip="https://public.govdelivery.com/accounts/FLDEM/subscriber/new?topic_id=Morning_SITREP"/>
              </a:rPr>
              <a:t>https://public.govdelivery.com/accounts/FLDEM/subscriber/new?topic_id=Morning_SITREP</a:t>
            </a:r>
            <a:endParaRPr lang="en-US" sz="1100" dirty="0">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F35204DA-EAC5-87D5-9222-40A3A7F95D6D}"/>
              </a:ext>
            </a:extLst>
          </p:cNvPr>
          <p:cNvGraphicFramePr>
            <a:graphicFrameLocks noChangeAspect="1"/>
          </p:cNvGraphicFramePr>
          <p:nvPr>
            <p:extLst>
              <p:ext uri="{D42A27DB-BD31-4B8C-83A1-F6EECF244321}">
                <p14:modId xmlns:p14="http://schemas.microsoft.com/office/powerpoint/2010/main" val="1865207163"/>
              </p:ext>
            </p:extLst>
          </p:nvPr>
        </p:nvGraphicFramePr>
        <p:xfrm>
          <a:off x="44450" y="1589088"/>
          <a:ext cx="12195175" cy="3649662"/>
        </p:xfrm>
        <a:graphic>
          <a:graphicData uri="http://schemas.openxmlformats.org/presentationml/2006/ole">
            <mc:AlternateContent xmlns:mc="http://schemas.openxmlformats.org/markup-compatibility/2006">
              <mc:Choice xmlns:v="urn:schemas-microsoft-com:vml" Requires="v">
                <p:oleObj name="Worksheet" r:id="rId5" imgW="8337790" imgH="2495373" progId="Excel.Sheet.12">
                  <p:embed/>
                </p:oleObj>
              </mc:Choice>
              <mc:Fallback>
                <p:oleObj name="Worksheet" r:id="rId5" imgW="8337790" imgH="2495373" progId="Excel.Sheet.12">
                  <p:embed/>
                  <p:pic>
                    <p:nvPicPr>
                      <p:cNvPr id="0" name=""/>
                      <p:cNvPicPr/>
                      <p:nvPr/>
                    </p:nvPicPr>
                    <p:blipFill>
                      <a:blip r:embed="rId6"/>
                      <a:stretch>
                        <a:fillRect/>
                      </a:stretch>
                    </p:blipFill>
                    <p:spPr>
                      <a:xfrm>
                        <a:off x="44450" y="1589088"/>
                        <a:ext cx="12195175" cy="3649662"/>
                      </a:xfrm>
                      <a:prstGeom prst="rect">
                        <a:avLst/>
                      </a:prstGeom>
                    </p:spPr>
                  </p:pic>
                </p:oleObj>
              </mc:Fallback>
            </mc:AlternateContent>
          </a:graphicData>
        </a:graphic>
      </p:graphicFrame>
    </p:spTree>
    <p:extLst>
      <p:ext uri="{BB962C8B-B14F-4D97-AF65-F5344CB8AC3E}">
        <p14:creationId xmlns:p14="http://schemas.microsoft.com/office/powerpoint/2010/main" val="71724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8D4E8C4-7478-4F4C-AACA-6EBAE0A28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856495E-18FB-4ED1-A722-FB1AAF5655B0}"/>
              </a:ext>
            </a:extLst>
          </p:cNvPr>
          <p:cNvSpPr txBox="1">
            <a:spLocks/>
          </p:cNvSpPr>
          <p:nvPr/>
        </p:nvSpPr>
        <p:spPr>
          <a:xfrm>
            <a:off x="1781735" y="1476310"/>
            <a:ext cx="8229600" cy="1354667"/>
          </a:xfrm>
          <a:prstGeom prst="rect">
            <a:avLst/>
          </a:prstGeom>
          <a:solidFill>
            <a:schemeClr val="bg1">
              <a:alpha val="69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2060"/>
                </a:solidFill>
                <a:latin typeface="Arial" panose="020B0604020202020204" pitchFamily="34" charset="0"/>
                <a:cs typeface="Arial" panose="020B0604020202020204" pitchFamily="34" charset="0"/>
              </a:rPr>
              <a:t>State Emergency Operations Center Activation Level</a:t>
            </a:r>
          </a:p>
        </p:txBody>
      </p:sp>
      <p:graphicFrame>
        <p:nvGraphicFramePr>
          <p:cNvPr id="5" name="Object 4">
            <a:extLst>
              <a:ext uri="{FF2B5EF4-FFF2-40B4-BE49-F238E27FC236}">
                <a16:creationId xmlns:a16="http://schemas.microsoft.com/office/drawing/2014/main" id="{E1306A54-750D-4248-A36E-1FFC11F1C2F8}"/>
              </a:ext>
            </a:extLst>
          </p:cNvPr>
          <p:cNvGraphicFramePr>
            <a:graphicFrameLocks noChangeAspect="1"/>
          </p:cNvGraphicFramePr>
          <p:nvPr>
            <p:extLst>
              <p:ext uri="{D42A27DB-BD31-4B8C-83A1-F6EECF244321}">
                <p14:modId xmlns:p14="http://schemas.microsoft.com/office/powerpoint/2010/main" val="3045740920"/>
              </p:ext>
            </p:extLst>
          </p:nvPr>
        </p:nvGraphicFramePr>
        <p:xfrm>
          <a:off x="1388269" y="4187479"/>
          <a:ext cx="9415462" cy="838200"/>
        </p:xfrm>
        <a:graphic>
          <a:graphicData uri="http://schemas.openxmlformats.org/presentationml/2006/ole">
            <mc:AlternateContent xmlns:mc="http://schemas.openxmlformats.org/markup-compatibility/2006">
              <mc:Choice xmlns:v="urn:schemas-microsoft-com:vml" Requires="v">
                <p:oleObj name="Worksheet" r:id="rId4" imgW="10953714" imgH="1019317" progId="Excel.Sheet.12">
                  <p:embed/>
                </p:oleObj>
              </mc:Choice>
              <mc:Fallback>
                <p:oleObj name="Worksheet" r:id="rId4" imgW="10953714" imgH="1019317" progId="Excel.Sheet.12">
                  <p:embed/>
                  <p:pic>
                    <p:nvPicPr>
                      <p:cNvPr id="5" name="Object 4">
                        <a:extLst>
                          <a:ext uri="{FF2B5EF4-FFF2-40B4-BE49-F238E27FC236}">
                            <a16:creationId xmlns:a16="http://schemas.microsoft.com/office/drawing/2014/main" id="{E1306A54-750D-4248-A36E-1FFC11F1C2F8}"/>
                          </a:ext>
                        </a:extLst>
                      </p:cNvPr>
                      <p:cNvPicPr>
                        <a:picLocks noChangeAspect="1" noChangeArrowheads="1"/>
                      </p:cNvPicPr>
                      <p:nvPr/>
                    </p:nvPicPr>
                    <p:blipFill>
                      <a:blip r:embed="rId5"/>
                      <a:srcRect/>
                      <a:stretch>
                        <a:fillRect/>
                      </a:stretch>
                    </p:blipFill>
                    <p:spPr bwMode="auto">
                      <a:xfrm>
                        <a:off x="1388269" y="4187479"/>
                        <a:ext cx="9415462" cy="838200"/>
                      </a:xfrm>
                      <a:prstGeom prst="rect">
                        <a:avLst/>
                      </a:prstGeom>
                      <a:solidFill>
                        <a:schemeClr val="accent4">
                          <a:lumMod val="75000"/>
                        </a:schemeClr>
                      </a:solidFill>
                    </p:spPr>
                  </p:pic>
                </p:oleObj>
              </mc:Fallback>
            </mc:AlternateContent>
          </a:graphicData>
        </a:graphic>
      </p:graphicFrame>
    </p:spTree>
    <p:extLst>
      <p:ext uri="{BB962C8B-B14F-4D97-AF65-F5344CB8AC3E}">
        <p14:creationId xmlns:p14="http://schemas.microsoft.com/office/powerpoint/2010/main" val="159606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DA8294B-97AC-4751-A21A-35656602C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Object 2">
            <a:extLst>
              <a:ext uri="{FF2B5EF4-FFF2-40B4-BE49-F238E27FC236}">
                <a16:creationId xmlns:a16="http://schemas.microsoft.com/office/drawing/2014/main" id="{DF0B5D6F-23FA-4A0D-8902-22EA502F421B}"/>
              </a:ext>
            </a:extLst>
          </p:cNvPr>
          <p:cNvGraphicFramePr>
            <a:graphicFrameLocks noChangeAspect="1"/>
          </p:cNvGraphicFramePr>
          <p:nvPr>
            <p:extLst>
              <p:ext uri="{D42A27DB-BD31-4B8C-83A1-F6EECF244321}">
                <p14:modId xmlns:p14="http://schemas.microsoft.com/office/powerpoint/2010/main" val="3991932797"/>
              </p:ext>
            </p:extLst>
          </p:nvPr>
        </p:nvGraphicFramePr>
        <p:xfrm>
          <a:off x="939800" y="1328738"/>
          <a:ext cx="10312400" cy="4645025"/>
        </p:xfrm>
        <a:graphic>
          <a:graphicData uri="http://schemas.openxmlformats.org/presentationml/2006/ole">
            <mc:AlternateContent xmlns:mc="http://schemas.openxmlformats.org/markup-compatibility/2006">
              <mc:Choice xmlns:v="urn:schemas-microsoft-com:vml" Requires="v">
                <p:oleObj name="Worksheet" r:id="rId4" imgW="6791163" imgH="3038401" progId="Excel.Sheet.12">
                  <p:embed/>
                </p:oleObj>
              </mc:Choice>
              <mc:Fallback>
                <p:oleObj name="Worksheet" r:id="rId4" imgW="6791163" imgH="3038401" progId="Excel.Sheet.12">
                  <p:embed/>
                  <p:pic>
                    <p:nvPicPr>
                      <p:cNvPr id="3" name="Object 2">
                        <a:extLst>
                          <a:ext uri="{FF2B5EF4-FFF2-40B4-BE49-F238E27FC236}">
                            <a16:creationId xmlns:a16="http://schemas.microsoft.com/office/drawing/2014/main" id="{DF0B5D6F-23FA-4A0D-8902-22EA502F421B}"/>
                          </a:ext>
                        </a:extLst>
                      </p:cNvPr>
                      <p:cNvPicPr>
                        <a:picLocks noChangeAspect="1" noChangeArrowheads="1"/>
                      </p:cNvPicPr>
                      <p:nvPr/>
                    </p:nvPicPr>
                    <p:blipFill>
                      <a:blip r:embed="rId5"/>
                      <a:srcRect/>
                      <a:stretch>
                        <a:fillRect/>
                      </a:stretch>
                    </p:blipFill>
                    <p:spPr bwMode="auto">
                      <a:xfrm>
                        <a:off x="939800" y="1328738"/>
                        <a:ext cx="10312400" cy="4645025"/>
                      </a:xfrm>
                      <a:prstGeom prst="rect">
                        <a:avLst/>
                      </a:prstGeom>
                      <a:noFill/>
                      <a:ln>
                        <a:solidFill>
                          <a:schemeClr val="tx1"/>
                        </a:solidFill>
                      </a:ln>
                    </p:spPr>
                  </p:pic>
                </p:oleObj>
              </mc:Fallback>
            </mc:AlternateContent>
          </a:graphicData>
        </a:graphic>
      </p:graphicFrame>
      <p:sp>
        <p:nvSpPr>
          <p:cNvPr id="4" name="Title 1">
            <a:extLst>
              <a:ext uri="{FF2B5EF4-FFF2-40B4-BE49-F238E27FC236}">
                <a16:creationId xmlns:a16="http://schemas.microsoft.com/office/drawing/2014/main" id="{A57CDC7A-AB82-4257-8E99-FC9A8B3FB087}"/>
              </a:ext>
            </a:extLst>
          </p:cNvPr>
          <p:cNvSpPr txBox="1">
            <a:spLocks/>
          </p:cNvSpPr>
          <p:nvPr/>
        </p:nvSpPr>
        <p:spPr>
          <a:xfrm>
            <a:off x="1243853" y="178746"/>
            <a:ext cx="10313894" cy="635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SERT On-Call Personnel</a:t>
            </a:r>
          </a:p>
        </p:txBody>
      </p:sp>
    </p:spTree>
    <p:extLst>
      <p:ext uri="{BB962C8B-B14F-4D97-AF65-F5344CB8AC3E}">
        <p14:creationId xmlns:p14="http://schemas.microsoft.com/office/powerpoint/2010/main" val="156784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68A7BFC-0EBE-496E-A799-E7F45CF2C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AA8389C-152D-4ED1-9CB9-FFD12F74CE8E}"/>
              </a:ext>
            </a:extLst>
          </p:cNvPr>
          <p:cNvSpPr txBox="1">
            <a:spLocks/>
          </p:cNvSpPr>
          <p:nvPr/>
        </p:nvSpPr>
        <p:spPr>
          <a:xfrm>
            <a:off x="1250576" y="139958"/>
            <a:ext cx="1063662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Response Regional Coordination Team</a:t>
            </a:r>
          </a:p>
        </p:txBody>
      </p:sp>
      <p:pic>
        <p:nvPicPr>
          <p:cNvPr id="5" name="Picture 1">
            <a:extLst>
              <a:ext uri="{FF2B5EF4-FFF2-40B4-BE49-F238E27FC236}">
                <a16:creationId xmlns:a16="http://schemas.microsoft.com/office/drawing/2014/main" id="{3727F448-A757-4AF9-8EEE-2AC3623E8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94397" y="1382713"/>
            <a:ext cx="1429148" cy="14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EF01C724-BA15-44C5-8166-7E21A446E8F6}"/>
              </a:ext>
            </a:extLst>
          </p:cNvPr>
          <p:cNvGraphicFramePr>
            <a:graphicFrameLocks noChangeAspect="1"/>
          </p:cNvGraphicFramePr>
          <p:nvPr>
            <p:extLst>
              <p:ext uri="{D42A27DB-BD31-4B8C-83A1-F6EECF244321}">
                <p14:modId xmlns:p14="http://schemas.microsoft.com/office/powerpoint/2010/main" val="1566896550"/>
              </p:ext>
            </p:extLst>
          </p:nvPr>
        </p:nvGraphicFramePr>
        <p:xfrm>
          <a:off x="284163" y="1346200"/>
          <a:ext cx="9674225" cy="3060700"/>
        </p:xfrm>
        <a:graphic>
          <a:graphicData uri="http://schemas.openxmlformats.org/presentationml/2006/ole">
            <mc:AlternateContent xmlns:mc="http://schemas.openxmlformats.org/markup-compatibility/2006">
              <mc:Choice xmlns:v="urn:schemas-microsoft-com:vml" Requires="v">
                <p:oleObj name="Worksheet" r:id="rId5" imgW="8477383" imgH="2362018" progId="Excel.Sheet.12">
                  <p:embed/>
                </p:oleObj>
              </mc:Choice>
              <mc:Fallback>
                <p:oleObj name="Worksheet" r:id="rId5" imgW="8477383" imgH="2362018" progId="Excel.Sheet.12">
                  <p:embed/>
                  <p:pic>
                    <p:nvPicPr>
                      <p:cNvPr id="6" name="Object 5">
                        <a:extLst>
                          <a:ext uri="{FF2B5EF4-FFF2-40B4-BE49-F238E27FC236}">
                            <a16:creationId xmlns:a16="http://schemas.microsoft.com/office/drawing/2014/main" id="{EF01C724-BA15-44C5-8166-7E21A446E8F6}"/>
                          </a:ext>
                        </a:extLst>
                      </p:cNvPr>
                      <p:cNvPicPr>
                        <a:picLocks noChangeAspect="1" noChangeArrowheads="1"/>
                      </p:cNvPicPr>
                      <p:nvPr/>
                    </p:nvPicPr>
                    <p:blipFill>
                      <a:blip r:embed="rId6"/>
                      <a:srcRect/>
                      <a:stretch>
                        <a:fillRect/>
                      </a:stretch>
                    </p:blipFill>
                    <p:spPr bwMode="auto">
                      <a:xfrm>
                        <a:off x="284163" y="1346200"/>
                        <a:ext cx="9674225" cy="3060700"/>
                      </a:xfrm>
                      <a:prstGeom prst="rect">
                        <a:avLst/>
                      </a:prstGeom>
                      <a:noFill/>
                    </p:spPr>
                  </p:pic>
                </p:oleObj>
              </mc:Fallback>
            </mc:AlternateContent>
          </a:graphicData>
        </a:graphic>
      </p:graphicFrame>
      <p:graphicFrame>
        <p:nvGraphicFramePr>
          <p:cNvPr id="7" name="Table 7">
            <a:extLst>
              <a:ext uri="{FF2B5EF4-FFF2-40B4-BE49-F238E27FC236}">
                <a16:creationId xmlns:a16="http://schemas.microsoft.com/office/drawing/2014/main" id="{AF17FA7C-167E-49F2-A82E-128F3915E2C8}"/>
              </a:ext>
            </a:extLst>
          </p:cNvPr>
          <p:cNvGraphicFramePr>
            <a:graphicFrameLocks noGrp="1"/>
          </p:cNvGraphicFramePr>
          <p:nvPr>
            <p:extLst>
              <p:ext uri="{D42A27DB-BD31-4B8C-83A1-F6EECF244321}">
                <p14:modId xmlns:p14="http://schemas.microsoft.com/office/powerpoint/2010/main" val="1477992915"/>
              </p:ext>
            </p:extLst>
          </p:nvPr>
        </p:nvGraphicFramePr>
        <p:xfrm>
          <a:off x="8746767" y="4900014"/>
          <a:ext cx="3276778" cy="1144987"/>
        </p:xfrm>
        <a:graphic>
          <a:graphicData uri="http://schemas.openxmlformats.org/drawingml/2006/table">
            <a:tbl>
              <a:tblPr firstRow="1" bandRow="1">
                <a:tableStyleId>{5C22544A-7EE6-4342-B048-85BDC9FD1C3A}</a:tableStyleId>
              </a:tblPr>
              <a:tblGrid>
                <a:gridCol w="3276778">
                  <a:extLst>
                    <a:ext uri="{9D8B030D-6E8A-4147-A177-3AD203B41FA5}">
                      <a16:colId xmlns:a16="http://schemas.microsoft.com/office/drawing/2014/main" val="3054215603"/>
                    </a:ext>
                  </a:extLst>
                </a:gridCol>
              </a:tblGrid>
              <a:tr h="274668">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274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2318740178"/>
                  </a:ext>
                </a:extLst>
              </a:tr>
              <a:tr h="474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rial" panose="020B0604020202020204" pitchFamily="34" charset="0"/>
                          <a:cs typeface="Arial" panose="020B0604020202020204" pitchFamily="34" charset="0"/>
                        </a:rPr>
                        <a:t>Out of Service / Unavailable</a:t>
                      </a:r>
                    </a:p>
                  </a:txBody>
                  <a:tcPr>
                    <a:solidFill>
                      <a:srgbClr val="FF0000"/>
                    </a:solidFill>
                  </a:tcPr>
                </a:tc>
                <a:extLst>
                  <a:ext uri="{0D108BD9-81ED-4DB2-BD59-A6C34878D82A}">
                    <a16:rowId xmlns:a16="http://schemas.microsoft.com/office/drawing/2014/main" val="3382353708"/>
                  </a:ext>
                </a:extLst>
              </a:tr>
            </a:tbl>
          </a:graphicData>
        </a:graphic>
      </p:graphicFrame>
      <p:sp>
        <p:nvSpPr>
          <p:cNvPr id="25" name="TextBox 24">
            <a:extLst>
              <a:ext uri="{FF2B5EF4-FFF2-40B4-BE49-F238E27FC236}">
                <a16:creationId xmlns:a16="http://schemas.microsoft.com/office/drawing/2014/main" id="{745B7EBA-FDF7-9CA5-A067-C622F13CC50D}"/>
              </a:ext>
            </a:extLst>
          </p:cNvPr>
          <p:cNvSpPr txBox="1"/>
          <p:nvPr/>
        </p:nvSpPr>
        <p:spPr>
          <a:xfrm>
            <a:off x="284163" y="4595344"/>
            <a:ext cx="6029608" cy="1754326"/>
          </a:xfrm>
          <a:prstGeom prst="rect">
            <a:avLst/>
          </a:prstGeom>
          <a:noFill/>
        </p:spPr>
        <p:txBody>
          <a:bodyPr wrap="square" rtlCol="0">
            <a:spAutoFit/>
          </a:bodyPr>
          <a:lstStyle/>
          <a:p>
            <a:r>
              <a:rPr lang="en-US" dirty="0"/>
              <a:t>Region 7 Coverage Provided by Response Coordinator 6</a:t>
            </a:r>
          </a:p>
          <a:p>
            <a:r>
              <a:rPr lang="en-US" dirty="0"/>
              <a:t>Region 8 Coverage Provided by Response Coordinator 10</a:t>
            </a:r>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51089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E2E96FFC-1A1B-4EBB-91E9-E4077C208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4B9A9-27B2-4EAF-A450-CD2120E36584}"/>
              </a:ext>
            </a:extLst>
          </p:cNvPr>
          <p:cNvSpPr txBox="1">
            <a:spLocks/>
          </p:cNvSpPr>
          <p:nvPr/>
        </p:nvSpPr>
        <p:spPr>
          <a:xfrm>
            <a:off x="1181100" y="167445"/>
            <a:ext cx="1073299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Recovery Regional Coordination Team</a:t>
            </a:r>
          </a:p>
        </p:txBody>
      </p:sp>
      <p:graphicFrame>
        <p:nvGraphicFramePr>
          <p:cNvPr id="7" name="Table 7">
            <a:extLst>
              <a:ext uri="{FF2B5EF4-FFF2-40B4-BE49-F238E27FC236}">
                <a16:creationId xmlns:a16="http://schemas.microsoft.com/office/drawing/2014/main" id="{BB828F82-94EC-47C5-BCB8-A9C503739F5C}"/>
              </a:ext>
            </a:extLst>
          </p:cNvPr>
          <p:cNvGraphicFramePr>
            <a:graphicFrameLocks noGrp="1"/>
          </p:cNvGraphicFramePr>
          <p:nvPr/>
        </p:nvGraphicFramePr>
        <p:xfrm>
          <a:off x="8517700" y="4487484"/>
          <a:ext cx="3396394" cy="1752600"/>
        </p:xfrm>
        <a:graphic>
          <a:graphicData uri="http://schemas.openxmlformats.org/drawingml/2006/table">
            <a:tbl>
              <a:tblPr firstRow="1" bandRow="1">
                <a:tableStyleId>{5C22544A-7EE6-4342-B048-85BDC9FD1C3A}</a:tableStyleId>
              </a:tblPr>
              <a:tblGrid>
                <a:gridCol w="3396394">
                  <a:extLst>
                    <a:ext uri="{9D8B030D-6E8A-4147-A177-3AD203B41FA5}">
                      <a16:colId xmlns:a16="http://schemas.microsoft.com/office/drawing/2014/main" val="3054215603"/>
                    </a:ext>
                  </a:extLst>
                </a:gridCol>
              </a:tblGrid>
              <a:tr h="350520">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350520">
                <a:tc>
                  <a:txBody>
                    <a:bodyPr/>
                    <a:lstStyle/>
                    <a:p>
                      <a:pPr algn="ct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3382353708"/>
                  </a:ext>
                </a:extLst>
              </a:tr>
              <a:tr h="350520">
                <a:tc>
                  <a:txBody>
                    <a:bodyPr/>
                    <a:lstStyle/>
                    <a:p>
                      <a:pPr algn="ctr"/>
                      <a:r>
                        <a:rPr lang="en-US" sz="1600" dirty="0">
                          <a:latin typeface="Arial" panose="020B0604020202020204" pitchFamily="34" charset="0"/>
                          <a:cs typeface="Arial" panose="020B0604020202020204" pitchFamily="34" charset="0"/>
                        </a:rPr>
                        <a:t>In</a:t>
                      </a:r>
                      <a:r>
                        <a:rPr lang="en-US" sz="1600" baseline="0" dirty="0">
                          <a:latin typeface="Arial" panose="020B0604020202020204" pitchFamily="34" charset="0"/>
                          <a:cs typeface="Arial" panose="020B0604020202020204" pitchFamily="34" charset="0"/>
                        </a:rPr>
                        <a:t> Region / Delayed Response</a:t>
                      </a:r>
                      <a:endParaRPr lang="en-US" sz="1600"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700424381"/>
                  </a:ext>
                </a:extLst>
              </a:tr>
              <a:tr h="350520">
                <a:tc>
                  <a:txBody>
                    <a:bodyPr/>
                    <a:lstStyle/>
                    <a:p>
                      <a:pPr algn="ctr"/>
                      <a:r>
                        <a:rPr lang="en-US" sz="1600" dirty="0">
                          <a:latin typeface="Arial" panose="020B0604020202020204" pitchFamily="34" charset="0"/>
                          <a:cs typeface="Arial" panose="020B0604020202020204" pitchFamily="34" charset="0"/>
                        </a:rPr>
                        <a:t>Deployed / Delayed Response</a:t>
                      </a:r>
                    </a:p>
                  </a:txBody>
                  <a:tcPr>
                    <a:solidFill>
                      <a:srgbClr val="FFC000"/>
                    </a:solidFill>
                  </a:tcPr>
                </a:tc>
                <a:extLst>
                  <a:ext uri="{0D108BD9-81ED-4DB2-BD59-A6C34878D82A}">
                    <a16:rowId xmlns:a16="http://schemas.microsoft.com/office/drawing/2014/main" val="2215384819"/>
                  </a:ext>
                </a:extLst>
              </a:tr>
              <a:tr h="350520">
                <a:tc>
                  <a:txBody>
                    <a:bodyPr/>
                    <a:lstStyle/>
                    <a:p>
                      <a:pPr algn="ctr"/>
                      <a:r>
                        <a:rPr lang="en-US" sz="1600" dirty="0">
                          <a:latin typeface="Arial" panose="020B0604020202020204" pitchFamily="34" charset="0"/>
                          <a:cs typeface="Arial" panose="020B0604020202020204" pitchFamily="34" charset="0"/>
                        </a:rPr>
                        <a:t>Out of Service / Unavailable</a:t>
                      </a:r>
                    </a:p>
                  </a:txBody>
                  <a:tcPr>
                    <a:solidFill>
                      <a:srgbClr val="FF0000"/>
                    </a:solidFill>
                  </a:tcPr>
                </a:tc>
                <a:extLst>
                  <a:ext uri="{0D108BD9-81ED-4DB2-BD59-A6C34878D82A}">
                    <a16:rowId xmlns:a16="http://schemas.microsoft.com/office/drawing/2014/main" val="1164374394"/>
                  </a:ext>
                </a:extLst>
              </a:tr>
            </a:tbl>
          </a:graphicData>
        </a:graphic>
      </p:graphicFrame>
      <p:graphicFrame>
        <p:nvGraphicFramePr>
          <p:cNvPr id="8" name="Object 7">
            <a:extLst>
              <a:ext uri="{FF2B5EF4-FFF2-40B4-BE49-F238E27FC236}">
                <a16:creationId xmlns:a16="http://schemas.microsoft.com/office/drawing/2014/main" id="{7F9C4B37-21F5-4F65-9442-0A94A66BC06D}"/>
              </a:ext>
            </a:extLst>
          </p:cNvPr>
          <p:cNvGraphicFramePr>
            <a:graphicFrameLocks noChangeAspect="1"/>
          </p:cNvGraphicFramePr>
          <p:nvPr>
            <p:extLst>
              <p:ext uri="{D42A27DB-BD31-4B8C-83A1-F6EECF244321}">
                <p14:modId xmlns:p14="http://schemas.microsoft.com/office/powerpoint/2010/main" val="3270167052"/>
              </p:ext>
            </p:extLst>
          </p:nvPr>
        </p:nvGraphicFramePr>
        <p:xfrm>
          <a:off x="130175" y="1301750"/>
          <a:ext cx="9564688" cy="2725738"/>
        </p:xfrm>
        <a:graphic>
          <a:graphicData uri="http://schemas.openxmlformats.org/presentationml/2006/ole">
            <mc:AlternateContent xmlns:mc="http://schemas.openxmlformats.org/markup-compatibility/2006">
              <mc:Choice xmlns:v="urn:schemas-microsoft-com:vml" Requires="v">
                <p:oleObj name="Worksheet" r:id="rId4" imgW="8581825" imgH="2247786" progId="Excel.Sheet.12">
                  <p:embed/>
                </p:oleObj>
              </mc:Choice>
              <mc:Fallback>
                <p:oleObj name="Worksheet" r:id="rId4" imgW="8581825" imgH="2247786" progId="Excel.Sheet.12">
                  <p:embed/>
                  <p:pic>
                    <p:nvPicPr>
                      <p:cNvPr id="5" name="Object 4">
                        <a:extLst>
                          <a:ext uri="{FF2B5EF4-FFF2-40B4-BE49-F238E27FC236}">
                            <a16:creationId xmlns:a16="http://schemas.microsoft.com/office/drawing/2014/main" id="{7F9C4B37-21F5-4F65-9442-0A94A66BC06D}"/>
                          </a:ext>
                        </a:extLst>
                      </p:cNvPr>
                      <p:cNvPicPr>
                        <a:picLocks noChangeAspect="1" noChangeArrowheads="1"/>
                      </p:cNvPicPr>
                      <p:nvPr/>
                    </p:nvPicPr>
                    <p:blipFill>
                      <a:blip r:embed="rId5"/>
                      <a:srcRect/>
                      <a:stretch>
                        <a:fillRect/>
                      </a:stretch>
                    </p:blipFill>
                    <p:spPr bwMode="auto">
                      <a:xfrm>
                        <a:off x="130175" y="1301750"/>
                        <a:ext cx="9564688" cy="2725738"/>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F92B6ABB-F7A4-056B-60F2-63A56DAF8584}"/>
              </a:ext>
            </a:extLst>
          </p:cNvPr>
          <p:cNvSpPr txBox="1"/>
          <p:nvPr/>
        </p:nvSpPr>
        <p:spPr>
          <a:xfrm>
            <a:off x="130174" y="4128909"/>
            <a:ext cx="7637607" cy="1200329"/>
          </a:xfrm>
          <a:prstGeom prst="rect">
            <a:avLst/>
          </a:prstGeom>
          <a:noFill/>
        </p:spPr>
        <p:txBody>
          <a:bodyPr wrap="square" rtlCol="0">
            <a:spAutoFit/>
          </a:bodyPr>
          <a:lstStyle/>
          <a:p>
            <a:r>
              <a:rPr lang="en-US" dirty="0"/>
              <a:t>Region 4 Coverage Provided by Region 5 Coordinator</a:t>
            </a:r>
          </a:p>
          <a:p>
            <a:r>
              <a:rPr lang="en-US" dirty="0"/>
              <a:t>Region 7 Coverage Provided by Region 6 Coordinator &amp; Recovery RC Supervisor</a:t>
            </a:r>
          </a:p>
          <a:p>
            <a:r>
              <a:rPr lang="en-US" dirty="0"/>
              <a:t>Region 8 Coverage Provided by Region 6 Coordinator &amp; Recovery RC Supervisor</a:t>
            </a:r>
          </a:p>
          <a:p>
            <a:r>
              <a:rPr lang="en-US" dirty="0"/>
              <a:t>Region 9 Coverage Provided by Region 6 Coordinator &amp; Recovery RC Supervisor</a:t>
            </a:r>
          </a:p>
        </p:txBody>
      </p:sp>
    </p:spTree>
    <p:extLst>
      <p:ext uri="{BB962C8B-B14F-4D97-AF65-F5344CB8AC3E}">
        <p14:creationId xmlns:p14="http://schemas.microsoft.com/office/powerpoint/2010/main" val="379472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F386B935-472F-471A-859F-9D6EBD2AE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 y="0"/>
            <a:ext cx="12192000" cy="6858000"/>
          </a:xfrm>
          <a:prstGeom prst="rect">
            <a:avLst/>
          </a:prstGeom>
        </p:spPr>
      </p:pic>
      <p:sp>
        <p:nvSpPr>
          <p:cNvPr id="4" name="AutoShape 14" descr="http://www.wpc.ncep.noaa.gov/noaa/noaa.gif">
            <a:extLst>
              <a:ext uri="{FF2B5EF4-FFF2-40B4-BE49-F238E27FC236}">
                <a16:creationId xmlns:a16="http://schemas.microsoft.com/office/drawing/2014/main" id="{CD6DA305-4315-4C94-AB60-838C0DD0DFC8}"/>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B6D2E72-E9F4-480C-B1A5-AB01FC7086AC}"/>
              </a:ext>
            </a:extLst>
          </p:cNvPr>
          <p:cNvSpPr txBox="1"/>
          <p:nvPr/>
        </p:nvSpPr>
        <p:spPr>
          <a:xfrm>
            <a:off x="1357488" y="4974108"/>
            <a:ext cx="251892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Today’s </a:t>
            </a: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Weather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Map</a:t>
            </a:r>
          </a:p>
        </p:txBody>
      </p:sp>
      <p:sp>
        <p:nvSpPr>
          <p:cNvPr id="9" name="Title 1">
            <a:extLst>
              <a:ext uri="{FF2B5EF4-FFF2-40B4-BE49-F238E27FC236}">
                <a16:creationId xmlns:a16="http://schemas.microsoft.com/office/drawing/2014/main" id="{92347976-38F8-46F3-B8D8-3F73CA2471D6}"/>
              </a:ext>
            </a:extLst>
          </p:cNvPr>
          <p:cNvSpPr txBox="1">
            <a:spLocks/>
          </p:cNvSpPr>
          <p:nvPr/>
        </p:nvSpPr>
        <p:spPr>
          <a:xfrm>
            <a:off x="1207889" y="139085"/>
            <a:ext cx="8077200" cy="7405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400" b="1" dirty="0">
                <a:solidFill>
                  <a:schemeClr val="bg1"/>
                </a:solidFill>
                <a:latin typeface="Arial" panose="020B0604020202020204" pitchFamily="34" charset="0"/>
                <a:cs typeface="Arial" panose="020B0604020202020204" pitchFamily="34" charset="0"/>
              </a:rPr>
              <a:t>Meteorology Summary</a:t>
            </a:r>
          </a:p>
        </p:txBody>
      </p:sp>
      <p:graphicFrame>
        <p:nvGraphicFramePr>
          <p:cNvPr id="13" name="Object 12">
            <a:extLst>
              <a:ext uri="{FF2B5EF4-FFF2-40B4-BE49-F238E27FC236}">
                <a16:creationId xmlns:a16="http://schemas.microsoft.com/office/drawing/2014/main" id="{2D1088AF-299F-2BC6-B6AB-77DE6BE54644}"/>
              </a:ext>
            </a:extLst>
          </p:cNvPr>
          <p:cNvGraphicFramePr>
            <a:graphicFrameLocks noChangeAspect="1"/>
          </p:cNvGraphicFramePr>
          <p:nvPr/>
        </p:nvGraphicFramePr>
        <p:xfrm>
          <a:off x="5246688" y="1209675"/>
          <a:ext cx="6886575" cy="1971675"/>
        </p:xfrm>
        <a:graphic>
          <a:graphicData uri="http://schemas.openxmlformats.org/presentationml/2006/ole">
            <mc:AlternateContent xmlns:mc="http://schemas.openxmlformats.org/markup-compatibility/2006">
              <mc:Choice xmlns:v="urn:schemas-microsoft-com:vml" Requires="v">
                <p:oleObj name="Worksheet" r:id="rId4" imgW="8019823" imgH="2216195" progId="Excel.Sheet.12">
                  <p:embed/>
                </p:oleObj>
              </mc:Choice>
              <mc:Fallback>
                <p:oleObj name="Worksheet" r:id="rId4" imgW="8019823" imgH="2216195" progId="Excel.Sheet.12">
                  <p:embed/>
                  <p:pic>
                    <p:nvPicPr>
                      <p:cNvPr id="13" name="Object 12">
                        <a:extLst>
                          <a:ext uri="{FF2B5EF4-FFF2-40B4-BE49-F238E27FC236}">
                            <a16:creationId xmlns:a16="http://schemas.microsoft.com/office/drawing/2014/main" id="{2D1088AF-299F-2BC6-B6AB-77DE6BE54644}"/>
                          </a:ext>
                        </a:extLst>
                      </p:cNvPr>
                      <p:cNvPicPr/>
                      <p:nvPr/>
                    </p:nvPicPr>
                    <p:blipFill>
                      <a:blip r:embed="rId5"/>
                      <a:stretch>
                        <a:fillRect/>
                      </a:stretch>
                    </p:blipFill>
                    <p:spPr>
                      <a:xfrm>
                        <a:off x="5246688" y="1209675"/>
                        <a:ext cx="6886575" cy="1971675"/>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54D9F17-58AD-F2F1-DA03-BC7E53747959}"/>
              </a:ext>
            </a:extLst>
          </p:cNvPr>
          <p:cNvPicPr>
            <a:picLocks noChangeAspect="1"/>
          </p:cNvPicPr>
          <p:nvPr/>
        </p:nvPicPr>
        <p:blipFill>
          <a:blip r:link="rId6"/>
          <a:srcRect/>
          <a:stretch>
            <a:fillRect/>
          </a:stretch>
        </p:blipFill>
        <p:spPr>
          <a:xfrm>
            <a:off x="63501" y="1198451"/>
            <a:ext cx="5106894" cy="3775657"/>
          </a:xfrm>
          <a:prstGeom prst="rect">
            <a:avLst/>
          </a:prstGeom>
        </p:spPr>
      </p:pic>
      <p:pic>
        <p:nvPicPr>
          <p:cNvPr id="3" name="Picture 2">
            <a:extLst>
              <a:ext uri="{FF2B5EF4-FFF2-40B4-BE49-F238E27FC236}">
                <a16:creationId xmlns:a16="http://schemas.microsoft.com/office/drawing/2014/main" id="{EA230959-F543-1884-2790-1B6B829298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25174" y="3232866"/>
            <a:ext cx="3297124" cy="3191039"/>
          </a:xfrm>
          <a:prstGeom prst="rect">
            <a:avLst/>
          </a:prstGeom>
        </p:spPr>
      </p:pic>
      <p:pic>
        <p:nvPicPr>
          <p:cNvPr id="5" name="Picture 4">
            <a:extLst>
              <a:ext uri="{FF2B5EF4-FFF2-40B4-BE49-F238E27FC236}">
                <a16:creationId xmlns:a16="http://schemas.microsoft.com/office/drawing/2014/main" id="{8476C0A7-457C-CA1A-B3F1-6F9B970AD27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264232" y="3215875"/>
            <a:ext cx="3332234" cy="3225019"/>
          </a:xfrm>
          <a:prstGeom prst="rect">
            <a:avLst/>
          </a:prstGeom>
        </p:spPr>
      </p:pic>
      <p:sp>
        <p:nvSpPr>
          <p:cNvPr id="16" name="AutoShape 4" descr="Happy St Patricks Day With Green Cute Shamrock, Happy Clipart, Green  Clipart, Shamrock Clipart PNG and Vector with Transparent Background for  Free Download">
            <a:extLst>
              <a:ext uri="{FF2B5EF4-FFF2-40B4-BE49-F238E27FC236}">
                <a16:creationId xmlns:a16="http://schemas.microsoft.com/office/drawing/2014/main" id="{D3165259-4EA1-8844-1B2A-625B1B8D6E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843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EA88037-6527-43D0-BBCA-E47A97023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34"/>
            <a:ext cx="12192000" cy="6858000"/>
          </a:xfrm>
          <a:prstGeom prst="rect">
            <a:avLst/>
          </a:prstGeom>
        </p:spPr>
      </p:pic>
      <p:sp>
        <p:nvSpPr>
          <p:cNvPr id="5" name="Title 1">
            <a:extLst>
              <a:ext uri="{FF2B5EF4-FFF2-40B4-BE49-F238E27FC236}">
                <a16:creationId xmlns:a16="http://schemas.microsoft.com/office/drawing/2014/main" id="{3F8ACADA-8817-46D9-8512-CD4873C57A5C}"/>
              </a:ext>
            </a:extLst>
          </p:cNvPr>
          <p:cNvSpPr txBox="1">
            <a:spLocks/>
          </p:cNvSpPr>
          <p:nvPr/>
        </p:nvSpPr>
        <p:spPr bwMode="auto">
          <a:xfrm>
            <a:off x="871817" y="-16934"/>
            <a:ext cx="8153400" cy="7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srgbClr val="FFFFFF"/>
                </a:solidFill>
                <a:effectLst/>
                <a:uLnTx/>
                <a:uFillTx/>
                <a:latin typeface="Arial"/>
                <a:ea typeface="+mj-ea"/>
                <a:cs typeface="+mj-cs"/>
              </a:rPr>
              <a:t>Meteorology Summary</a:t>
            </a:r>
          </a:p>
        </p:txBody>
      </p:sp>
      <p:sp>
        <p:nvSpPr>
          <p:cNvPr id="6" name="TextBox 5">
            <a:extLst>
              <a:ext uri="{FF2B5EF4-FFF2-40B4-BE49-F238E27FC236}">
                <a16:creationId xmlns:a16="http://schemas.microsoft.com/office/drawing/2014/main" id="{589FB273-53F3-42C3-8B7F-67B3E0E2871D}"/>
              </a:ext>
            </a:extLst>
          </p:cNvPr>
          <p:cNvSpPr txBox="1"/>
          <p:nvPr/>
        </p:nvSpPr>
        <p:spPr>
          <a:xfrm>
            <a:off x="1228818" y="715421"/>
            <a:ext cx="41910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Statewide Overview, Next 24 Hours:</a:t>
            </a:r>
          </a:p>
        </p:txBody>
      </p:sp>
      <p:sp>
        <p:nvSpPr>
          <p:cNvPr id="4" name="Content Placeholder 4">
            <a:extLst>
              <a:ext uri="{FF2B5EF4-FFF2-40B4-BE49-F238E27FC236}">
                <a16:creationId xmlns:a16="http://schemas.microsoft.com/office/drawing/2014/main" id="{4B971383-3282-C8C6-26CE-1D9FD0FCA417}"/>
              </a:ext>
            </a:extLst>
          </p:cNvPr>
          <p:cNvSpPr txBox="1">
            <a:spLocks/>
          </p:cNvSpPr>
          <p:nvPr/>
        </p:nvSpPr>
        <p:spPr>
          <a:xfrm>
            <a:off x="101605" y="1228838"/>
            <a:ext cx="7312138" cy="519586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defRPr/>
            </a:pPr>
            <a:r>
              <a:rPr lang="en-US" altLang="en-US" sz="1300" dirty="0">
                <a:solidFill>
                  <a:srgbClr val="000000"/>
                </a:solidFill>
                <a:latin typeface="Arial" panose="020B0604020202020204" pitchFamily="34" charset="0"/>
                <a:cs typeface="Arial" panose="020B0604020202020204" pitchFamily="34" charset="0"/>
              </a:rPr>
              <a:t>   </a:t>
            </a:r>
          </a:p>
        </p:txBody>
      </p:sp>
      <p:sp>
        <p:nvSpPr>
          <p:cNvPr id="9" name="Content Placeholder 4">
            <a:extLst>
              <a:ext uri="{FF2B5EF4-FFF2-40B4-BE49-F238E27FC236}">
                <a16:creationId xmlns:a16="http://schemas.microsoft.com/office/drawing/2014/main" id="{4E241712-7190-C560-A4E5-45A281FDC468}"/>
              </a:ext>
            </a:extLst>
          </p:cNvPr>
          <p:cNvSpPr txBox="1">
            <a:spLocks/>
          </p:cNvSpPr>
          <p:nvPr/>
        </p:nvSpPr>
        <p:spPr>
          <a:xfrm>
            <a:off x="101604" y="1298036"/>
            <a:ext cx="7312138" cy="519586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en-US" altLang="en-US" sz="1400" i="1"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8CFFF0-DA7A-DC81-D74C-A8FC2613FBED}"/>
              </a:ext>
            </a:extLst>
          </p:cNvPr>
          <p:cNvSpPr txBox="1"/>
          <p:nvPr/>
        </p:nvSpPr>
        <p:spPr>
          <a:xfrm>
            <a:off x="131386" y="1453235"/>
            <a:ext cx="7515846" cy="4708981"/>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   Another chilly morning throughout much of North Florida with many locations waking up in the upper 30s to middle 40s. A few isolated showers are also ongoing across the Florida Keys this morning, though will continue exiting south through the morning (20-30% chance of rain). Temperatures will quickly warm as the sun rises, giving way to a sunny and dry day statewide. Very dry air will filter throughout the state today, with the lowest relative humidities throughout North and Central Florida (20-35% RH values). Breezy east-northeasterly winds with gusts </a:t>
            </a:r>
            <a:r>
              <a:rPr lang="en-US" sz="1500" b="1" dirty="0">
                <a:solidFill>
                  <a:srgbClr val="7030A0"/>
                </a:solidFill>
                <a:latin typeface="Arial" panose="020B0604020202020204" pitchFamily="34" charset="0"/>
                <a:cs typeface="Arial" panose="020B0604020202020204" pitchFamily="34" charset="0"/>
              </a:rPr>
              <a:t>upwards of 25-35 mph </a:t>
            </a:r>
            <a:r>
              <a:rPr lang="en-US" sz="1500" dirty="0">
                <a:latin typeface="Arial" panose="020B0604020202020204" pitchFamily="34" charset="0"/>
                <a:cs typeface="Arial" panose="020B0604020202020204" pitchFamily="34" charset="0"/>
              </a:rPr>
              <a:t>will overlap these </a:t>
            </a:r>
            <a:r>
              <a:rPr lang="en-US" sz="1500" b="1" dirty="0">
                <a:solidFill>
                  <a:schemeClr val="accent2">
                    <a:lumMod val="50000"/>
                  </a:schemeClr>
                </a:solidFill>
                <a:latin typeface="Arial" panose="020B0604020202020204" pitchFamily="34" charset="0"/>
                <a:cs typeface="Arial" panose="020B0604020202020204" pitchFamily="34" charset="0"/>
              </a:rPr>
              <a:t>critically low relative humidities </a:t>
            </a:r>
            <a:r>
              <a:rPr lang="en-US" sz="1500" dirty="0">
                <a:latin typeface="Arial" panose="020B0604020202020204" pitchFamily="34" charset="0"/>
                <a:cs typeface="Arial" panose="020B0604020202020204" pitchFamily="34" charset="0"/>
              </a:rPr>
              <a:t>across Northeast and Central Florida where a </a:t>
            </a:r>
            <a:r>
              <a:rPr lang="en-US" sz="1500" b="1" dirty="0">
                <a:solidFill>
                  <a:srgbClr val="FF3399"/>
                </a:solidFill>
                <a:latin typeface="Arial" panose="020B0604020202020204" pitchFamily="34" charset="0"/>
                <a:cs typeface="Arial" panose="020B0604020202020204" pitchFamily="34" charset="0"/>
              </a:rPr>
              <a:t>Red Flag Warning </a:t>
            </a:r>
            <a:r>
              <a:rPr lang="en-US" sz="1500" dirty="0">
                <a:latin typeface="Arial" panose="020B0604020202020204" pitchFamily="34" charset="0"/>
                <a:cs typeface="Arial" panose="020B0604020202020204" pitchFamily="34" charset="0"/>
              </a:rPr>
              <a:t>is in effect until 8 PM EDT for </a:t>
            </a:r>
            <a:r>
              <a:rPr lang="en-US" sz="1500" b="1" dirty="0">
                <a:solidFill>
                  <a:srgbClr val="FF0000"/>
                </a:solidFill>
                <a:latin typeface="Arial" panose="020B0604020202020204" pitchFamily="34" charset="0"/>
                <a:cs typeface="Arial" panose="020B0604020202020204" pitchFamily="34" charset="0"/>
              </a:rPr>
              <a:t>critical wildfire danger</a:t>
            </a:r>
            <a:r>
              <a:rPr lang="en-US" sz="1500" dirty="0">
                <a:latin typeface="Arial" panose="020B0604020202020204" pitchFamily="34" charset="0"/>
                <a:cs typeface="Arial" panose="020B0604020202020204" pitchFamily="34" charset="0"/>
              </a:rPr>
              <a:t>. Any wildfires that do develop will quickly spread and be hard to contain. Elsewhere across the state, </a:t>
            </a:r>
            <a:r>
              <a:rPr lang="en-US" sz="1500" b="1" dirty="0">
                <a:solidFill>
                  <a:schemeClr val="accent2">
                    <a:lumMod val="50000"/>
                  </a:schemeClr>
                </a:solidFill>
                <a:latin typeface="Arial" panose="020B0604020202020204" pitchFamily="34" charset="0"/>
                <a:cs typeface="Arial" panose="020B0604020202020204" pitchFamily="34" charset="0"/>
              </a:rPr>
              <a:t>elevated wildfire conditions </a:t>
            </a:r>
            <a:r>
              <a:rPr lang="en-US" sz="1500" dirty="0">
                <a:latin typeface="Arial" panose="020B0604020202020204" pitchFamily="34" charset="0"/>
                <a:cs typeface="Arial" panose="020B0604020202020204" pitchFamily="34" charset="0"/>
              </a:rPr>
              <a:t>are expected given the ongoing drought and still very dry air expected. High temperatures will climb into the upper 70s to middle 80s statewide.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   Winds will become light across much of the state tonight, though some breezy gusts </a:t>
            </a:r>
            <a:r>
              <a:rPr lang="en-US" sz="1500" b="1" dirty="0">
                <a:solidFill>
                  <a:schemeClr val="accent1"/>
                </a:solidFill>
                <a:latin typeface="Arial" panose="020B0604020202020204" pitchFamily="34" charset="0"/>
                <a:cs typeface="Arial" panose="020B0604020202020204" pitchFamily="34" charset="0"/>
              </a:rPr>
              <a:t>upwards of 20-25 mph </a:t>
            </a:r>
            <a:r>
              <a:rPr lang="en-US" sz="1500" dirty="0">
                <a:latin typeface="Arial" panose="020B0604020202020204" pitchFamily="34" charset="0"/>
                <a:cs typeface="Arial" panose="020B0604020202020204" pitchFamily="34" charset="0"/>
              </a:rPr>
              <a:t>will linger along the Southeast coast. Relative humidities are expected to quickly recover above critical thresholds overnight, which will help with any wildfire suppression efforts. Low temperatures will dip into the lower to middle 50s across much of interior North Florida tonight, with upper 50s to middle 60s across the rest of the state. The coastal Southeast metro and Keys will remain in the 70s.</a:t>
            </a:r>
          </a:p>
        </p:txBody>
      </p:sp>
      <p:pic>
        <p:nvPicPr>
          <p:cNvPr id="12" name="Picture 11">
            <a:extLst>
              <a:ext uri="{FF2B5EF4-FFF2-40B4-BE49-F238E27FC236}">
                <a16:creationId xmlns:a16="http://schemas.microsoft.com/office/drawing/2014/main" id="{CB1B800F-F2D6-4290-8532-63F305555B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21976" y="1275030"/>
            <a:ext cx="2956416" cy="2861293"/>
          </a:xfrm>
          <a:prstGeom prst="rect">
            <a:avLst/>
          </a:prstGeom>
        </p:spPr>
      </p:pic>
      <p:pic>
        <p:nvPicPr>
          <p:cNvPr id="13" name="Picture 12">
            <a:extLst>
              <a:ext uri="{FF2B5EF4-FFF2-40B4-BE49-F238E27FC236}">
                <a16:creationId xmlns:a16="http://schemas.microsoft.com/office/drawing/2014/main" id="{66CFB2BD-ED5F-36C2-8565-4E3EE0CB90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61894" y="3340897"/>
            <a:ext cx="2956416" cy="2861293"/>
          </a:xfrm>
          <a:prstGeom prst="rect">
            <a:avLst/>
          </a:prstGeom>
        </p:spPr>
      </p:pic>
    </p:spTree>
    <p:extLst>
      <p:ext uri="{BB962C8B-B14F-4D97-AF65-F5344CB8AC3E}">
        <p14:creationId xmlns:p14="http://schemas.microsoft.com/office/powerpoint/2010/main" val="124443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5D4E178-C2C3-442E-A6A7-8D9CF367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Picture 2">
            <a:extLst>
              <a:ext uri="{FF2B5EF4-FFF2-40B4-BE49-F238E27FC236}">
                <a16:creationId xmlns:a16="http://schemas.microsoft.com/office/drawing/2014/main" id="{DEAE69EA-D571-3A3B-9F39-FC386B508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84824" y="1192539"/>
            <a:ext cx="3041296" cy="2974787"/>
          </a:xfrm>
          <a:prstGeom prst="rect">
            <a:avLst/>
          </a:prstGeom>
        </p:spPr>
      </p:pic>
      <p:sp>
        <p:nvSpPr>
          <p:cNvPr id="5" name="Content Placeholder 4">
            <a:extLst>
              <a:ext uri="{FF2B5EF4-FFF2-40B4-BE49-F238E27FC236}">
                <a16:creationId xmlns:a16="http://schemas.microsoft.com/office/drawing/2014/main" id="{FB35856A-5800-4467-BF55-A96B7AB58C3E}"/>
              </a:ext>
            </a:extLst>
          </p:cNvPr>
          <p:cNvSpPr txBox="1">
            <a:spLocks noGrp="1" noRot="1" noMove="1" noResize="1" noEditPoints="1" noAdjustHandles="1" noChangeArrowheads="1" noChangeShapeType="1"/>
          </p:cNvSpPr>
          <p:nvPr/>
        </p:nvSpPr>
        <p:spPr>
          <a:xfrm>
            <a:off x="-1" y="1120111"/>
            <a:ext cx="7772400" cy="485961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defRPr/>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BC43681-3A1C-46C3-B0E6-E0C09DCCCF93}"/>
              </a:ext>
            </a:extLst>
          </p:cNvPr>
          <p:cNvSpPr txBox="1">
            <a:spLocks/>
          </p:cNvSpPr>
          <p:nvPr/>
        </p:nvSpPr>
        <p:spPr bwMode="auto">
          <a:xfrm>
            <a:off x="1185582" y="150856"/>
            <a:ext cx="996875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a:latin typeface="Arial" panose="020B0604020202020204" pitchFamily="34" charset="0"/>
                <a:cs typeface="Arial" panose="020B0604020202020204" pitchFamily="34" charset="0"/>
              </a:rPr>
              <a:t>Coastal Hazards &amp; Hydrology</a:t>
            </a:r>
            <a:endParaRPr lang="en-US" altLang="en-US" sz="5400" b="1" kern="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B2FB8D-547D-F5EB-7AC2-02262D59D956}"/>
              </a:ext>
            </a:extLst>
          </p:cNvPr>
          <p:cNvSpPr txBox="1"/>
          <p:nvPr/>
        </p:nvSpPr>
        <p:spPr>
          <a:xfrm>
            <a:off x="0" y="1278105"/>
            <a:ext cx="7885748" cy="5047536"/>
          </a:xfrm>
          <a:prstGeom prst="rect">
            <a:avLst/>
          </a:prstGeom>
          <a:noFill/>
        </p:spPr>
        <p:txBody>
          <a:bodyPr wrap="square" rtlCol="0">
            <a:spAutoFit/>
          </a:bodyPr>
          <a:lstStyle/>
          <a:p>
            <a:pPr algn="just">
              <a:defRPr/>
            </a:pPr>
            <a:r>
              <a:rPr lang="en-US" altLang="en-US" sz="1400" b="1" dirty="0">
                <a:latin typeface="Arial" panose="020B0604020202020204" pitchFamily="34" charset="0"/>
                <a:cs typeface="Arial" panose="020B0604020202020204" pitchFamily="34" charset="0"/>
              </a:rPr>
              <a:t>Rip Currents</a:t>
            </a:r>
            <a:r>
              <a:rPr lang="en-US" altLang="en-US" sz="1400" dirty="0">
                <a:latin typeface="Arial" panose="020B0604020202020204" pitchFamily="34" charset="0"/>
                <a:cs typeface="Arial" panose="020B0604020202020204" pitchFamily="34" charset="0"/>
              </a:rPr>
              <a:t>: Breezy winds and elevated surf will bring a </a:t>
            </a:r>
            <a:r>
              <a:rPr lang="en-US" altLang="en-US" sz="1400" b="1" dirty="0">
                <a:solidFill>
                  <a:srgbClr val="FF0000"/>
                </a:solidFill>
                <a:latin typeface="Arial" panose="020B0604020202020204" pitchFamily="34" charset="0"/>
                <a:cs typeface="Arial" panose="020B0604020202020204" pitchFamily="34" charset="0"/>
              </a:rPr>
              <a:t>high risk for rip currents </a:t>
            </a:r>
            <a:r>
              <a:rPr lang="en-US" altLang="en-US" sz="1400" dirty="0">
                <a:latin typeface="Arial" panose="020B0604020202020204" pitchFamily="34" charset="0"/>
                <a:cs typeface="Arial" panose="020B0604020202020204" pitchFamily="34" charset="0"/>
              </a:rPr>
              <a:t>to all East Coast beaches today. A </a:t>
            </a:r>
            <a:r>
              <a:rPr lang="en-US" altLang="en-US" sz="1400" b="1" dirty="0">
                <a:solidFill>
                  <a:srgbClr val="FF9900"/>
                </a:solidFill>
                <a:latin typeface="Arial" panose="020B0604020202020204" pitchFamily="34" charset="0"/>
                <a:cs typeface="Arial" panose="020B0604020202020204" pitchFamily="34" charset="0"/>
              </a:rPr>
              <a:t>moderate risk for rip currents </a:t>
            </a:r>
            <a:r>
              <a:rPr lang="en-US" altLang="en-US" sz="1400" dirty="0">
                <a:latin typeface="Arial" panose="020B0604020202020204" pitchFamily="34" charset="0"/>
                <a:cs typeface="Arial" panose="020B0604020202020204" pitchFamily="34" charset="0"/>
              </a:rPr>
              <a:t>is expected for most Panhandle beaches today, with a low risk along the West Coast and Northwest Florida. For </a:t>
            </a:r>
            <a:r>
              <a:rPr lang="en-US" sz="1400" dirty="0">
                <a:latin typeface="Arial" panose="020B0604020202020204" pitchFamily="34" charset="0"/>
                <a:cs typeface="Arial" panose="020B0604020202020204" pitchFamily="34" charset="0"/>
              </a:rPr>
              <a:t>the latest Rip Current Outlook, visit </a:t>
            </a:r>
            <a:r>
              <a:rPr lang="en-US" sz="1400" dirty="0">
                <a:latin typeface="Arial" panose="020B0604020202020204" pitchFamily="34" charset="0"/>
                <a:cs typeface="Arial" panose="020B0604020202020204" pitchFamily="34" charset="0"/>
                <a:hlinkClick r:id="rId5"/>
              </a:rPr>
              <a:t>www.weather.gov/beach</a:t>
            </a:r>
            <a:r>
              <a:rPr lang="en-US" sz="1400" dirty="0">
                <a:latin typeface="Arial" panose="020B0604020202020204" pitchFamily="34" charset="0"/>
                <a:cs typeface="Arial" panose="020B0604020202020204" pitchFamily="34" charset="0"/>
              </a:rPr>
              <a:t>. </a:t>
            </a:r>
          </a:p>
          <a:p>
            <a:pPr algn="just">
              <a:defRPr/>
            </a:pPr>
            <a:endParaRPr lang="en-US" altLang="en-US" sz="1400" b="1" dirty="0">
              <a:latin typeface="Arial" panose="020B0604020202020204" pitchFamily="34" charset="0"/>
              <a:cs typeface="Arial" panose="020B0604020202020204" pitchFamily="34" charset="0"/>
            </a:endParaRPr>
          </a:p>
          <a:p>
            <a:pPr algn="just">
              <a:defRPr/>
            </a:pPr>
            <a:r>
              <a:rPr lang="en-US" altLang="en-US" sz="1400" b="1" dirty="0">
                <a:latin typeface="Arial" panose="020B0604020202020204" pitchFamily="34" charset="0"/>
                <a:cs typeface="Arial" panose="020B0604020202020204" pitchFamily="34" charset="0"/>
              </a:rPr>
              <a:t>Marine Hazards: </a:t>
            </a:r>
            <a:r>
              <a:rPr lang="en-US" altLang="en-US" sz="1400" dirty="0">
                <a:latin typeface="Arial" panose="020B0604020202020204" pitchFamily="34" charset="0"/>
                <a:cs typeface="Arial" panose="020B0604020202020204" pitchFamily="34" charset="0"/>
              </a:rPr>
              <a:t>High surf will continue to surge southward along the East Coast today, with waves diminishing along the First and Space Coast back down to </a:t>
            </a:r>
            <a:r>
              <a:rPr lang="en-US" altLang="en-US" sz="1400" b="1" dirty="0">
                <a:solidFill>
                  <a:srgbClr val="7030A0"/>
                </a:solidFill>
                <a:latin typeface="Arial" panose="020B0604020202020204" pitchFamily="34" charset="0"/>
                <a:cs typeface="Arial" panose="020B0604020202020204" pitchFamily="34" charset="0"/>
              </a:rPr>
              <a:t>4-6’</a:t>
            </a:r>
            <a:r>
              <a:rPr lang="en-US" altLang="en-US" sz="1400" dirty="0">
                <a:solidFill>
                  <a:srgbClr val="7030A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though increasing along the Treasure and Gold Coast to </a:t>
            </a:r>
            <a:r>
              <a:rPr lang="en-US" altLang="en-US" sz="1400" b="1" dirty="0">
                <a:solidFill>
                  <a:schemeClr val="accent4"/>
                </a:solidFill>
                <a:latin typeface="Arial" panose="020B0604020202020204" pitchFamily="34" charset="0"/>
                <a:cs typeface="Arial" panose="020B0604020202020204" pitchFamily="34" charset="0"/>
              </a:rPr>
              <a:t>6-8’</a:t>
            </a:r>
            <a:r>
              <a:rPr lang="en-US" altLang="en-US" sz="1400" dirty="0">
                <a:solidFill>
                  <a:schemeClr val="accent4"/>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 few waves </a:t>
            </a:r>
            <a:r>
              <a:rPr lang="en-US" altLang="en-US" sz="1400" b="1" dirty="0">
                <a:solidFill>
                  <a:srgbClr val="FF0000"/>
                </a:solidFill>
                <a:latin typeface="Arial" panose="020B0604020202020204" pitchFamily="34" charset="0"/>
                <a:cs typeface="Arial" panose="020B0604020202020204" pitchFamily="34" charset="0"/>
              </a:rPr>
              <a:t>upwards of 10’ </a:t>
            </a:r>
            <a:r>
              <a:rPr lang="en-US" altLang="en-US" sz="1400" dirty="0">
                <a:latin typeface="Arial" panose="020B0604020202020204" pitchFamily="34" charset="0"/>
                <a:cs typeface="Arial" panose="020B0604020202020204" pitchFamily="34" charset="0"/>
              </a:rPr>
              <a:t>will be possible in the surf zone across Southeast Florida and a </a:t>
            </a:r>
            <a:r>
              <a:rPr lang="en-US" altLang="en-US" sz="1400" b="1" dirty="0">
                <a:solidFill>
                  <a:srgbClr val="CC99FF"/>
                </a:solidFill>
                <a:latin typeface="Arial" panose="020B0604020202020204" pitchFamily="34" charset="0"/>
                <a:cs typeface="Arial" panose="020B0604020202020204" pitchFamily="34" charset="0"/>
              </a:rPr>
              <a:t>High Surf Advisory </a:t>
            </a:r>
            <a:r>
              <a:rPr lang="en-US" altLang="en-US" sz="1400" dirty="0">
                <a:latin typeface="Arial" panose="020B0604020202020204" pitchFamily="34" charset="0"/>
                <a:cs typeface="Arial" panose="020B0604020202020204" pitchFamily="34" charset="0"/>
              </a:rPr>
              <a:t>remains in effect along Palm Beach County. Surf will diminish back down to 1-2’ for most Gulf-facing beaches today.</a:t>
            </a:r>
            <a:endParaRPr lang="en-US" altLang="en-US" sz="1400" b="1" dirty="0">
              <a:latin typeface="Arial" panose="020B0604020202020204" pitchFamily="34" charset="0"/>
              <a:cs typeface="Arial" panose="020B0604020202020204" pitchFamily="34" charset="0"/>
            </a:endParaRPr>
          </a:p>
          <a:p>
            <a:pPr algn="just">
              <a:defRPr/>
            </a:pPr>
            <a:endParaRPr lang="en-US" altLang="en-US" sz="1400" b="1" dirty="0">
              <a:latin typeface="Arial" panose="020B0604020202020204" pitchFamily="34" charset="0"/>
              <a:cs typeface="Arial" panose="020B0604020202020204" pitchFamily="34" charset="0"/>
            </a:endParaRPr>
          </a:p>
          <a:p>
            <a:pPr algn="just">
              <a:defRPr/>
            </a:pPr>
            <a:r>
              <a:rPr lang="en-US" altLang="en-US" sz="1400" b="1" dirty="0">
                <a:latin typeface="Arial" panose="020B0604020202020204" pitchFamily="34" charset="0"/>
                <a:cs typeface="Arial" panose="020B0604020202020204" pitchFamily="34" charset="0"/>
              </a:rPr>
              <a:t>Red Tide </a:t>
            </a:r>
            <a:r>
              <a:rPr lang="en-US" altLang="en-US" sz="1400" dirty="0">
                <a:latin typeface="Arial" panose="020B0604020202020204" pitchFamily="34" charset="0"/>
                <a:cs typeface="Arial" panose="020B0604020202020204" pitchFamily="34" charset="0"/>
              </a:rPr>
              <a:t>was observed at background concentrations offshore Lee, Okaloosa, Escambia, and Gulf counties (valid 4/17/26).</a:t>
            </a:r>
          </a:p>
          <a:p>
            <a:pPr algn="just">
              <a:defRPr/>
            </a:pPr>
            <a:endParaRPr lang="en-US" altLang="en-US" sz="1400" b="1" dirty="0">
              <a:latin typeface="Arial" panose="020B0604020202020204" pitchFamily="34" charset="0"/>
              <a:cs typeface="Arial" panose="020B0604020202020204" pitchFamily="34" charset="0"/>
            </a:endParaRPr>
          </a:p>
          <a:p>
            <a:pPr algn="just">
              <a:defRPr/>
            </a:pPr>
            <a:r>
              <a:rPr lang="en-US" altLang="en-US" sz="1400" b="1" dirty="0">
                <a:latin typeface="Arial" panose="020B0604020202020204" pitchFamily="34" charset="0"/>
                <a:cs typeface="Arial" panose="020B0604020202020204" pitchFamily="34" charset="0"/>
              </a:rPr>
              <a:t>Coastal Flooding</a:t>
            </a:r>
            <a:r>
              <a:rPr lang="en-US" altLang="en-US" sz="1400" dirty="0">
                <a:latin typeface="Arial" panose="020B0604020202020204" pitchFamily="34" charset="0"/>
                <a:cs typeface="Arial" panose="020B0604020202020204" pitchFamily="34" charset="0"/>
              </a:rPr>
              <a:t>: There is no risk for coastal flooding today.</a:t>
            </a:r>
          </a:p>
          <a:p>
            <a:pPr algn="just">
              <a:defRPr/>
            </a:pPr>
            <a:endParaRPr lang="en-US" altLang="en-US" sz="1400" b="1" dirty="0">
              <a:latin typeface="Arial" panose="020B0604020202020204" pitchFamily="34" charset="0"/>
              <a:cs typeface="Arial" panose="020B0604020202020204" pitchFamily="34" charset="0"/>
            </a:endParaRPr>
          </a:p>
          <a:p>
            <a:pPr algn="just">
              <a:defRPr/>
            </a:pPr>
            <a:r>
              <a:rPr lang="en-US" altLang="en-US" sz="1400" b="1" dirty="0">
                <a:latin typeface="Arial" panose="020B0604020202020204" pitchFamily="34" charset="0"/>
                <a:cs typeface="Arial" panose="020B0604020202020204" pitchFamily="34" charset="0"/>
              </a:rPr>
              <a:t>Flash Flooding: </a:t>
            </a:r>
            <a:r>
              <a:rPr lang="en-US" altLang="en-US" sz="1400" dirty="0">
                <a:latin typeface="Arial" panose="020B0604020202020204" pitchFamily="34" charset="0"/>
                <a:cs typeface="Arial" panose="020B0604020202020204" pitchFamily="34" charset="0"/>
              </a:rPr>
              <a:t>There is no organized risk for flash flooding today across Florida. </a:t>
            </a:r>
          </a:p>
          <a:p>
            <a:pPr algn="just">
              <a:defRPr/>
            </a:pPr>
            <a:endParaRPr lang="en-US" altLang="en-US" sz="1400" b="1" dirty="0">
              <a:solidFill>
                <a:srgbClr val="000000"/>
              </a:solidFill>
              <a:latin typeface="Arial" panose="020B0604020202020204" pitchFamily="34" charset="0"/>
              <a:cs typeface="Arial" panose="020B0604020202020204" pitchFamily="34" charset="0"/>
            </a:endParaRPr>
          </a:p>
          <a:p>
            <a:pPr algn="just">
              <a:defRPr/>
            </a:pPr>
            <a:r>
              <a:rPr lang="en-US" altLang="en-US" sz="1400" b="1" dirty="0">
                <a:solidFill>
                  <a:srgbClr val="000000"/>
                </a:solidFill>
                <a:latin typeface="Arial" panose="020B0604020202020204" pitchFamily="34" charset="0"/>
                <a:cs typeface="Arial" panose="020B0604020202020204" pitchFamily="34" charset="0"/>
              </a:rPr>
              <a:t>Riverine Flooding: </a:t>
            </a:r>
            <a:r>
              <a:rPr lang="en-US" altLang="en-US" sz="1400" dirty="0">
                <a:solidFill>
                  <a:srgbClr val="000000"/>
                </a:solidFill>
                <a:latin typeface="Arial" panose="020B0604020202020204" pitchFamily="34" charset="0"/>
                <a:cs typeface="Arial" panose="020B0604020202020204" pitchFamily="34" charset="0"/>
              </a:rPr>
              <a:t>There are no riverine concerns across Florida. </a:t>
            </a:r>
            <a:r>
              <a:rPr lang="en-US" sz="1400" dirty="0">
                <a:solidFill>
                  <a:srgbClr val="000000"/>
                </a:solidFill>
                <a:latin typeface="Arial" panose="020B0604020202020204" pitchFamily="34" charset="0"/>
                <a:ea typeface="Calibri" panose="020F0502020204030204" pitchFamily="34" charset="0"/>
              </a:rPr>
              <a:t>For </a:t>
            </a:r>
            <a:r>
              <a:rPr lang="en-US" sz="1400" dirty="0">
                <a:solidFill>
                  <a:srgbClr val="000000"/>
                </a:solidFill>
                <a:latin typeface="Arial" panose="020B0604020202020204" pitchFamily="34" charset="0"/>
              </a:rPr>
              <a:t>more information, visit the </a:t>
            </a:r>
            <a:r>
              <a:rPr lang="en-US" sz="1400" u="sng" dirty="0">
                <a:solidFill>
                  <a:srgbClr val="0563C1"/>
                </a:solidFill>
                <a:latin typeface="Arial" panose="020B0604020202020204" pitchFamily="34" charset="0"/>
                <a:hlinkClick r:id="rId6"/>
              </a:rPr>
              <a:t>River Forecast Center</a:t>
            </a:r>
            <a:r>
              <a:rPr lang="en-US" sz="1400" dirty="0">
                <a:solidFill>
                  <a:srgbClr val="000000"/>
                </a:solidFill>
                <a:latin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endParaRPr lang="en-US" altLang="en-US" sz="1400" b="1" dirty="0">
              <a:solidFill>
                <a:srgbClr val="000000"/>
              </a:solidFill>
              <a:latin typeface="Arial" panose="020B0604020202020204" pitchFamily="34" charset="0"/>
              <a:cs typeface="Arial" panose="020B0604020202020204" pitchFamily="34" charset="0"/>
              <a:hlinkClick r:id="" action="ppaction://noaction"/>
            </a:endParaRPr>
          </a:p>
          <a:p>
            <a:pPr algn="just"/>
            <a:r>
              <a:rPr lang="en-US" altLang="en-US" sz="1400" b="1" dirty="0">
                <a:solidFill>
                  <a:srgbClr val="000000"/>
                </a:solidFill>
                <a:latin typeface="Arial" panose="020B0604020202020204" pitchFamily="34" charset="0"/>
                <a:cs typeface="Arial" panose="020B0604020202020204" pitchFamily="34" charset="0"/>
                <a:hlinkClick r:id="" action="ppaction://noaction"/>
              </a:rPr>
              <a:t>Lake Okeechobee’s </a:t>
            </a:r>
            <a:r>
              <a:rPr lang="en-US" altLang="en-US" sz="1400" dirty="0">
                <a:solidFill>
                  <a:srgbClr val="000000"/>
                </a:solidFill>
                <a:latin typeface="Arial" panose="020B0604020202020204" pitchFamily="34" charset="0"/>
                <a:cs typeface="Arial" panose="020B0604020202020204" pitchFamily="34" charset="0"/>
              </a:rPr>
              <a:t>average elevation is 11.94 feet, which is within the operational band and is 1.93 feet </a:t>
            </a:r>
            <a:r>
              <a:rPr lang="en-US" altLang="en-US" sz="1400" u="sng" dirty="0">
                <a:solidFill>
                  <a:srgbClr val="000000"/>
                </a:solidFill>
                <a:latin typeface="Arial" panose="020B0604020202020204" pitchFamily="34" charset="0"/>
                <a:cs typeface="Arial" panose="020B0604020202020204" pitchFamily="34" charset="0"/>
              </a:rPr>
              <a:t>below</a:t>
            </a:r>
            <a:r>
              <a:rPr lang="en-US" altLang="en-US" sz="1400" dirty="0">
                <a:solidFill>
                  <a:srgbClr val="000000"/>
                </a:solidFill>
                <a:latin typeface="Arial" panose="020B0604020202020204" pitchFamily="34" charset="0"/>
                <a:cs typeface="Arial" panose="020B0604020202020204" pitchFamily="34" charset="0"/>
              </a:rPr>
              <a:t> normal for this time of year.</a:t>
            </a:r>
            <a:endParaRPr lang="en-US" sz="1400" dirty="0"/>
          </a:p>
        </p:txBody>
      </p:sp>
      <p:pic>
        <p:nvPicPr>
          <p:cNvPr id="8" name="Picture 7">
            <a:extLst>
              <a:ext uri="{FF2B5EF4-FFF2-40B4-BE49-F238E27FC236}">
                <a16:creationId xmlns:a16="http://schemas.microsoft.com/office/drawing/2014/main" id="{5CF99F4C-4D3D-5A88-9CF9-E9F53DC711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18033" y="3874326"/>
            <a:ext cx="2895656" cy="2807457"/>
          </a:xfrm>
          <a:prstGeom prst="rect">
            <a:avLst/>
          </a:prstGeom>
        </p:spPr>
      </p:pic>
    </p:spTree>
    <p:extLst>
      <p:ext uri="{BB962C8B-B14F-4D97-AF65-F5344CB8AC3E}">
        <p14:creationId xmlns:p14="http://schemas.microsoft.com/office/powerpoint/2010/main" val="388598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CAFDE56-4B97-4C37-AC5B-9ACB285E2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5F10C84B-9716-49E6-8F13-95B90D8152A4}"/>
              </a:ext>
            </a:extLst>
          </p:cNvPr>
          <p:cNvSpPr txBox="1">
            <a:spLocks noChangeArrowheads="1"/>
          </p:cNvSpPr>
          <p:nvPr/>
        </p:nvSpPr>
        <p:spPr bwMode="auto">
          <a:xfrm>
            <a:off x="75525" y="1215634"/>
            <a:ext cx="12040949" cy="266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defRPr/>
            </a:pPr>
            <a:r>
              <a:rPr kumimoji="0" lang="en-US" altLang="en-US" sz="900" b="1" i="0" u="sng" strike="noStrike" kern="1200" cap="none" spc="0" normalizeH="0" baseline="0" noProof="0" dirty="0">
                <a:ln>
                  <a:noFill/>
                </a:ln>
                <a:solidFill>
                  <a:prstClr val="black"/>
                </a:solidFill>
                <a:effectLst/>
                <a:uLnTx/>
                <a:uFillTx/>
              </a:rPr>
              <a:t>Fire Weather</a:t>
            </a:r>
            <a:r>
              <a:rPr lang="en-US" altLang="en-US" sz="900" b="1" u="sng" dirty="0">
                <a:solidFill>
                  <a:prstClr val="black"/>
                </a:solidFill>
              </a:rPr>
              <a:t>:</a:t>
            </a:r>
            <a:r>
              <a:rPr lang="en-US" altLang="en-US" sz="900" b="1" dirty="0">
                <a:solidFill>
                  <a:prstClr val="black"/>
                </a:solidFill>
              </a:rPr>
              <a:t> </a:t>
            </a:r>
            <a:r>
              <a:rPr lang="en-US" altLang="en-US" sz="900" dirty="0">
                <a:solidFill>
                  <a:prstClr val="black"/>
                </a:solidFill>
              </a:rPr>
              <a:t>Very dry air will continue to filter into the Sunshine State today behind a frontal boundary just now entering the Florida Straits. Winds are expected to reach 15-20 mph this afternoon across Central Florida with frequent gusts </a:t>
            </a:r>
            <a:r>
              <a:rPr lang="en-US" altLang="en-US" sz="900" b="1" dirty="0">
                <a:solidFill>
                  <a:srgbClr val="7030A0"/>
                </a:solidFill>
              </a:rPr>
              <a:t>upwards of 25-35 mph</a:t>
            </a:r>
            <a:r>
              <a:rPr lang="en-US" altLang="en-US" sz="900" dirty="0">
                <a:solidFill>
                  <a:prstClr val="black"/>
                </a:solidFill>
              </a:rPr>
              <a:t>. Winds will be a bit lesser across Northeast Florida, though will still gust </a:t>
            </a:r>
            <a:r>
              <a:rPr lang="en-US" altLang="en-US" sz="900" b="1" dirty="0">
                <a:solidFill>
                  <a:schemeClr val="accent1"/>
                </a:solidFill>
              </a:rPr>
              <a:t>upwards of 20-25 mph</a:t>
            </a:r>
            <a:r>
              <a:rPr lang="en-US" altLang="en-US" sz="900" dirty="0">
                <a:solidFill>
                  <a:prstClr val="black"/>
                </a:solidFill>
              </a:rPr>
              <a:t>. With these winds overlapping </a:t>
            </a:r>
            <a:r>
              <a:rPr lang="en-US" altLang="en-US" sz="900" b="1" dirty="0">
                <a:solidFill>
                  <a:schemeClr val="accent4">
                    <a:lumMod val="50000"/>
                  </a:schemeClr>
                </a:solidFill>
              </a:rPr>
              <a:t>critically low relative humidities (25-35%)</a:t>
            </a:r>
            <a:r>
              <a:rPr lang="en-US" altLang="en-US" sz="900" dirty="0">
                <a:solidFill>
                  <a:schemeClr val="accent4">
                    <a:lumMod val="50000"/>
                  </a:schemeClr>
                </a:solidFill>
              </a:rPr>
              <a:t>, </a:t>
            </a:r>
            <a:r>
              <a:rPr lang="en-US" altLang="en-US" sz="900" b="1" dirty="0">
                <a:solidFill>
                  <a:srgbClr val="FF0000"/>
                </a:solidFill>
              </a:rPr>
              <a:t>critical wildfire conditions </a:t>
            </a:r>
            <a:r>
              <a:rPr lang="en-US" altLang="en-US" sz="900" dirty="0">
                <a:solidFill>
                  <a:prstClr val="black"/>
                </a:solidFill>
              </a:rPr>
              <a:t>are expected and a </a:t>
            </a:r>
            <a:r>
              <a:rPr lang="en-US" altLang="en-US" sz="900" b="1" dirty="0">
                <a:solidFill>
                  <a:srgbClr val="FF3399"/>
                </a:solidFill>
              </a:rPr>
              <a:t>Red Flag Warning </a:t>
            </a:r>
            <a:r>
              <a:rPr lang="en-US" altLang="en-US" sz="900" dirty="0">
                <a:solidFill>
                  <a:prstClr val="black"/>
                </a:solidFill>
              </a:rPr>
              <a:t>is in effect until 8 PM EDT. </a:t>
            </a:r>
            <a:r>
              <a:rPr lang="en-US" altLang="en-US" sz="900" b="1" dirty="0">
                <a:solidFill>
                  <a:schemeClr val="accent2"/>
                </a:solidFill>
              </a:rPr>
              <a:t>Elevated wildfire conditions </a:t>
            </a:r>
            <a:r>
              <a:rPr lang="en-US" altLang="en-US" sz="900" dirty="0">
                <a:solidFill>
                  <a:prstClr val="black"/>
                </a:solidFill>
              </a:rPr>
              <a:t>are expected elsewhere across the state, especially across the Panhandle and Big Bend where dry air will continue filtering into the area with ongoing </a:t>
            </a:r>
            <a:r>
              <a:rPr lang="en-US" altLang="en-US" sz="900" b="1" dirty="0">
                <a:solidFill>
                  <a:srgbClr val="FF0000"/>
                </a:solidFill>
              </a:rPr>
              <a:t>extreme</a:t>
            </a:r>
            <a:r>
              <a:rPr lang="en-US" altLang="en-US" sz="900" b="1" dirty="0">
                <a:solidFill>
                  <a:prstClr val="black"/>
                </a:solidFill>
              </a:rPr>
              <a:t> </a:t>
            </a:r>
            <a:r>
              <a:rPr lang="en-US" altLang="en-US" sz="900" dirty="0">
                <a:solidFill>
                  <a:prstClr val="black"/>
                </a:solidFill>
              </a:rPr>
              <a:t>to </a:t>
            </a:r>
            <a:r>
              <a:rPr lang="en-US" altLang="en-US" sz="900" b="1" dirty="0">
                <a:solidFill>
                  <a:srgbClr val="C00000"/>
                </a:solidFill>
              </a:rPr>
              <a:t>exceptional drought (level 3-4 of 4)</a:t>
            </a:r>
            <a:r>
              <a:rPr lang="en-US" altLang="en-US" sz="900" dirty="0">
                <a:solidFill>
                  <a:srgbClr val="C00000"/>
                </a:solidFill>
              </a:rPr>
              <a:t>. </a:t>
            </a:r>
            <a:r>
              <a:rPr lang="en-US" altLang="en-US" sz="900" dirty="0">
                <a:solidFill>
                  <a:prstClr val="black"/>
                </a:solidFill>
              </a:rPr>
              <a:t>Winds will begin to subside tonight across the state, though some breezy winds will linger throughout Southeast Florida. Relative humidities will quickly recover after sunset, helping with any wildfire suppression efforts.</a:t>
            </a:r>
            <a:r>
              <a:rPr lang="en-US" altLang="en-US" sz="900" b="1" dirty="0">
                <a:solidFill>
                  <a:prstClr val="black"/>
                </a:solidFill>
              </a:rPr>
              <a:t> </a:t>
            </a:r>
            <a:r>
              <a:rPr lang="en-US" altLang="en-US" sz="900" dirty="0">
                <a:solidFill>
                  <a:prstClr val="black"/>
                </a:solidFill>
              </a:rPr>
              <a:t>According </a:t>
            </a:r>
            <a:r>
              <a:rPr kumimoji="0" lang="en-US" altLang="en-US" sz="900" b="0" i="0" u="none" strike="noStrike" kern="1200" cap="none" spc="0" normalizeH="0" baseline="0" noProof="0" dirty="0">
                <a:ln>
                  <a:noFill/>
                </a:ln>
                <a:solidFill>
                  <a:prstClr val="black"/>
                </a:solidFill>
                <a:effectLst/>
                <a:uLnTx/>
                <a:uFillTx/>
                <a:cs typeface="Arial" panose="020B0604020202020204" pitchFamily="34" charset="0"/>
              </a:rPr>
              <a:t>to the</a:t>
            </a:r>
            <a:r>
              <a:rPr lang="en-US" altLang="en-US" sz="900" dirty="0">
                <a:solidFill>
                  <a:prstClr val="black"/>
                </a:solidFill>
                <a:cs typeface="Arial" panose="020B0604020202020204" pitchFamily="34" charset="0"/>
              </a:rPr>
              <a:t> </a:t>
            </a:r>
            <a:r>
              <a:rPr kumimoji="0" lang="en-US" altLang="en-US" sz="900" b="0" i="0" u="none" strike="noStrike" kern="1200" cap="none" spc="0" normalizeH="0" baseline="0" noProof="0" dirty="0">
                <a:ln>
                  <a:noFill/>
                </a:ln>
                <a:solidFill>
                  <a:prstClr val="black"/>
                </a:solidFill>
                <a:effectLst/>
                <a:uLnTx/>
                <a:uFillTx/>
                <a:cs typeface="Arial" panose="020B0604020202020204" pitchFamily="34" charset="0"/>
                <a:hlinkClick r:id="rId4"/>
              </a:rPr>
              <a:t>Florida Forest Service</a:t>
            </a:r>
            <a:r>
              <a:rPr kumimoji="0" lang="en-US" altLang="en-US" sz="900" b="0" i="0" u="none" strike="noStrike" kern="1200" cap="none" spc="0" normalizeH="0" baseline="0" noProof="0" dirty="0">
                <a:ln>
                  <a:noFill/>
                </a:ln>
                <a:solidFill>
                  <a:prstClr val="black"/>
                </a:solidFill>
                <a:effectLst/>
                <a:uLnTx/>
                <a:uFillTx/>
                <a:cs typeface="Arial" panose="020B0604020202020204" pitchFamily="34" charset="0"/>
              </a:rPr>
              <a:t>, there are 113 active wildfires across the state burning approximately </a:t>
            </a:r>
            <a:r>
              <a:rPr lang="en-US" altLang="en-US" sz="900" dirty="0">
                <a:solidFill>
                  <a:prstClr val="black"/>
                </a:solidFill>
                <a:cs typeface="Arial" panose="020B0604020202020204" pitchFamily="34" charset="0"/>
              </a:rPr>
              <a:t>12,852 </a:t>
            </a:r>
            <a:r>
              <a:rPr kumimoji="0" lang="en-US" altLang="en-US" sz="900" b="0" i="0" u="none" strike="noStrike" kern="1200" cap="none" spc="0" normalizeH="0" baseline="0" noProof="0" dirty="0">
                <a:ln>
                  <a:noFill/>
                </a:ln>
                <a:solidFill>
                  <a:prstClr val="black"/>
                </a:solidFill>
                <a:effectLst/>
                <a:uLnTx/>
                <a:uFillTx/>
                <a:cs typeface="Arial" panose="020B0604020202020204" pitchFamily="34" charset="0"/>
              </a:rPr>
              <a:t>acres.</a:t>
            </a:r>
            <a:r>
              <a:rPr lang="en-US" altLang="en-US" sz="900" dirty="0">
                <a:solidFill>
                  <a:prstClr val="black"/>
                </a:solidFill>
                <a:cs typeface="Arial" panose="020B0604020202020204" pitchFamily="34" charset="0"/>
              </a:rPr>
              <a:t> </a:t>
            </a:r>
            <a:endParaRPr kumimoji="0" lang="en-US" altLang="en-US" sz="900" b="1" i="0" u="sng" strike="noStrike" kern="1200" cap="none" spc="0" normalizeH="0" baseline="0" noProof="0" dirty="0">
              <a:ln>
                <a:noFill/>
              </a:ln>
              <a:solidFill>
                <a:srgbClr val="0563C1"/>
              </a:solidFill>
              <a:effectLst/>
              <a:uLnTx/>
              <a:uFillTx/>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lgn="just">
              <a:buNone/>
              <a:defRPr/>
            </a:pPr>
            <a:r>
              <a:rPr kumimoji="0" lang="en-US" altLang="en-US" sz="900" b="1" i="0" u="sng" strike="noStrike" kern="1200" cap="none" spc="0" normalizeH="0" baseline="0" noProof="0" dirty="0">
                <a:ln>
                  <a:noFill/>
                </a:ln>
                <a:solidFill>
                  <a:srgbClr val="0563C1"/>
                </a:solidFill>
                <a:effectLst/>
                <a:uLnTx/>
                <a:uFillTx/>
                <a:cs typeface="Arial" panose="020B0604020202020204" pitchFamily="34" charset="0"/>
                <a:hlinkClick r:id="" action="ppaction://noaction">
                  <a:extLst>
                    <a:ext uri="{A12FA001-AC4F-418D-AE19-62706E023703}">
                      <ahyp:hlinkClr xmlns:ahyp="http://schemas.microsoft.com/office/drawing/2018/hyperlinkcolor" val="tx"/>
                    </a:ext>
                  </a:extLst>
                </a:hlinkClick>
              </a:rPr>
              <a:t>Drought</a:t>
            </a:r>
            <a:r>
              <a:rPr kumimoji="0" lang="en-US" altLang="en-US" sz="900" b="1" i="0" u="sng" strike="noStrike" kern="1200" cap="none" spc="0" normalizeH="0" baseline="0" noProof="0" dirty="0">
                <a:ln>
                  <a:noFill/>
                </a:ln>
                <a:solidFill>
                  <a:srgbClr val="0563C1"/>
                </a:solidFill>
                <a:effectLst/>
                <a:uLnTx/>
                <a:uFillTx/>
                <a:cs typeface="Arial" panose="020B0604020202020204" pitchFamily="34" charset="0"/>
              </a:rPr>
              <a:t> (4/16/26)</a:t>
            </a:r>
            <a:r>
              <a:rPr kumimoji="0" lang="en-US" altLang="en-US" sz="900" b="1" i="0" strike="noStrike" kern="1200" cap="none" spc="0" normalizeH="0" baseline="0" noProof="0" dirty="0">
                <a:ln>
                  <a:noFill/>
                </a:ln>
                <a:solidFill>
                  <a:prstClr val="black"/>
                </a:solidFill>
                <a:effectLst/>
                <a:uLnTx/>
                <a:uFillTx/>
                <a:cs typeface="Arial" panose="020B0604020202020204" pitchFamily="34" charset="0"/>
              </a:rPr>
              <a:t>:</a:t>
            </a:r>
            <a:r>
              <a:rPr lang="en-US" altLang="en-US" sz="900" dirty="0">
                <a:solidFill>
                  <a:prstClr val="black"/>
                </a:solidFill>
                <a:cs typeface="Arial" panose="020B0604020202020204" pitchFamily="34" charset="0"/>
              </a:rPr>
              <a:t> Although rainfall has been sparce and nearly non-existent across the state in the last 5 days or so, last week’s rainfall that occurred on Tuesday and Wednesday (4/7 – 4/8) was included in this most recent Drought Monitor update which has brought some categorical improvements to South and Central Florida. Rainfall totals across coastal East-Central Florida during the middle of last week added up to 3-6”, with some localized areas exceeding 6”. Additionally, across Southeast Florida, a general 1-3” of rainfall was observed with localized amounts upwards of 5”. This has resulted in the extreme drought being reduced to a </a:t>
            </a:r>
            <a:r>
              <a:rPr lang="en-US" altLang="en-US" sz="900" b="1" dirty="0">
                <a:solidFill>
                  <a:srgbClr val="FF9900"/>
                </a:solidFill>
                <a:cs typeface="Arial" panose="020B0604020202020204" pitchFamily="34" charset="0"/>
              </a:rPr>
              <a:t>severe drought (level 2 of 4) </a:t>
            </a:r>
            <a:r>
              <a:rPr lang="en-US" altLang="en-US" sz="900" dirty="0">
                <a:solidFill>
                  <a:prstClr val="black"/>
                </a:solidFill>
                <a:cs typeface="Arial" panose="020B0604020202020204" pitchFamily="34" charset="0"/>
              </a:rPr>
              <a:t>across the Treasure Coast and much of the severe drought along the southeast coast reduced to a </a:t>
            </a:r>
            <a:r>
              <a:rPr lang="en-US" altLang="en-US" sz="900" b="1" dirty="0">
                <a:solidFill>
                  <a:schemeClr val="accent4">
                    <a:lumMod val="50000"/>
                  </a:schemeClr>
                </a:solidFill>
                <a:cs typeface="Arial" panose="020B0604020202020204" pitchFamily="34" charset="0"/>
              </a:rPr>
              <a:t>moderate drought (level 1 of 4)</a:t>
            </a:r>
            <a:r>
              <a:rPr lang="en-US" altLang="en-US" sz="900" dirty="0">
                <a:solidFill>
                  <a:schemeClr val="accent4">
                    <a:lumMod val="50000"/>
                  </a:schemeClr>
                </a:solidFill>
                <a:cs typeface="Arial" panose="020B0604020202020204" pitchFamily="34" charset="0"/>
              </a:rPr>
              <a:t>. </a:t>
            </a:r>
            <a:r>
              <a:rPr lang="en-US" altLang="en-US" sz="900" dirty="0">
                <a:solidFill>
                  <a:prstClr val="black"/>
                </a:solidFill>
                <a:cs typeface="Arial" panose="020B0604020202020204" pitchFamily="34" charset="0"/>
              </a:rPr>
              <a:t>Across interior South-Central Florida, a pocket of locally heavier rainfall over Hardee, DeSoto, and Highlands counties has brought a return of a </a:t>
            </a:r>
            <a:r>
              <a:rPr lang="en-US" altLang="en-US" sz="900" b="1" dirty="0">
                <a:solidFill>
                  <a:srgbClr val="FF9900"/>
                </a:solidFill>
                <a:cs typeface="Arial" panose="020B0604020202020204" pitchFamily="34" charset="0"/>
              </a:rPr>
              <a:t>severe drought (level 2 of 4)</a:t>
            </a:r>
            <a:r>
              <a:rPr lang="en-US" altLang="en-US" sz="900" dirty="0">
                <a:solidFill>
                  <a:srgbClr val="FF9900"/>
                </a:solidFill>
                <a:cs typeface="Arial" panose="020B0604020202020204" pitchFamily="34" charset="0"/>
              </a:rPr>
              <a:t>. </a:t>
            </a:r>
            <a:r>
              <a:rPr lang="en-US" altLang="en-US" sz="900" dirty="0">
                <a:solidFill>
                  <a:prstClr val="black"/>
                </a:solidFill>
                <a:cs typeface="Arial" panose="020B0604020202020204" pitchFamily="34" charset="0"/>
              </a:rPr>
              <a:t>Much of the I-4 corridor saw rainfall amounts between 0.5-2”, which was enough for some severe drought across the Space Coast to be reduced to a </a:t>
            </a:r>
            <a:r>
              <a:rPr lang="en-US" altLang="en-US" sz="900" b="1" dirty="0">
                <a:solidFill>
                  <a:schemeClr val="accent4">
                    <a:lumMod val="50000"/>
                  </a:schemeClr>
                </a:solidFill>
                <a:cs typeface="Arial" panose="020B0604020202020204" pitchFamily="34" charset="0"/>
              </a:rPr>
              <a:t>moderate drought (level 1 of 4)</a:t>
            </a:r>
            <a:r>
              <a:rPr lang="en-US" altLang="en-US" sz="900" dirty="0">
                <a:solidFill>
                  <a:schemeClr val="accent4">
                    <a:lumMod val="50000"/>
                  </a:schemeClr>
                </a:solidFill>
                <a:cs typeface="Arial" panose="020B0604020202020204" pitchFamily="34" charset="0"/>
              </a:rPr>
              <a:t>. </a:t>
            </a:r>
            <a:r>
              <a:rPr lang="en-US" altLang="en-US" sz="900" dirty="0">
                <a:solidFill>
                  <a:prstClr val="black"/>
                </a:solidFill>
                <a:cs typeface="Arial" panose="020B0604020202020204" pitchFamily="34" charset="0"/>
              </a:rPr>
              <a:t>Otherwise, there were no observed changes on this week’s update across Southwest or West-Central Florida where an </a:t>
            </a:r>
            <a:r>
              <a:rPr lang="en-US" altLang="en-US" sz="900" b="1" dirty="0">
                <a:solidFill>
                  <a:srgbClr val="FF0000"/>
                </a:solidFill>
                <a:cs typeface="Arial" panose="020B0604020202020204" pitchFamily="34" charset="0"/>
              </a:rPr>
              <a:t>extreme drought (level 3 of 4) </a:t>
            </a:r>
            <a:r>
              <a:rPr lang="en-US" altLang="en-US" sz="900" dirty="0">
                <a:solidFill>
                  <a:prstClr val="black"/>
                </a:solidFill>
                <a:cs typeface="Arial" panose="020B0604020202020204" pitchFamily="34" charset="0"/>
              </a:rPr>
              <a:t>remains in place. North Florida continues to experience the worst drought due to severe and record low precipitation deficits. An </a:t>
            </a:r>
            <a:r>
              <a:rPr lang="en-US" altLang="en-US" sz="900" b="1" dirty="0">
                <a:solidFill>
                  <a:srgbClr val="C00000"/>
                </a:solidFill>
                <a:cs typeface="Arial" panose="020B0604020202020204" pitchFamily="34" charset="0"/>
              </a:rPr>
              <a:t>exceptional drought (level 4 of 4) </a:t>
            </a:r>
            <a:r>
              <a:rPr lang="en-US" altLang="en-US" sz="900" dirty="0">
                <a:solidFill>
                  <a:prstClr val="black"/>
                </a:solidFill>
                <a:cs typeface="Arial" panose="020B0604020202020204" pitchFamily="34" charset="0"/>
              </a:rPr>
              <a:t>is still observed throughout much of the eastern Panhandle, Big Bend, and Suwannee River Valley with </a:t>
            </a:r>
            <a:r>
              <a:rPr lang="en-US" altLang="en-US" sz="900" b="1" dirty="0">
                <a:solidFill>
                  <a:srgbClr val="FF0000"/>
                </a:solidFill>
                <a:cs typeface="Arial" panose="020B0604020202020204" pitchFamily="34" charset="0"/>
              </a:rPr>
              <a:t>extreme drought (level 3 of 4) </a:t>
            </a:r>
            <a:r>
              <a:rPr lang="en-US" altLang="en-US" sz="900" dirty="0">
                <a:solidFill>
                  <a:prstClr val="black"/>
                </a:solidFill>
                <a:cs typeface="Arial" panose="020B0604020202020204" pitchFamily="34" charset="0"/>
              </a:rPr>
              <a:t>elsewhere. The Big Bend region remains one of the hardest hit locations, such as Tallahassee that has neared a 20-inch rainfall deficit dating back to September 1, 2025 (about 8 months ago). This has resulted in extremely low </a:t>
            </a:r>
            <a:r>
              <a:rPr lang="en-US" altLang="en-US" sz="900" dirty="0" err="1">
                <a:solidFill>
                  <a:prstClr val="black"/>
                </a:solidFill>
                <a:cs typeface="Arial" panose="020B0604020202020204" pitchFamily="34" charset="0"/>
              </a:rPr>
              <a:t>streamflows</a:t>
            </a:r>
            <a:r>
              <a:rPr lang="en-US" altLang="en-US" sz="900" dirty="0">
                <a:solidFill>
                  <a:prstClr val="black"/>
                </a:solidFill>
                <a:cs typeface="Arial" panose="020B0604020202020204" pitchFamily="34" charset="0"/>
              </a:rPr>
              <a:t> within all river basins, streams, lakes, and ponds. Looking ahead, very dry and near record warm conditions over the past week will continue through at least the beginning of next week. This will result in additional drought expansion throughout much of North Florida, with potential for worsening drought across Central and South Florida. Additionally, a dry cold front will sweep through North Florida on Sunday and Monday, bringing increasing winds and low relative humidities which will further dry out sensitive fuels.</a:t>
            </a:r>
          </a:p>
          <a:p>
            <a:pPr algn="just">
              <a:buNone/>
              <a:defRPr/>
            </a:pPr>
            <a:endParaRPr lang="en-US" altLang="en-US" sz="900" dirty="0">
              <a:solidFill>
                <a:prstClr val="black"/>
              </a:solidFill>
              <a:cs typeface="Arial" panose="020B0604020202020204" pitchFamily="34" charset="0"/>
            </a:endParaRPr>
          </a:p>
          <a:p>
            <a:pPr algn="just">
              <a:buNone/>
              <a:defRPr/>
            </a:pPr>
            <a:r>
              <a:rPr lang="en-US" altLang="en-US" sz="900" dirty="0">
                <a:solidFill>
                  <a:prstClr val="black"/>
                </a:solidFill>
                <a:cs typeface="Arial" panose="020B0604020202020204" pitchFamily="34" charset="0"/>
              </a:rPr>
              <a:t>The </a:t>
            </a:r>
            <a:r>
              <a:rPr kumimoji="0" lang="en-US" altLang="en-US" sz="900" b="1" i="0" u="none" strike="noStrike" kern="1200" cap="none" spc="0" normalizeH="0" baseline="0" noProof="0" dirty="0">
                <a:ln>
                  <a:noFill/>
                </a:ln>
                <a:solidFill>
                  <a:prstClr val="black"/>
                </a:solidFill>
                <a:effectLst/>
                <a:uLnTx/>
                <a:uFillTx/>
                <a:hlinkClick r:id="rId5">
                  <a:extLst>
                    <a:ext uri="{A12FA001-AC4F-418D-AE19-62706E023703}">
                      <ahyp:hlinkClr xmlns:ahyp="http://schemas.microsoft.com/office/drawing/2018/hyperlinkcolor" val="tx"/>
                    </a:ext>
                  </a:extLst>
                </a:hlinkClick>
              </a:rPr>
              <a:t>Keetch-Byram Drought Index</a:t>
            </a:r>
            <a:r>
              <a:rPr kumimoji="0" lang="en-US" altLang="en-US" sz="900" b="1" i="0" u="none" strike="noStrike" kern="1200" cap="none" spc="0" normalizeH="0" baseline="0" noProof="0" dirty="0">
                <a:ln>
                  <a:noFill/>
                </a:ln>
                <a:solidFill>
                  <a:prstClr val="black"/>
                </a:solidFill>
                <a:effectLst/>
                <a:uLnTx/>
                <a:uFillTx/>
              </a:rPr>
              <a:t> </a:t>
            </a:r>
            <a:r>
              <a:rPr kumimoji="0" lang="en-US" altLang="en-US" sz="900" b="0" i="0" u="none" strike="noStrike" kern="1200" cap="none" spc="0" normalizeH="0" baseline="0" noProof="0" dirty="0">
                <a:ln>
                  <a:noFill/>
                </a:ln>
                <a:solidFill>
                  <a:prstClr val="black"/>
                </a:solidFill>
                <a:effectLst/>
                <a:uLnTx/>
                <a:uFillTx/>
              </a:rPr>
              <a:t>average for Florida is </a:t>
            </a:r>
            <a:r>
              <a:rPr kumimoji="0" lang="en-US" altLang="en-US" sz="900" b="1" i="0" u="sng" strike="noStrike" kern="1200" cap="none" spc="0" normalizeH="0" baseline="0" noProof="0" dirty="0">
                <a:ln>
                  <a:noFill/>
                </a:ln>
                <a:solidFill>
                  <a:prstClr val="black"/>
                </a:solidFill>
                <a:effectLst/>
                <a:uLnTx/>
                <a:uFillTx/>
              </a:rPr>
              <a:t>494</a:t>
            </a:r>
            <a:r>
              <a:rPr kumimoji="0" lang="en-US" altLang="en-US" sz="900" b="0" i="0" u="none" strike="noStrike" kern="1200" cap="none" spc="0" normalizeH="0" baseline="0" noProof="0" dirty="0">
                <a:ln>
                  <a:noFill/>
                </a:ln>
                <a:solidFill>
                  <a:prstClr val="black"/>
                </a:solidFill>
                <a:effectLst/>
                <a:uLnTx/>
                <a:uFillTx/>
              </a:rPr>
              <a:t> </a:t>
            </a:r>
            <a:r>
              <a:rPr kumimoji="0" lang="en-US" altLang="en-US" sz="900" b="1" i="0" u="none" strike="noStrike" kern="1200" cap="none" spc="0" normalizeH="0" baseline="0" noProof="0" dirty="0">
                <a:ln>
                  <a:noFill/>
                </a:ln>
                <a:solidFill>
                  <a:srgbClr val="212121"/>
                </a:solidFill>
                <a:effectLst/>
                <a:uLnTx/>
                <a:uFillTx/>
              </a:rPr>
              <a:t>(+6) </a:t>
            </a:r>
            <a:r>
              <a:rPr kumimoji="0" lang="en-US" sz="900" b="0" i="0" u="none" strike="noStrike" kern="1200" cap="none" spc="0" normalizeH="0" baseline="0" noProof="0" dirty="0">
                <a:ln>
                  <a:noFill/>
                </a:ln>
                <a:solidFill>
                  <a:srgbClr val="212121"/>
                </a:solidFill>
                <a:effectLst/>
                <a:uLnTx/>
                <a:uFillTx/>
                <a:ea typeface="Times New Roman" panose="02020603050405020304" pitchFamily="18" charset="0"/>
              </a:rPr>
              <a:t>on a scale from 0 (very wet) to 800 (very dry). There are</a:t>
            </a:r>
            <a:r>
              <a:rPr lang="en-US" sz="900" dirty="0">
                <a:solidFill>
                  <a:srgbClr val="212121"/>
                </a:solidFill>
                <a:ea typeface="Times New Roman" panose="02020603050405020304" pitchFamily="18" charset="0"/>
              </a:rPr>
              <a:t> </a:t>
            </a:r>
            <a:r>
              <a:rPr lang="en-US" sz="900" b="1" u="sng" dirty="0">
                <a:solidFill>
                  <a:srgbClr val="212121"/>
                </a:solidFill>
                <a:ea typeface="Times New Roman" panose="02020603050405020304" pitchFamily="18" charset="0"/>
              </a:rPr>
              <a:t>35</a:t>
            </a:r>
            <a:r>
              <a:rPr lang="en-US" sz="900" b="1" dirty="0">
                <a:solidFill>
                  <a:srgbClr val="212121"/>
                </a:solidFill>
                <a:ea typeface="Times New Roman" panose="02020603050405020304" pitchFamily="18" charset="0"/>
              </a:rPr>
              <a:t> </a:t>
            </a:r>
            <a:r>
              <a:rPr lang="en-US" sz="900" dirty="0">
                <a:solidFill>
                  <a:srgbClr val="212121"/>
                </a:solidFill>
                <a:ea typeface="Times New Roman" panose="02020603050405020304" pitchFamily="18" charset="0"/>
              </a:rPr>
              <a:t>Florida counties </a:t>
            </a:r>
            <a:r>
              <a:rPr kumimoji="0" lang="en-US" sz="900" b="0" i="0" u="none" strike="noStrike" kern="1200" cap="none" spc="0" normalizeH="0" baseline="0" noProof="0" dirty="0">
                <a:ln>
                  <a:noFill/>
                </a:ln>
                <a:solidFill>
                  <a:srgbClr val="212121"/>
                </a:solidFill>
                <a:effectLst/>
                <a:uLnTx/>
                <a:uFillTx/>
                <a:ea typeface="Times New Roman" panose="02020603050405020304" pitchFamily="18" charset="0"/>
              </a:rPr>
              <a:t>that have an average KBDI above 500 (drought/increased fire danger). </a:t>
            </a:r>
            <a:endParaRPr kumimoji="0" lang="en-US" altLang="en-US" sz="900" b="0" i="0" u="none" strike="noStrike" kern="1200" cap="none" spc="0" normalizeH="0" baseline="0" noProof="0" dirty="0">
              <a:ln>
                <a:noFill/>
              </a:ln>
              <a:solidFill>
                <a:prstClr val="black"/>
              </a:solidFill>
              <a:effectLst/>
              <a:uLnTx/>
              <a:uFillTx/>
            </a:endParaRPr>
          </a:p>
        </p:txBody>
      </p:sp>
      <p:sp>
        <p:nvSpPr>
          <p:cNvPr id="7" name="Title 1">
            <a:extLst>
              <a:ext uri="{FF2B5EF4-FFF2-40B4-BE49-F238E27FC236}">
                <a16:creationId xmlns:a16="http://schemas.microsoft.com/office/drawing/2014/main" id="{9F83207E-E13D-4322-AEFA-BBA61D9A0E7D}"/>
              </a:ext>
            </a:extLst>
          </p:cNvPr>
          <p:cNvSpPr txBox="1">
            <a:spLocks/>
          </p:cNvSpPr>
          <p:nvPr/>
        </p:nvSpPr>
        <p:spPr bwMode="auto">
          <a:xfrm>
            <a:off x="1194546" y="137032"/>
            <a:ext cx="9011771" cy="77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Drought &amp; Fire Weather</a:t>
            </a:r>
          </a:p>
        </p:txBody>
      </p:sp>
      <p:pic>
        <p:nvPicPr>
          <p:cNvPr id="4" name="Picture 2">
            <a:extLst>
              <a:ext uri="{FF2B5EF4-FFF2-40B4-BE49-F238E27FC236}">
                <a16:creationId xmlns:a16="http://schemas.microsoft.com/office/drawing/2014/main" id="{2C33745B-29A0-29F4-DE30-C1F14E9FE6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289710" y="4013200"/>
            <a:ext cx="2833027" cy="277107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ABDA35E-B01F-B46A-FCD9-8865F711482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686089" y="3912312"/>
            <a:ext cx="3124340" cy="2852843"/>
          </a:xfrm>
          <a:prstGeom prst="rect">
            <a:avLst/>
          </a:prstGeom>
          <a:ln>
            <a:solidFill>
              <a:srgbClr val="FF3399"/>
            </a:solidFill>
          </a:ln>
        </p:spPr>
      </p:pic>
      <p:pic>
        <p:nvPicPr>
          <p:cNvPr id="8" name="Picture 7">
            <a:extLst>
              <a:ext uri="{FF2B5EF4-FFF2-40B4-BE49-F238E27FC236}">
                <a16:creationId xmlns:a16="http://schemas.microsoft.com/office/drawing/2014/main" id="{5EFD10A0-27C0-7D6E-C89C-E39E1B732430}"/>
              </a:ext>
            </a:extLst>
          </p:cNvPr>
          <p:cNvPicPr>
            <a:picLocks noChangeAspect="1"/>
          </p:cNvPicPr>
          <p:nvPr/>
        </p:nvPicPr>
        <p:blipFill>
          <a:blip r:embed="rId8"/>
          <a:stretch>
            <a:fillRect/>
          </a:stretch>
        </p:blipFill>
        <p:spPr>
          <a:xfrm>
            <a:off x="7876958" y="5537329"/>
            <a:ext cx="935949" cy="1179149"/>
          </a:xfrm>
          <a:prstGeom prst="rect">
            <a:avLst/>
          </a:prstGeom>
        </p:spPr>
      </p:pic>
      <p:pic>
        <p:nvPicPr>
          <p:cNvPr id="1026" name="Picture 2">
            <a:extLst>
              <a:ext uri="{FF2B5EF4-FFF2-40B4-BE49-F238E27FC236}">
                <a16:creationId xmlns:a16="http://schemas.microsoft.com/office/drawing/2014/main" id="{76FB5E1E-AFBD-E0F3-84C2-EDE969B9684A}"/>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331872" y="3823125"/>
            <a:ext cx="3186527" cy="2942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84CB0B-368A-C736-E9ED-7F78DB8F28C7}"/>
              </a:ext>
            </a:extLst>
          </p:cNvPr>
          <p:cNvSpPr txBox="1"/>
          <p:nvPr/>
        </p:nvSpPr>
        <p:spPr>
          <a:xfrm>
            <a:off x="7735499" y="5093575"/>
            <a:ext cx="1218868" cy="415498"/>
          </a:xfrm>
          <a:prstGeom prst="rect">
            <a:avLst/>
          </a:prstGeom>
          <a:solidFill>
            <a:schemeClr val="bg1"/>
          </a:solidFill>
          <a:ln>
            <a:solidFill>
              <a:schemeClr val="tx1"/>
            </a:solidFill>
          </a:ln>
        </p:spPr>
        <p:txBody>
          <a:bodyPr wrap="square" rtlCol="0">
            <a:spAutoFit/>
          </a:bodyPr>
          <a:lstStyle/>
          <a:p>
            <a:pPr algn="ctr"/>
            <a:r>
              <a:rPr lang="en-US" sz="1050" b="1" dirty="0">
                <a:latin typeface="Arial" panose="020B0604020202020204" pitchFamily="34" charset="0"/>
                <a:cs typeface="Arial" panose="020B0604020202020204" pitchFamily="34" charset="0"/>
              </a:rPr>
              <a:t>Current Wildfire Dashboard</a:t>
            </a:r>
          </a:p>
        </p:txBody>
      </p:sp>
    </p:spTree>
    <p:extLst>
      <p:ext uri="{BB962C8B-B14F-4D97-AF65-F5344CB8AC3E}">
        <p14:creationId xmlns:p14="http://schemas.microsoft.com/office/powerpoint/2010/main" val="245811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76004</TotalTime>
  <Words>1588</Words>
  <Application>Microsoft Office PowerPoint</Application>
  <PresentationFormat>Widescreen</PresentationFormat>
  <Paragraphs>95</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Arial</vt:lpstr>
      <vt:lpstr>Calibri</vt:lpstr>
      <vt:lpstr>Calibri Light</vt:lpstr>
      <vt:lpstr>Times New Roman</vt:lpstr>
      <vt:lpstr>Office Theme</vt:lpstr>
      <vt:lpstr>Worksheet</vt:lpstr>
      <vt:lpstr>Microsoft Excel Worksheet</vt:lpstr>
      <vt:lpstr>Florida Division of Emergency Management State Watch Office   Morning Situation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Hartman</dc:creator>
  <cp:lastModifiedBy>EOCSWOK</cp:lastModifiedBy>
  <cp:revision>5381</cp:revision>
  <cp:lastPrinted>2026-02-24T14:10:33Z</cp:lastPrinted>
  <dcterms:created xsi:type="dcterms:W3CDTF">2022-09-06T14:26:20Z</dcterms:created>
  <dcterms:modified xsi:type="dcterms:W3CDTF">2026-04-21T13:36:54Z</dcterms:modified>
</cp:coreProperties>
</file>