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1" r:id="rId3"/>
    <p:sldId id="258" r:id="rId4"/>
    <p:sldId id="268" r:id="rId5"/>
    <p:sldId id="282" r:id="rId6"/>
    <p:sldId id="283" r:id="rId7"/>
    <p:sldId id="284" r:id="rId8"/>
    <p:sldId id="285" r:id="rId9"/>
    <p:sldId id="286" r:id="rId10"/>
    <p:sldId id="287"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OCSWOC" initials="E" lastIdx="2" clrIdx="0">
    <p:extLst>
      <p:ext uri="{19B8F6BF-5375-455C-9EA6-DF929625EA0E}">
        <p15:presenceInfo xmlns:p15="http://schemas.microsoft.com/office/powerpoint/2012/main" userId="S-1-5-21-798454838-595072805-1849977318-3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91760" autoAdjust="0"/>
  </p:normalViewPr>
  <p:slideViewPr>
    <p:cSldViewPr snapToGrid="0">
      <p:cViewPr varScale="1">
        <p:scale>
          <a:sx n="94" d="100"/>
          <a:sy n="94" d="100"/>
        </p:scale>
        <p:origin x="544" y="64"/>
      </p:cViewPr>
      <p:guideLst/>
    </p:cSldViewPr>
  </p:slid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A58BC-E078-4BBD-BDA9-017601868B90}" type="datetimeFigureOut">
              <a:rPr lang="en-US" smtClean="0"/>
              <a:t>12/22/2024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067CD-6EB0-466F-BED6-6DF72095BB03}" type="slidenum">
              <a:rPr lang="en-US" smtClean="0"/>
              <a:t>‹#›</a:t>
            </a:fld>
            <a:endParaRPr lang="en-US" dirty="0"/>
          </a:p>
        </p:txBody>
      </p:sp>
    </p:spTree>
    <p:extLst>
      <p:ext uri="{BB962C8B-B14F-4D97-AF65-F5344CB8AC3E}">
        <p14:creationId xmlns:p14="http://schemas.microsoft.com/office/powerpoint/2010/main" val="401003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1</a:t>
            </a:fld>
            <a:endParaRPr lang="en-US" dirty="0"/>
          </a:p>
        </p:txBody>
      </p:sp>
    </p:spTree>
    <p:extLst>
      <p:ext uri="{BB962C8B-B14F-4D97-AF65-F5344CB8AC3E}">
        <p14:creationId xmlns:p14="http://schemas.microsoft.com/office/powerpoint/2010/main" val="3402681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ALL IMAGES ON SPACE WEATHER SLIDE ARE NOW AUTOMATICALLY UPDATING! *****</a:t>
            </a:r>
          </a:p>
        </p:txBody>
      </p:sp>
      <p:sp>
        <p:nvSpPr>
          <p:cNvPr id="4" name="Slide Number Placeholder 3"/>
          <p:cNvSpPr>
            <a:spLocks noGrp="1"/>
          </p:cNvSpPr>
          <p:nvPr>
            <p:ph type="sldNum" sz="quarter" idx="5"/>
          </p:nvPr>
        </p:nvSpPr>
        <p:spPr/>
        <p:txBody>
          <a:bodyPr/>
          <a:lstStyle/>
          <a:p>
            <a:fld id="{76D1FE54-1AEC-4147-A82E-75985F584D0D}" type="slidenum">
              <a:rPr lang="en-US" smtClean="0"/>
              <a:t>10</a:t>
            </a:fld>
            <a:endParaRPr lang="en-US" dirty="0"/>
          </a:p>
        </p:txBody>
      </p:sp>
    </p:spTree>
    <p:extLst>
      <p:ext uri="{BB962C8B-B14F-4D97-AF65-F5344CB8AC3E}">
        <p14:creationId xmlns:p14="http://schemas.microsoft.com/office/powerpoint/2010/main" val="2916696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11</a:t>
            </a:fld>
            <a:endParaRPr lang="en-US" dirty="0"/>
          </a:p>
        </p:txBody>
      </p:sp>
    </p:spTree>
    <p:extLst>
      <p:ext uri="{BB962C8B-B14F-4D97-AF65-F5344CB8AC3E}">
        <p14:creationId xmlns:p14="http://schemas.microsoft.com/office/powerpoint/2010/main" val="2175703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2</a:t>
            </a:fld>
            <a:endParaRPr lang="en-US" dirty="0"/>
          </a:p>
        </p:txBody>
      </p:sp>
    </p:spTree>
    <p:extLst>
      <p:ext uri="{BB962C8B-B14F-4D97-AF65-F5344CB8AC3E}">
        <p14:creationId xmlns:p14="http://schemas.microsoft.com/office/powerpoint/2010/main" val="292771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3</a:t>
            </a:fld>
            <a:endParaRPr lang="en-US" dirty="0"/>
          </a:p>
        </p:txBody>
      </p:sp>
    </p:spTree>
    <p:extLst>
      <p:ext uri="{BB962C8B-B14F-4D97-AF65-F5344CB8AC3E}">
        <p14:creationId xmlns:p14="http://schemas.microsoft.com/office/powerpoint/2010/main" val="386425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4</a:t>
            </a:fld>
            <a:endParaRPr lang="en-US" dirty="0"/>
          </a:p>
        </p:txBody>
      </p:sp>
    </p:spTree>
    <p:extLst>
      <p:ext uri="{BB962C8B-B14F-4D97-AF65-F5344CB8AC3E}">
        <p14:creationId xmlns:p14="http://schemas.microsoft.com/office/powerpoint/2010/main" val="231065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067CD-6EB0-466F-BED6-6DF72095BB03}" type="slidenum">
              <a:rPr lang="en-US" smtClean="0"/>
              <a:t>5</a:t>
            </a:fld>
            <a:endParaRPr lang="en-US" dirty="0"/>
          </a:p>
        </p:txBody>
      </p:sp>
    </p:spTree>
    <p:extLst>
      <p:ext uri="{BB962C8B-B14F-4D97-AF65-F5344CB8AC3E}">
        <p14:creationId xmlns:p14="http://schemas.microsoft.com/office/powerpoint/2010/main" val="227684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1FE54-1AEC-4147-A82E-75985F584D0D}" type="slidenum">
              <a:rPr lang="en-US" smtClean="0"/>
              <a:t>6</a:t>
            </a:fld>
            <a:endParaRPr lang="en-US" dirty="0"/>
          </a:p>
        </p:txBody>
      </p:sp>
    </p:spTree>
    <p:extLst>
      <p:ext uri="{BB962C8B-B14F-4D97-AF65-F5344CB8AC3E}">
        <p14:creationId xmlns:p14="http://schemas.microsoft.com/office/powerpoint/2010/main" val="35502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1FE54-1AEC-4147-A82E-75985F584D0D}" type="slidenum">
              <a:rPr lang="en-US" smtClean="0"/>
              <a:t>7</a:t>
            </a:fld>
            <a:endParaRPr lang="en-US" dirty="0"/>
          </a:p>
        </p:txBody>
      </p:sp>
    </p:spTree>
    <p:extLst>
      <p:ext uri="{BB962C8B-B14F-4D97-AF65-F5344CB8AC3E}">
        <p14:creationId xmlns:p14="http://schemas.microsoft.com/office/powerpoint/2010/main" val="237221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1FE54-1AEC-4147-A82E-75985F584D0D}" type="slidenum">
              <a:rPr lang="en-US" smtClean="0"/>
              <a:t>8</a:t>
            </a:fld>
            <a:endParaRPr lang="en-US" dirty="0"/>
          </a:p>
        </p:txBody>
      </p:sp>
    </p:spTree>
    <p:extLst>
      <p:ext uri="{BB962C8B-B14F-4D97-AF65-F5344CB8AC3E}">
        <p14:creationId xmlns:p14="http://schemas.microsoft.com/office/powerpoint/2010/main" val="118935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D1FE54-1AEC-4147-A82E-75985F584D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316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93B1-7D96-4290-B46F-C253C554CD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539268-02BC-4A8C-912A-DC515A190B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BBBD6B-8683-4A17-9C83-602A166B2373}"/>
              </a:ext>
            </a:extLst>
          </p:cNvPr>
          <p:cNvSpPr>
            <a:spLocks noGrp="1"/>
          </p:cNvSpPr>
          <p:nvPr>
            <p:ph type="dt" sz="half" idx="10"/>
          </p:nvPr>
        </p:nvSpPr>
        <p:spPr/>
        <p:txBody>
          <a:bodyPr/>
          <a:lstStyle/>
          <a:p>
            <a:fld id="{F2E720A9-DED5-42D6-9AEC-2195DDF04AB0}" type="datetimeFigureOut">
              <a:rPr lang="en-US" smtClean="0"/>
              <a:t>12/22/2024</a:t>
            </a:fld>
            <a:endParaRPr lang="en-US" dirty="0"/>
          </a:p>
        </p:txBody>
      </p:sp>
      <p:sp>
        <p:nvSpPr>
          <p:cNvPr id="5" name="Footer Placeholder 4">
            <a:extLst>
              <a:ext uri="{FF2B5EF4-FFF2-40B4-BE49-F238E27FC236}">
                <a16:creationId xmlns:a16="http://schemas.microsoft.com/office/drawing/2014/main" id="{3DEB8416-93C3-4E98-A4D7-4611924810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CB8F13-5913-4124-9A53-31E4638340CC}"/>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27679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27D6-94A4-4ECE-A4AA-39159C88B6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44D0F5-0FEB-475B-8A39-EF1AA7BAC6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E4F02-F0A4-4658-B714-B85A3D0042A2}"/>
              </a:ext>
            </a:extLst>
          </p:cNvPr>
          <p:cNvSpPr>
            <a:spLocks noGrp="1"/>
          </p:cNvSpPr>
          <p:nvPr>
            <p:ph type="dt" sz="half" idx="10"/>
          </p:nvPr>
        </p:nvSpPr>
        <p:spPr/>
        <p:txBody>
          <a:bodyPr/>
          <a:lstStyle/>
          <a:p>
            <a:fld id="{F2E720A9-DED5-42D6-9AEC-2195DDF04AB0}" type="datetimeFigureOut">
              <a:rPr lang="en-US" smtClean="0"/>
              <a:t>12/22/2024</a:t>
            </a:fld>
            <a:endParaRPr lang="en-US" dirty="0"/>
          </a:p>
        </p:txBody>
      </p:sp>
      <p:sp>
        <p:nvSpPr>
          <p:cNvPr id="5" name="Footer Placeholder 4">
            <a:extLst>
              <a:ext uri="{FF2B5EF4-FFF2-40B4-BE49-F238E27FC236}">
                <a16:creationId xmlns:a16="http://schemas.microsoft.com/office/drawing/2014/main" id="{92DCD207-F8D7-4AFD-BD97-916E3851C7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3AEF68-33A9-4E74-B4A7-CFFBF3F5CDDC}"/>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99690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7B1D95-BE72-44DF-8E00-B5DB724848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2452F8-1381-4ABD-8298-1C05DD90F3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DD839-2DAC-4CDF-A570-AAE92C2778D3}"/>
              </a:ext>
            </a:extLst>
          </p:cNvPr>
          <p:cNvSpPr>
            <a:spLocks noGrp="1"/>
          </p:cNvSpPr>
          <p:nvPr>
            <p:ph type="dt" sz="half" idx="10"/>
          </p:nvPr>
        </p:nvSpPr>
        <p:spPr/>
        <p:txBody>
          <a:bodyPr/>
          <a:lstStyle/>
          <a:p>
            <a:fld id="{F2E720A9-DED5-42D6-9AEC-2195DDF04AB0}" type="datetimeFigureOut">
              <a:rPr lang="en-US" smtClean="0"/>
              <a:t>12/22/2024</a:t>
            </a:fld>
            <a:endParaRPr lang="en-US" dirty="0"/>
          </a:p>
        </p:txBody>
      </p:sp>
      <p:sp>
        <p:nvSpPr>
          <p:cNvPr id="5" name="Footer Placeholder 4">
            <a:extLst>
              <a:ext uri="{FF2B5EF4-FFF2-40B4-BE49-F238E27FC236}">
                <a16:creationId xmlns:a16="http://schemas.microsoft.com/office/drawing/2014/main" id="{BD8BBD22-227D-4115-9A79-AFF3B58B12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0ABD51-49E3-497F-8C0C-FDB2ADEDD0EF}"/>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289825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6EEC-1EE2-4BBF-B09D-A9009A38FC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3BA5A-4519-4557-BC46-9B04D355C0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75111-9F10-439C-A883-F812C55D2FCE}"/>
              </a:ext>
            </a:extLst>
          </p:cNvPr>
          <p:cNvSpPr>
            <a:spLocks noGrp="1"/>
          </p:cNvSpPr>
          <p:nvPr>
            <p:ph type="dt" sz="half" idx="10"/>
          </p:nvPr>
        </p:nvSpPr>
        <p:spPr/>
        <p:txBody>
          <a:bodyPr/>
          <a:lstStyle/>
          <a:p>
            <a:fld id="{F2E720A9-DED5-42D6-9AEC-2195DDF04AB0}" type="datetimeFigureOut">
              <a:rPr lang="en-US" smtClean="0"/>
              <a:t>12/22/2024</a:t>
            </a:fld>
            <a:endParaRPr lang="en-US" dirty="0"/>
          </a:p>
        </p:txBody>
      </p:sp>
      <p:sp>
        <p:nvSpPr>
          <p:cNvPr id="5" name="Footer Placeholder 4">
            <a:extLst>
              <a:ext uri="{FF2B5EF4-FFF2-40B4-BE49-F238E27FC236}">
                <a16:creationId xmlns:a16="http://schemas.microsoft.com/office/drawing/2014/main" id="{90B7307B-46BE-44F5-9864-7BFCDAA9DC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EE97C2-C6B6-4C35-9A05-FAFCA1B20D7D}"/>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69195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B462-4742-4F46-98DF-63C993E2C3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A70173-C0EB-4290-997F-8F99746161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4A03FF-5B4C-4F0F-AA4D-1F5B52146FDA}"/>
              </a:ext>
            </a:extLst>
          </p:cNvPr>
          <p:cNvSpPr>
            <a:spLocks noGrp="1"/>
          </p:cNvSpPr>
          <p:nvPr>
            <p:ph type="dt" sz="half" idx="10"/>
          </p:nvPr>
        </p:nvSpPr>
        <p:spPr/>
        <p:txBody>
          <a:bodyPr/>
          <a:lstStyle/>
          <a:p>
            <a:fld id="{F2E720A9-DED5-42D6-9AEC-2195DDF04AB0}" type="datetimeFigureOut">
              <a:rPr lang="en-US" smtClean="0"/>
              <a:t>12/22/2024</a:t>
            </a:fld>
            <a:endParaRPr lang="en-US" dirty="0"/>
          </a:p>
        </p:txBody>
      </p:sp>
      <p:sp>
        <p:nvSpPr>
          <p:cNvPr id="5" name="Footer Placeholder 4">
            <a:extLst>
              <a:ext uri="{FF2B5EF4-FFF2-40B4-BE49-F238E27FC236}">
                <a16:creationId xmlns:a16="http://schemas.microsoft.com/office/drawing/2014/main" id="{A970DC30-0217-4361-933A-1E73D780C8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38E7B2-5918-4141-B935-9770FE0C59E1}"/>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417362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6ACB-11C9-4437-A1AB-6FB87F9BB8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6D404-44B2-4909-8A8A-EA2FE4FB8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8C08AC-2B11-4170-A89E-0F46754F5F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3F4579-93D7-4ABE-8B6C-ECD9878EB0D9}"/>
              </a:ext>
            </a:extLst>
          </p:cNvPr>
          <p:cNvSpPr>
            <a:spLocks noGrp="1"/>
          </p:cNvSpPr>
          <p:nvPr>
            <p:ph type="dt" sz="half" idx="10"/>
          </p:nvPr>
        </p:nvSpPr>
        <p:spPr/>
        <p:txBody>
          <a:bodyPr/>
          <a:lstStyle/>
          <a:p>
            <a:fld id="{F2E720A9-DED5-42D6-9AEC-2195DDF04AB0}" type="datetimeFigureOut">
              <a:rPr lang="en-US" smtClean="0"/>
              <a:t>12/22/2024</a:t>
            </a:fld>
            <a:endParaRPr lang="en-US" dirty="0"/>
          </a:p>
        </p:txBody>
      </p:sp>
      <p:sp>
        <p:nvSpPr>
          <p:cNvPr id="6" name="Footer Placeholder 5">
            <a:extLst>
              <a:ext uri="{FF2B5EF4-FFF2-40B4-BE49-F238E27FC236}">
                <a16:creationId xmlns:a16="http://schemas.microsoft.com/office/drawing/2014/main" id="{CDCD1D73-0FA7-45EF-843B-15463688E9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546C38-A02D-418A-8159-0A6AFE65594D}"/>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22478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25B2-9F74-4736-9603-E5AC69EFB4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2CBE1A-0BE8-4675-B22A-4FA4FD2D3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468F7C-6DEF-45AE-8BB9-F06847B2DA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C0346-675E-4028-A2CE-9A3FA2FB2C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D5CCA5-14BC-4ED7-BFA2-BCBA641C1B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DB2E5D-3CA5-4D61-B9DF-478EB7715EEE}"/>
              </a:ext>
            </a:extLst>
          </p:cNvPr>
          <p:cNvSpPr>
            <a:spLocks noGrp="1"/>
          </p:cNvSpPr>
          <p:nvPr>
            <p:ph type="dt" sz="half" idx="10"/>
          </p:nvPr>
        </p:nvSpPr>
        <p:spPr/>
        <p:txBody>
          <a:bodyPr/>
          <a:lstStyle/>
          <a:p>
            <a:fld id="{F2E720A9-DED5-42D6-9AEC-2195DDF04AB0}" type="datetimeFigureOut">
              <a:rPr lang="en-US" smtClean="0"/>
              <a:t>12/22/2024</a:t>
            </a:fld>
            <a:endParaRPr lang="en-US" dirty="0"/>
          </a:p>
        </p:txBody>
      </p:sp>
      <p:sp>
        <p:nvSpPr>
          <p:cNvPr id="8" name="Footer Placeholder 7">
            <a:extLst>
              <a:ext uri="{FF2B5EF4-FFF2-40B4-BE49-F238E27FC236}">
                <a16:creationId xmlns:a16="http://schemas.microsoft.com/office/drawing/2014/main" id="{61002743-D918-481F-A0CB-F6757A668B3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F1E777E-CA3C-43C0-A5F4-EEB77DD70151}"/>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145114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B511-7ADD-4C14-9C8E-840C4E6F6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619641-4CD1-4F8A-9904-126A5C8BB98C}"/>
              </a:ext>
            </a:extLst>
          </p:cNvPr>
          <p:cNvSpPr>
            <a:spLocks noGrp="1"/>
          </p:cNvSpPr>
          <p:nvPr>
            <p:ph type="dt" sz="half" idx="10"/>
          </p:nvPr>
        </p:nvSpPr>
        <p:spPr/>
        <p:txBody>
          <a:bodyPr/>
          <a:lstStyle/>
          <a:p>
            <a:fld id="{F2E720A9-DED5-42D6-9AEC-2195DDF04AB0}" type="datetimeFigureOut">
              <a:rPr lang="en-US" smtClean="0"/>
              <a:t>12/22/2024</a:t>
            </a:fld>
            <a:endParaRPr lang="en-US" dirty="0"/>
          </a:p>
        </p:txBody>
      </p:sp>
      <p:sp>
        <p:nvSpPr>
          <p:cNvPr id="4" name="Footer Placeholder 3">
            <a:extLst>
              <a:ext uri="{FF2B5EF4-FFF2-40B4-BE49-F238E27FC236}">
                <a16:creationId xmlns:a16="http://schemas.microsoft.com/office/drawing/2014/main" id="{577E53B8-159A-4486-906F-F09E9A6D05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6DEF7A-5C32-4FAF-9E2D-DB365590DD42}"/>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2882983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FD53BF-01CA-4453-99AE-11CDC83E2544}"/>
              </a:ext>
            </a:extLst>
          </p:cNvPr>
          <p:cNvSpPr>
            <a:spLocks noGrp="1"/>
          </p:cNvSpPr>
          <p:nvPr>
            <p:ph type="dt" sz="half" idx="10"/>
          </p:nvPr>
        </p:nvSpPr>
        <p:spPr/>
        <p:txBody>
          <a:bodyPr/>
          <a:lstStyle/>
          <a:p>
            <a:fld id="{F2E720A9-DED5-42D6-9AEC-2195DDF04AB0}" type="datetimeFigureOut">
              <a:rPr lang="en-US" smtClean="0"/>
              <a:t>12/22/2024</a:t>
            </a:fld>
            <a:endParaRPr lang="en-US" dirty="0"/>
          </a:p>
        </p:txBody>
      </p:sp>
      <p:sp>
        <p:nvSpPr>
          <p:cNvPr id="3" name="Footer Placeholder 2">
            <a:extLst>
              <a:ext uri="{FF2B5EF4-FFF2-40B4-BE49-F238E27FC236}">
                <a16:creationId xmlns:a16="http://schemas.microsoft.com/office/drawing/2014/main" id="{A15F7955-E45C-4B35-B6E3-6FE170473D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90DE96-3CAE-44C0-94C8-94D205023D63}"/>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16158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99206-213C-4450-A65D-CD7C92CE39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CCBD5A-DC14-4DCB-9A1B-9203FB36BB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B5F828-043D-427B-B779-94C9299A2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D324-AD45-4228-8BB8-B8A2782C4983}"/>
              </a:ext>
            </a:extLst>
          </p:cNvPr>
          <p:cNvSpPr>
            <a:spLocks noGrp="1"/>
          </p:cNvSpPr>
          <p:nvPr>
            <p:ph type="dt" sz="half" idx="10"/>
          </p:nvPr>
        </p:nvSpPr>
        <p:spPr/>
        <p:txBody>
          <a:bodyPr/>
          <a:lstStyle/>
          <a:p>
            <a:fld id="{F2E720A9-DED5-42D6-9AEC-2195DDF04AB0}" type="datetimeFigureOut">
              <a:rPr lang="en-US" smtClean="0"/>
              <a:t>12/22/2024</a:t>
            </a:fld>
            <a:endParaRPr lang="en-US" dirty="0"/>
          </a:p>
        </p:txBody>
      </p:sp>
      <p:sp>
        <p:nvSpPr>
          <p:cNvPr id="6" name="Footer Placeholder 5">
            <a:extLst>
              <a:ext uri="{FF2B5EF4-FFF2-40B4-BE49-F238E27FC236}">
                <a16:creationId xmlns:a16="http://schemas.microsoft.com/office/drawing/2014/main" id="{1E145AE4-1B78-420A-A7BD-A6467CBA06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E55288-1F60-4B8B-BD53-0837CA667E0F}"/>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143208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41E7-A421-48A6-836E-26D49CE11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06ADCA-8E21-4469-BF11-BF6EF67C32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CA1941C-7EA3-40D7-B503-D75DFE289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1F641B-F968-4E88-A302-0A02F33A72AC}"/>
              </a:ext>
            </a:extLst>
          </p:cNvPr>
          <p:cNvSpPr>
            <a:spLocks noGrp="1"/>
          </p:cNvSpPr>
          <p:nvPr>
            <p:ph type="dt" sz="half" idx="10"/>
          </p:nvPr>
        </p:nvSpPr>
        <p:spPr/>
        <p:txBody>
          <a:bodyPr/>
          <a:lstStyle/>
          <a:p>
            <a:fld id="{F2E720A9-DED5-42D6-9AEC-2195DDF04AB0}" type="datetimeFigureOut">
              <a:rPr lang="en-US" smtClean="0"/>
              <a:t>12/22/2024</a:t>
            </a:fld>
            <a:endParaRPr lang="en-US" dirty="0"/>
          </a:p>
        </p:txBody>
      </p:sp>
      <p:sp>
        <p:nvSpPr>
          <p:cNvPr id="6" name="Footer Placeholder 5">
            <a:extLst>
              <a:ext uri="{FF2B5EF4-FFF2-40B4-BE49-F238E27FC236}">
                <a16:creationId xmlns:a16="http://schemas.microsoft.com/office/drawing/2014/main" id="{C13094A3-0E45-48D7-870A-8A534C9A22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86E990-D7E5-4707-874E-23E3A820CE57}"/>
              </a:ext>
            </a:extLst>
          </p:cNvPr>
          <p:cNvSpPr>
            <a:spLocks noGrp="1"/>
          </p:cNvSpPr>
          <p:nvPr>
            <p:ph type="sldNum" sz="quarter" idx="12"/>
          </p:nvPr>
        </p:nvSpPr>
        <p:spPr/>
        <p:txBody>
          <a:bodyPr/>
          <a:lstStyle/>
          <a:p>
            <a:fld id="{280A3089-BEDB-4DF3-B01A-8F9150B2FEBF}" type="slidenum">
              <a:rPr lang="en-US" smtClean="0"/>
              <a:t>‹#›</a:t>
            </a:fld>
            <a:endParaRPr lang="en-US" dirty="0"/>
          </a:p>
        </p:txBody>
      </p:sp>
    </p:spTree>
    <p:extLst>
      <p:ext uri="{BB962C8B-B14F-4D97-AF65-F5344CB8AC3E}">
        <p14:creationId xmlns:p14="http://schemas.microsoft.com/office/powerpoint/2010/main" val="373317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CC2890-EC8E-4DCC-9778-9EEDE7D89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BC7EB7-9360-46E3-A214-2B4F858757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DF55F-7A87-4A1B-8AA1-B40D9D3EC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720A9-DED5-42D6-9AEC-2195DDF04AB0}" type="datetimeFigureOut">
              <a:rPr lang="en-US" smtClean="0"/>
              <a:t>12/22/2024</a:t>
            </a:fld>
            <a:endParaRPr lang="en-US" dirty="0"/>
          </a:p>
        </p:txBody>
      </p:sp>
      <p:sp>
        <p:nvSpPr>
          <p:cNvPr id="5" name="Footer Placeholder 4">
            <a:extLst>
              <a:ext uri="{FF2B5EF4-FFF2-40B4-BE49-F238E27FC236}">
                <a16:creationId xmlns:a16="http://schemas.microsoft.com/office/drawing/2014/main" id="{4B1B9CC8-D4BC-4795-8DB1-CDA83E6DB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5294CD-E33D-4536-9A74-92DF9E5663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A3089-BEDB-4DF3-B01A-8F9150B2FEBF}" type="slidenum">
              <a:rPr lang="en-US" smtClean="0"/>
              <a:t>‹#›</a:t>
            </a:fld>
            <a:endParaRPr lang="en-US" dirty="0"/>
          </a:p>
        </p:txBody>
      </p:sp>
    </p:spTree>
    <p:extLst>
      <p:ext uri="{BB962C8B-B14F-4D97-AF65-F5344CB8AC3E}">
        <p14:creationId xmlns:p14="http://schemas.microsoft.com/office/powerpoint/2010/main" val="126472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2.jpg"/><Relationship Id="rId7" Type="http://schemas.openxmlformats.org/officeDocument/2006/relationships/image" Target="https://www.spaceweatherlive.com/images/SDO/SDO_HMIIF_512.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https://www.spaceweatherlive.com/images/SDO/latest_512_0193.jpg" TargetMode="External"/><Relationship Id="rId4" Type="http://schemas.openxmlformats.org/officeDocument/2006/relationships/image" Target="../media/image21.jpeg"/><Relationship Id="rId9" Type="http://schemas.openxmlformats.org/officeDocument/2006/relationships/image" Target="https://services.swpc.noaa.gov/images/swx-overview-small.gi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public.govdelivery.com/accounts/FLDEM/subscriber/new?topic_id=Morning_SITREP" TargetMode="Externa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package" Target="../embeddings/Microsoft_Excel_Worksheet.xlsx"/></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package" Target="../embeddings/Microsoft_Excel_Worksheet1.xlsx"/><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package" Target="../embeddings/Microsoft_Excel_Worksheet2.xlsx"/></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g"/><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package" Target="../embeddings/Microsoft_Excel_Worksheet3.xlsx"/><Relationship Id="rId5" Type="http://schemas.openxmlformats.org/officeDocument/2006/relationships/image" Target="https://origin.wpc.ncep.noaa.gov/NationalForecastChart/staticmaps/noaad1.png" TargetMode="External"/><Relationship Id="rId4" Type="http://schemas.openxmlformats.org/officeDocument/2006/relationships/image" Target="../media/image8.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hyperlink" Target="https://w3.saj.usace.army.mil/h2o/reports/r-oke.html" TargetMode="External"/><Relationship Id="rId3" Type="http://schemas.openxmlformats.org/officeDocument/2006/relationships/image" Target="../media/image2.jpg"/><Relationship Id="rId7" Type="http://schemas.openxmlformats.org/officeDocument/2006/relationships/hyperlink" Target="https://water.noaa.gov/about/rfc"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myfwc.com/research/redtide/statewide/" TargetMode="External"/><Relationship Id="rId5" Type="http://schemas.openxmlformats.org/officeDocument/2006/relationships/hyperlink" Target="http://www.weather.gov/beach" TargetMode="External"/><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http://fireweather.fdacs.gov/wx/images/KBDI-countymeans-d0.png" TargetMode="External"/><Relationship Id="rId3" Type="http://schemas.openxmlformats.org/officeDocument/2006/relationships/image" Target="../media/image2.jp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fireweather.fdacs.gov/wx/kbdi_index.html" TargetMode="External"/><Relationship Id="rId11" Type="http://schemas.openxmlformats.org/officeDocument/2006/relationships/image" Target="../media/image20.png"/><Relationship Id="rId5" Type="http://schemas.openxmlformats.org/officeDocument/2006/relationships/hyperlink" Target="https://droughtmonitor.unl.edu/CurrentMap/StateDroughtMonitor.aspx?FL" TargetMode="External"/><Relationship Id="rId10" Type="http://schemas.openxmlformats.org/officeDocument/2006/relationships/image" Target="../media/image19.png"/><Relationship Id="rId4" Type="http://schemas.openxmlformats.org/officeDocument/2006/relationships/hyperlink" Target="https://ffs.firesponse.com/public/" TargetMode="Externa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172AC411-A705-48AA-A037-75F87D925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79FFBBED-4DBE-437A-85B5-B3AE31B9C78A}"/>
              </a:ext>
            </a:extLst>
          </p:cNvPr>
          <p:cNvSpPr>
            <a:spLocks noGrp="1"/>
          </p:cNvSpPr>
          <p:nvPr>
            <p:ph type="ctrTitle"/>
          </p:nvPr>
        </p:nvSpPr>
        <p:spPr>
          <a:xfrm>
            <a:off x="1795183" y="3592606"/>
            <a:ext cx="9144000" cy="2201333"/>
          </a:xfrm>
        </p:spPr>
        <p:txBody>
          <a:bodyPr>
            <a:noAutofit/>
          </a:bodyPr>
          <a:lstStyle/>
          <a:p>
            <a:pPr algn="ctr"/>
            <a:r>
              <a:rPr lang="en-US" sz="3200" b="1" dirty="0">
                <a:solidFill>
                  <a:srgbClr val="002060"/>
                </a:solidFill>
                <a:latin typeface="Arial" panose="020B0604020202020204" pitchFamily="34" charset="0"/>
                <a:cs typeface="Arial" panose="020B0604020202020204" pitchFamily="34" charset="0"/>
              </a:rPr>
              <a:t>Florida Division of Emergency Management</a:t>
            </a:r>
            <a:br>
              <a:rPr lang="en-US" sz="3200" b="1" dirty="0">
                <a:solidFill>
                  <a:srgbClr val="002060"/>
                </a:solidFill>
                <a:latin typeface="Arial" panose="020B0604020202020204" pitchFamily="34" charset="0"/>
                <a:cs typeface="Arial" panose="020B0604020202020204" pitchFamily="34" charset="0"/>
              </a:rPr>
            </a:br>
            <a:r>
              <a:rPr lang="en-US" sz="3200" b="1" dirty="0">
                <a:solidFill>
                  <a:srgbClr val="002060"/>
                </a:solidFill>
                <a:latin typeface="Arial" panose="020B0604020202020204" pitchFamily="34" charset="0"/>
                <a:cs typeface="Arial" panose="020B0604020202020204" pitchFamily="34" charset="0"/>
              </a:rPr>
              <a:t>State Watch Office</a:t>
            </a:r>
            <a:br>
              <a:rPr lang="en-US" sz="3200" b="1" dirty="0">
                <a:solidFill>
                  <a:srgbClr val="002060"/>
                </a:solidFill>
                <a:latin typeface="Arial" panose="020B0604020202020204" pitchFamily="34" charset="0"/>
                <a:cs typeface="Arial" panose="020B0604020202020204" pitchFamily="34" charset="0"/>
              </a:rPr>
            </a:br>
            <a:r>
              <a:rPr lang="en-US" sz="3200" b="1" dirty="0">
                <a:solidFill>
                  <a:srgbClr val="002060"/>
                </a:solidFill>
                <a:latin typeface="Arial" panose="020B0604020202020204" pitchFamily="34" charset="0"/>
                <a:cs typeface="Arial" panose="020B0604020202020204" pitchFamily="34" charset="0"/>
              </a:rPr>
              <a:t> </a:t>
            </a:r>
            <a:br>
              <a:rPr lang="en-US" sz="3200" b="1" dirty="0">
                <a:solidFill>
                  <a:srgbClr val="002060"/>
                </a:solidFill>
                <a:latin typeface="Arial" panose="020B0604020202020204" pitchFamily="34" charset="0"/>
                <a:cs typeface="Arial" panose="020B0604020202020204" pitchFamily="34" charset="0"/>
              </a:rPr>
            </a:br>
            <a:r>
              <a:rPr lang="en-US" sz="3200" b="1" dirty="0">
                <a:solidFill>
                  <a:srgbClr val="002060"/>
                </a:solidFill>
                <a:latin typeface="Arial" panose="020B0604020202020204" pitchFamily="34" charset="0"/>
                <a:cs typeface="Arial" panose="020B0604020202020204" pitchFamily="34" charset="0"/>
              </a:rPr>
              <a:t>Morning Situation Report</a:t>
            </a:r>
          </a:p>
        </p:txBody>
      </p:sp>
      <p:sp>
        <p:nvSpPr>
          <p:cNvPr id="4" name="Date Placeholder 5">
            <a:extLst>
              <a:ext uri="{FF2B5EF4-FFF2-40B4-BE49-F238E27FC236}">
                <a16:creationId xmlns:a16="http://schemas.microsoft.com/office/drawing/2014/main" id="{5B9D0530-71E3-44A7-90F9-385E9E0BE170}"/>
              </a:ext>
            </a:extLst>
          </p:cNvPr>
          <p:cNvSpPr>
            <a:spLocks noGrp="1"/>
          </p:cNvSpPr>
          <p:nvPr>
            <p:ph type="dt" sz="half" idx="10"/>
          </p:nvPr>
        </p:nvSpPr>
        <p:spPr>
          <a:xfrm>
            <a:off x="3966887" y="5862918"/>
            <a:ext cx="4800600" cy="396876"/>
          </a:xfrm>
        </p:spPr>
        <p:txBody>
          <a:bodyPr/>
          <a:lstStyle/>
          <a:p>
            <a:pPr algn="ctr"/>
            <a:fld id="{79E16E67-680B-4D1C-B912-36E719F5CFED}" type="datetime2">
              <a:rPr lang="en-US" sz="2400" smtClean="0">
                <a:solidFill>
                  <a:srgbClr val="002060"/>
                </a:solidFill>
                <a:latin typeface="Arial" panose="020B0604020202020204" pitchFamily="34" charset="0"/>
                <a:cs typeface="Arial" panose="020B0604020202020204" pitchFamily="34" charset="0"/>
              </a:rPr>
              <a:t>Sunday, December 22, 2024</a:t>
            </a:fld>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38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487E09AB-1AD1-4A7B-A3F2-565FFDA6B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A49BB05D-D142-63A1-51E3-0699C2D672DE}"/>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a:xfrm>
            <a:off x="-7658" y="3817894"/>
            <a:ext cx="2555090" cy="2555090"/>
          </a:xfrm>
          <a:prstGeom prst="rect">
            <a:avLst/>
          </a:prstGeom>
        </p:spPr>
      </p:pic>
      <p:pic>
        <p:nvPicPr>
          <p:cNvPr id="2050" name="Picture 2">
            <a:extLst>
              <a:ext uri="{FF2B5EF4-FFF2-40B4-BE49-F238E27FC236}">
                <a16:creationId xmlns:a16="http://schemas.microsoft.com/office/drawing/2014/main" id="{36DB620D-D12E-0C1A-23F9-0C2ADED22AD5}"/>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658" y="1202470"/>
            <a:ext cx="2555090" cy="25550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53F7B1BF-04CB-4EBA-9BCC-B825A7FF33A6}"/>
              </a:ext>
            </a:extLst>
          </p:cNvPr>
          <p:cNvGraphicFramePr>
            <a:graphicFrameLocks noGrp="1"/>
          </p:cNvGraphicFramePr>
          <p:nvPr/>
        </p:nvGraphicFramePr>
        <p:xfrm>
          <a:off x="8051549" y="1202470"/>
          <a:ext cx="4116047" cy="1686203"/>
        </p:xfrm>
        <a:graphic>
          <a:graphicData uri="http://schemas.openxmlformats.org/drawingml/2006/table">
            <a:tbl>
              <a:tblPr firstRow="1" bandRow="1">
                <a:tableStyleId>{85BE263C-DBD7-4A20-BB59-AAB30ACAA65A}</a:tableStyleId>
              </a:tblPr>
              <a:tblGrid>
                <a:gridCol w="1204697">
                  <a:extLst>
                    <a:ext uri="{9D8B030D-6E8A-4147-A177-3AD203B41FA5}">
                      <a16:colId xmlns:a16="http://schemas.microsoft.com/office/drawing/2014/main" val="20000"/>
                    </a:ext>
                  </a:extLst>
                </a:gridCol>
                <a:gridCol w="1875880">
                  <a:extLst>
                    <a:ext uri="{9D8B030D-6E8A-4147-A177-3AD203B41FA5}">
                      <a16:colId xmlns:a16="http://schemas.microsoft.com/office/drawing/2014/main" val="20001"/>
                    </a:ext>
                  </a:extLst>
                </a:gridCol>
                <a:gridCol w="1035470">
                  <a:extLst>
                    <a:ext uri="{9D8B030D-6E8A-4147-A177-3AD203B41FA5}">
                      <a16:colId xmlns:a16="http://schemas.microsoft.com/office/drawing/2014/main" val="20002"/>
                    </a:ext>
                  </a:extLst>
                </a:gridCol>
              </a:tblGrid>
              <a:tr h="539607">
                <a:tc>
                  <a:txBody>
                    <a:bodyPr/>
                    <a:lstStyle/>
                    <a:p>
                      <a:pPr algn="ctr"/>
                      <a:r>
                        <a:rPr lang="en-US" sz="1200" dirty="0">
                          <a:latin typeface="Arial" panose="020B0604020202020204" pitchFamily="34" charset="0"/>
                          <a:cs typeface="Arial" panose="020B0604020202020204" pitchFamily="34" charset="0"/>
                        </a:rPr>
                        <a:t>Solar Flare Risk</a:t>
                      </a:r>
                      <a:endParaRPr lang="en-US" sz="1200" dirty="0">
                        <a:solidFill>
                          <a:schemeClr val="bg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0000"/>
                    </a:solidFill>
                  </a:tcPr>
                </a:tc>
                <a:tc>
                  <a:txBody>
                    <a:bodyPr/>
                    <a:lstStyle/>
                    <a:p>
                      <a:pPr algn="ctr"/>
                      <a:r>
                        <a:rPr lang="en-US" sz="1200" dirty="0">
                          <a:latin typeface="Arial" panose="020B0604020202020204" pitchFamily="34" charset="0"/>
                          <a:cs typeface="Arial" panose="020B0604020202020204" pitchFamily="34" charset="0"/>
                        </a:rPr>
                        <a:t>Active</a:t>
                      </a:r>
                      <a:r>
                        <a:rPr lang="en-US" sz="1200" baseline="0" dirty="0">
                          <a:latin typeface="Arial" panose="020B0604020202020204" pitchFamily="34" charset="0"/>
                          <a:cs typeface="Arial" panose="020B0604020202020204" pitchFamily="34" charset="0"/>
                        </a:rPr>
                        <a:t> Watches &amp; Warnings</a:t>
                      </a:r>
                      <a:endParaRPr lang="en-US" sz="1200" dirty="0">
                        <a:solidFill>
                          <a:schemeClr val="bg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0000"/>
                    </a:solidFill>
                  </a:tcPr>
                </a:tc>
                <a:tc>
                  <a:txBody>
                    <a:bodyPr/>
                    <a:lstStyle/>
                    <a:p>
                      <a:pPr algn="ctr"/>
                      <a:r>
                        <a:rPr lang="en-US" sz="1200" dirty="0">
                          <a:latin typeface="Arial" panose="020B0604020202020204" pitchFamily="34" charset="0"/>
                          <a:cs typeface="Arial" panose="020B0604020202020204" pitchFamily="34" charset="0"/>
                        </a:rPr>
                        <a:t>Past 24 hours</a:t>
                      </a:r>
                      <a:endParaRPr lang="en-US" sz="1200" dirty="0">
                        <a:solidFill>
                          <a:schemeClr val="bg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0000"/>
                    </a:solidFill>
                  </a:tcPr>
                </a:tc>
                <a:extLst>
                  <a:ext uri="{0D108BD9-81ED-4DB2-BD59-A6C34878D82A}">
                    <a16:rowId xmlns:a16="http://schemas.microsoft.com/office/drawing/2014/main" val="10000"/>
                  </a:ext>
                </a:extLst>
              </a:tr>
              <a:tr h="571356">
                <a:tc>
                  <a:txBody>
                    <a:bodyPr/>
                    <a:lstStyle/>
                    <a:p>
                      <a:r>
                        <a:rPr lang="en-US" sz="1400" b="0" dirty="0">
                          <a:solidFill>
                            <a:schemeClr val="tx1"/>
                          </a:solidFill>
                          <a:latin typeface="Arial" panose="020B0604020202020204" pitchFamily="34" charset="0"/>
                          <a:cs typeface="Arial" panose="020B0604020202020204" pitchFamily="34" charset="0"/>
                        </a:rPr>
                        <a:t>M-class:</a:t>
                      </a:r>
                      <a:r>
                        <a:rPr lang="en-US" sz="1400" b="0" baseline="0" dirty="0">
                          <a:solidFill>
                            <a:schemeClr val="tx1"/>
                          </a:solidFill>
                          <a:latin typeface="Arial" panose="020B0604020202020204" pitchFamily="34" charset="0"/>
                          <a:cs typeface="Arial" panose="020B0604020202020204" pitchFamily="34" charset="0"/>
                        </a:rPr>
                        <a:t> </a:t>
                      </a:r>
                    </a:p>
                    <a:p>
                      <a:r>
                        <a:rPr lang="en-US" sz="1400" b="0" baseline="0" dirty="0">
                          <a:solidFill>
                            <a:schemeClr val="tx1"/>
                          </a:solidFill>
                          <a:latin typeface="Arial" panose="020B0604020202020204" pitchFamily="34" charset="0"/>
                          <a:cs typeface="Arial" panose="020B0604020202020204" pitchFamily="34" charset="0"/>
                        </a:rPr>
                        <a:t>60%</a:t>
                      </a:r>
                      <a:endParaRPr lang="en-US" sz="1400" b="0" dirty="0">
                        <a:solidFill>
                          <a:schemeClr val="tx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latin typeface="Arial" panose="020B0604020202020204" pitchFamily="34" charset="0"/>
                          <a:ea typeface="+mn-ea"/>
                          <a:cs typeface="Arial" panose="020B0604020202020204" pitchFamily="34" charset="0"/>
                        </a:rPr>
                        <a:t>Geomagnetic Storm:</a:t>
                      </a:r>
                    </a:p>
                    <a:p>
                      <a:r>
                        <a:rPr lang="en-US" sz="1400" b="0" i="0" dirty="0">
                          <a:solidFill>
                            <a:schemeClr val="tx1"/>
                          </a:solidFill>
                          <a:latin typeface="Arial" panose="020B0604020202020204" pitchFamily="34" charset="0"/>
                          <a:cs typeface="Arial" panose="020B0604020202020204" pitchFamily="34" charset="0"/>
                        </a:rPr>
                        <a:t>None</a:t>
                      </a: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panose="020B0604020202020204" pitchFamily="34" charset="0"/>
                          <a:cs typeface="Arial" panose="020B0604020202020204" pitchFamily="34" charset="0"/>
                        </a:rPr>
                        <a:t>M1 Solar Flare</a:t>
                      </a: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extLst>
                  <a:ext uri="{0D108BD9-81ED-4DB2-BD59-A6C34878D82A}">
                    <a16:rowId xmlns:a16="http://schemas.microsoft.com/office/drawing/2014/main" val="10001"/>
                  </a:ext>
                </a:extLst>
              </a:tr>
              <a:tr h="575240">
                <a:tc>
                  <a:txBody>
                    <a:bodyPr/>
                    <a:lstStyle/>
                    <a:p>
                      <a:r>
                        <a:rPr lang="en-US" sz="1400" b="0" dirty="0">
                          <a:solidFill>
                            <a:schemeClr val="tx1"/>
                          </a:solidFill>
                          <a:latin typeface="Arial" panose="020B0604020202020204" pitchFamily="34" charset="0"/>
                          <a:cs typeface="Arial" panose="020B0604020202020204" pitchFamily="34" charset="0"/>
                        </a:rPr>
                        <a:t>X-class:</a:t>
                      </a:r>
                    </a:p>
                    <a:p>
                      <a:r>
                        <a:rPr lang="en-US" sz="1400" b="0" dirty="0">
                          <a:solidFill>
                            <a:schemeClr val="tx1"/>
                          </a:solidFill>
                          <a:latin typeface="Arial" panose="020B0604020202020204" pitchFamily="34" charset="0"/>
                          <a:cs typeface="Arial" panose="020B0604020202020204" pitchFamily="34" charset="0"/>
                        </a:rPr>
                        <a:t>10%</a:t>
                      </a: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tc>
                  <a:txBody>
                    <a:bodyPr/>
                    <a:lstStyle/>
                    <a:p>
                      <a:r>
                        <a:rPr lang="en-US" sz="1400" dirty="0">
                          <a:solidFill>
                            <a:schemeClr val="tx1"/>
                          </a:solidFill>
                          <a:latin typeface="Arial" panose="020B0604020202020204" pitchFamily="34" charset="0"/>
                          <a:cs typeface="Arial" panose="020B0604020202020204" pitchFamily="34" charset="0"/>
                        </a:rPr>
                        <a:t>Radiation Storm:</a:t>
                      </a:r>
                      <a:endParaRPr lang="en-US" sz="1400" b="0" i="0" dirty="0">
                        <a:solidFill>
                          <a:schemeClr val="tx1"/>
                        </a:solidFill>
                        <a:latin typeface="Arial" panose="020B0604020202020204" pitchFamily="34" charset="0"/>
                        <a:cs typeface="Arial" panose="020B0604020202020204" pitchFamily="34" charset="0"/>
                      </a:endParaRPr>
                    </a:p>
                    <a:p>
                      <a:r>
                        <a:rPr lang="en-US" sz="1400" b="0" i="0" dirty="0">
                          <a:solidFill>
                            <a:schemeClr val="tx1"/>
                          </a:solidFill>
                          <a:latin typeface="Arial" panose="020B0604020202020204" pitchFamily="34" charset="0"/>
                          <a:cs typeface="Arial" panose="020B0604020202020204" pitchFamily="34" charset="0"/>
                        </a:rPr>
                        <a:t>None</a:t>
                      </a:r>
                      <a:endParaRPr lang="en-US" sz="1400" b="0" dirty="0">
                        <a:solidFill>
                          <a:schemeClr val="tx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tc>
                  <a:txBody>
                    <a:bodyPr/>
                    <a:lstStyle/>
                    <a:p>
                      <a:r>
                        <a:rPr lang="en-US" sz="1400" b="0" dirty="0">
                          <a:solidFill>
                            <a:schemeClr val="tx1"/>
                          </a:solidFill>
                          <a:latin typeface="Arial" panose="020B0604020202020204" pitchFamily="34" charset="0"/>
                          <a:cs typeface="Arial" panose="020B0604020202020204" pitchFamily="34" charset="0"/>
                        </a:rPr>
                        <a:t>R1 Radio Blackout</a:t>
                      </a:r>
                      <a:endParaRPr lang="en-US" sz="1400" dirty="0">
                        <a:solidFill>
                          <a:schemeClr val="tx1"/>
                        </a:solidFill>
                        <a:latin typeface="Arial" panose="020B0604020202020204" pitchFamily="34" charset="0"/>
                        <a:cs typeface="Arial" panose="020B0604020202020204" pitchFamily="34" charset="0"/>
                      </a:endParaRPr>
                    </a:p>
                  </a:txBody>
                  <a:tcPr marL="91460" marR="91460" marT="45654" marB="456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E13"/>
                    </a:solidFill>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49AF1320-22C0-47D1-B66A-CE98432BF697}"/>
              </a:ext>
            </a:extLst>
          </p:cNvPr>
          <p:cNvGraphicFramePr>
            <a:graphicFrameLocks noGrp="1"/>
          </p:cNvGraphicFramePr>
          <p:nvPr/>
        </p:nvGraphicFramePr>
        <p:xfrm>
          <a:off x="8056653" y="2931679"/>
          <a:ext cx="4105838" cy="1590647"/>
        </p:xfrm>
        <a:graphic>
          <a:graphicData uri="http://schemas.openxmlformats.org/drawingml/2006/table">
            <a:tbl>
              <a:tblPr firstRow="1" bandRow="1">
                <a:tableStyleId>{E8034E78-7F5D-4C2E-B375-FC64B27BC917}</a:tableStyleId>
              </a:tblPr>
              <a:tblGrid>
                <a:gridCol w="2052919">
                  <a:extLst>
                    <a:ext uri="{9D8B030D-6E8A-4147-A177-3AD203B41FA5}">
                      <a16:colId xmlns:a16="http://schemas.microsoft.com/office/drawing/2014/main" val="20000"/>
                    </a:ext>
                  </a:extLst>
                </a:gridCol>
                <a:gridCol w="2052919">
                  <a:extLst>
                    <a:ext uri="{9D8B030D-6E8A-4147-A177-3AD203B41FA5}">
                      <a16:colId xmlns:a16="http://schemas.microsoft.com/office/drawing/2014/main" val="20001"/>
                    </a:ext>
                  </a:extLst>
                </a:gridCol>
              </a:tblGrid>
              <a:tr h="372893">
                <a:tc gridSpan="2">
                  <a:txBody>
                    <a:bodyPr/>
                    <a:lstStyle/>
                    <a:p>
                      <a:pPr algn="ctr"/>
                      <a:r>
                        <a:rPr lang="en-US" sz="1600" dirty="0">
                          <a:latin typeface="Arial" panose="020B0604020202020204" pitchFamily="34" charset="0"/>
                          <a:cs typeface="Arial" panose="020B0604020202020204" pitchFamily="34" charset="0"/>
                        </a:rPr>
                        <a:t>48</a:t>
                      </a:r>
                      <a:r>
                        <a:rPr lang="en-US" sz="1600" baseline="0" dirty="0">
                          <a:latin typeface="Arial" panose="020B0604020202020204" pitchFamily="34" charset="0"/>
                          <a:cs typeface="Arial" panose="020B0604020202020204" pitchFamily="34" charset="0"/>
                        </a:rPr>
                        <a:t>-Hour </a:t>
                      </a:r>
                      <a:r>
                        <a:rPr lang="en-US" sz="1400" dirty="0">
                          <a:latin typeface="Arial" panose="020B0604020202020204" pitchFamily="34" charset="0"/>
                          <a:cs typeface="Arial" panose="020B0604020202020204" pitchFamily="34" charset="0"/>
                        </a:rPr>
                        <a:t>Geomagnetic</a:t>
                      </a:r>
                      <a:r>
                        <a:rPr lang="en-US" sz="1600" dirty="0">
                          <a:latin typeface="Arial" panose="020B0604020202020204" pitchFamily="34" charset="0"/>
                          <a:cs typeface="Arial" panose="020B0604020202020204" pitchFamily="34" charset="0"/>
                        </a:rPr>
                        <a:t> Forecast</a:t>
                      </a: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hMerge="1">
                  <a:txBody>
                    <a:bodyPr/>
                    <a:lstStyle/>
                    <a:p>
                      <a:endParaRPr lang="en-US" dirty="0"/>
                    </a:p>
                  </a:txBody>
                  <a:tcPr/>
                </a:tc>
                <a:extLst>
                  <a:ext uri="{0D108BD9-81ED-4DB2-BD59-A6C34878D82A}">
                    <a16:rowId xmlns:a16="http://schemas.microsoft.com/office/drawing/2014/main" val="10000"/>
                  </a:ext>
                </a:extLst>
              </a:tr>
              <a:tr h="207036">
                <a:tc>
                  <a:txBody>
                    <a:bodyPr/>
                    <a:lstStyle/>
                    <a:p>
                      <a:pPr algn="ctr"/>
                      <a:r>
                        <a:rPr lang="en-US" sz="1200" dirty="0">
                          <a:solidFill>
                            <a:schemeClr val="tx1"/>
                          </a:solidFill>
                          <a:latin typeface="Arial" panose="020B0604020202020204" pitchFamily="34" charset="0"/>
                          <a:cs typeface="Arial" panose="020B0604020202020204" pitchFamily="34" charset="0"/>
                        </a:rPr>
                        <a:t>12/22</a:t>
                      </a: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tx1"/>
                          </a:solidFill>
                          <a:latin typeface="Arial" panose="020B0604020202020204" pitchFamily="34" charset="0"/>
                          <a:cs typeface="Arial" panose="020B0604020202020204" pitchFamily="34" charset="0"/>
                        </a:rPr>
                        <a:t>12/23</a:t>
                      </a: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0839">
                <a:tc>
                  <a:txBody>
                    <a:bodyPr/>
                    <a:lstStyle/>
                    <a:p>
                      <a:r>
                        <a:rPr lang="en-US" sz="1200" b="0" dirty="0">
                          <a:solidFill>
                            <a:schemeClr val="tx1"/>
                          </a:solidFill>
                          <a:latin typeface="Arial" panose="020B0604020202020204" pitchFamily="34" charset="0"/>
                          <a:cs typeface="Arial" panose="020B0604020202020204" pitchFamily="34" charset="0"/>
                        </a:rPr>
                        <a:t>Max Kp=</a:t>
                      </a:r>
                      <a:r>
                        <a:rPr lang="en-US" sz="1200" b="0" baseline="0" dirty="0">
                          <a:solidFill>
                            <a:schemeClr val="tx1"/>
                          </a:solidFill>
                          <a:latin typeface="Arial" panose="020B0604020202020204" pitchFamily="34" charset="0"/>
                          <a:cs typeface="Arial" panose="020B0604020202020204" pitchFamily="34" charset="0"/>
                        </a:rPr>
                        <a:t> 3 (G0)</a:t>
                      </a:r>
                      <a:endParaRPr lang="en-US" sz="1200" b="0" dirty="0">
                        <a:solidFill>
                          <a:schemeClr val="tx1"/>
                        </a:solidFill>
                        <a:latin typeface="Arial" panose="020B0604020202020204" pitchFamily="34" charset="0"/>
                        <a:cs typeface="Arial" panose="020B0604020202020204" pitchFamily="34" charset="0"/>
                      </a:endParaRP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0" dirty="0">
                          <a:solidFill>
                            <a:schemeClr val="tx1"/>
                          </a:solidFill>
                          <a:latin typeface="Arial" panose="020B0604020202020204" pitchFamily="34" charset="0"/>
                          <a:cs typeface="Arial" panose="020B0604020202020204" pitchFamily="34" charset="0"/>
                        </a:rPr>
                        <a:t>Max Kp=</a:t>
                      </a:r>
                      <a:r>
                        <a:rPr lang="en-US" sz="1200" b="0" baseline="0" dirty="0">
                          <a:solidFill>
                            <a:schemeClr val="tx1"/>
                          </a:solidFill>
                          <a:latin typeface="Arial" panose="020B0604020202020204" pitchFamily="34" charset="0"/>
                          <a:cs typeface="Arial" panose="020B0604020202020204" pitchFamily="34" charset="0"/>
                        </a:rPr>
                        <a:t> 3 (G0)</a:t>
                      </a:r>
                      <a:endParaRPr lang="en-US" sz="1200" b="0" dirty="0">
                        <a:solidFill>
                          <a:schemeClr val="tx1"/>
                        </a:solidFill>
                        <a:latin typeface="Arial" panose="020B0604020202020204" pitchFamily="34" charset="0"/>
                        <a:cs typeface="Arial" panose="020B0604020202020204" pitchFamily="34" charset="0"/>
                      </a:endParaRP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69586">
                <a:tc>
                  <a:txBody>
                    <a:bodyPr/>
                    <a:lstStyle/>
                    <a:p>
                      <a:r>
                        <a:rPr lang="en-US" sz="1200" dirty="0">
                          <a:solidFill>
                            <a:schemeClr val="tx1"/>
                          </a:solidFill>
                          <a:latin typeface="Arial" panose="020B0604020202020204" pitchFamily="34" charset="0"/>
                          <a:cs typeface="Arial" panose="020B0604020202020204" pitchFamily="34" charset="0"/>
                        </a:rPr>
                        <a:t>Chance</a:t>
                      </a:r>
                      <a:r>
                        <a:rPr lang="en-US" sz="1200" baseline="0" dirty="0">
                          <a:solidFill>
                            <a:schemeClr val="tx1"/>
                          </a:solidFill>
                          <a:latin typeface="Arial" panose="020B0604020202020204" pitchFamily="34" charset="0"/>
                          <a:cs typeface="Arial" panose="020B0604020202020204" pitchFamily="34" charset="0"/>
                        </a:rPr>
                        <a:t> of </a:t>
                      </a:r>
                    </a:p>
                    <a:p>
                      <a:r>
                        <a:rPr lang="en-US" sz="1200" baseline="0" dirty="0">
                          <a:solidFill>
                            <a:schemeClr val="tx1"/>
                          </a:solidFill>
                          <a:latin typeface="Arial" panose="020B0604020202020204" pitchFamily="34" charset="0"/>
                          <a:cs typeface="Arial" panose="020B0604020202020204" pitchFamily="34" charset="0"/>
                        </a:rPr>
                        <a:t>minor activity = 5%</a:t>
                      </a:r>
                    </a:p>
                    <a:p>
                      <a:r>
                        <a:rPr lang="en-US" sz="1200" baseline="0" dirty="0">
                          <a:solidFill>
                            <a:schemeClr val="tx1"/>
                          </a:solidFill>
                          <a:latin typeface="Arial" panose="020B0604020202020204" pitchFamily="34" charset="0"/>
                          <a:cs typeface="Arial" panose="020B0604020202020204" pitchFamily="34" charset="0"/>
                        </a:rPr>
                        <a:t>severe activity = 1%</a:t>
                      </a:r>
                      <a:endParaRPr lang="en-US" sz="1200" dirty="0">
                        <a:solidFill>
                          <a:schemeClr val="tx1"/>
                        </a:solidFill>
                        <a:latin typeface="Arial" panose="020B0604020202020204" pitchFamily="34" charset="0"/>
                        <a:cs typeface="Arial" panose="020B0604020202020204" pitchFamily="34" charset="0"/>
                      </a:endParaRP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Chance</a:t>
                      </a:r>
                      <a:r>
                        <a:rPr lang="en-US" sz="1200" baseline="0" dirty="0">
                          <a:solidFill>
                            <a:schemeClr val="tx1"/>
                          </a:solidFill>
                          <a:latin typeface="Arial" panose="020B0604020202020204" pitchFamily="34" charset="0"/>
                          <a:cs typeface="Arial" panose="020B0604020202020204" pitchFamily="34" charset="0"/>
                        </a:rPr>
                        <a:t> of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minor activity = 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Arial" panose="020B0604020202020204" pitchFamily="34" charset="0"/>
                          <a:cs typeface="Arial" panose="020B0604020202020204" pitchFamily="34" charset="0"/>
                        </a:rPr>
                        <a:t>severe activity = 1%</a:t>
                      </a:r>
                      <a:endParaRPr lang="en-US" sz="1200" dirty="0">
                        <a:solidFill>
                          <a:schemeClr val="tx1"/>
                        </a:solidFill>
                        <a:latin typeface="Arial" panose="020B0604020202020204" pitchFamily="34" charset="0"/>
                        <a:cs typeface="Arial" panose="020B0604020202020204" pitchFamily="34" charset="0"/>
                      </a:endParaRPr>
                    </a:p>
                  </a:txBody>
                  <a:tcPr marL="91414" marR="91414" marT="45602" marB="45602">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TextBox 3">
            <a:extLst>
              <a:ext uri="{FF2B5EF4-FFF2-40B4-BE49-F238E27FC236}">
                <a16:creationId xmlns:a16="http://schemas.microsoft.com/office/drawing/2014/main" id="{F5CBD71B-259B-43D6-9B0F-725F97B271DB}"/>
              </a:ext>
            </a:extLst>
          </p:cNvPr>
          <p:cNvSpPr txBox="1">
            <a:spLocks noChangeArrowheads="1"/>
          </p:cNvSpPr>
          <p:nvPr/>
        </p:nvSpPr>
        <p:spPr bwMode="auto">
          <a:xfrm>
            <a:off x="2547432" y="4533846"/>
            <a:ext cx="964456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1600" b="1" dirty="0"/>
              <a:t>Space Weather:</a:t>
            </a:r>
            <a:r>
              <a:rPr lang="en-US" altLang="en-US" sz="1600" dirty="0"/>
              <a:t> Moderate solar flare levels will be possible again today, particularly from the flare potential of the sunspot complex #3927-28, as minor (R1) radio blackouts may accompany the stronger and more organized flare activity. There is a slight chance for a significant (X-class) solar flare through the early part of this week. Enhanced solar wind conditions are expected to prevail today, courtesy of building coronal hole influences. We will continue to monitor the potential for glancing influences of a Coronal Mass Ejection (CME) from 12/20 by midweek. Organized geomagnetic storming is not anticipated, and the overall space weather threat to Florida remains very low. </a:t>
            </a:r>
          </a:p>
        </p:txBody>
      </p:sp>
      <p:sp>
        <p:nvSpPr>
          <p:cNvPr id="8" name="TextBox 4">
            <a:extLst>
              <a:ext uri="{FF2B5EF4-FFF2-40B4-BE49-F238E27FC236}">
                <a16:creationId xmlns:a16="http://schemas.microsoft.com/office/drawing/2014/main" id="{1315E75A-754E-478C-BB40-AC35B0F8F08E}"/>
              </a:ext>
            </a:extLst>
          </p:cNvPr>
          <p:cNvSpPr txBox="1">
            <a:spLocks noChangeArrowheads="1"/>
          </p:cNvSpPr>
          <p:nvPr/>
        </p:nvSpPr>
        <p:spPr bwMode="auto">
          <a:xfrm rot="16200000">
            <a:off x="1534027" y="2295070"/>
            <a:ext cx="22895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Current Sunspots</a:t>
            </a:r>
          </a:p>
        </p:txBody>
      </p:sp>
      <p:sp>
        <p:nvSpPr>
          <p:cNvPr id="9" name="Title 1">
            <a:extLst>
              <a:ext uri="{FF2B5EF4-FFF2-40B4-BE49-F238E27FC236}">
                <a16:creationId xmlns:a16="http://schemas.microsoft.com/office/drawing/2014/main" id="{C0A139F2-7D5E-4E4A-B5EF-30A10C57D259}"/>
              </a:ext>
            </a:extLst>
          </p:cNvPr>
          <p:cNvSpPr txBox="1">
            <a:spLocks/>
          </p:cNvSpPr>
          <p:nvPr/>
        </p:nvSpPr>
        <p:spPr bwMode="auto">
          <a:xfrm>
            <a:off x="1225691" y="99474"/>
            <a:ext cx="790687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5400" b="1" kern="0" dirty="0">
                <a:latin typeface="Arial" panose="020B0604020202020204" pitchFamily="34" charset="0"/>
                <a:cs typeface="Arial" panose="020B0604020202020204" pitchFamily="34" charset="0"/>
              </a:rPr>
              <a:t>Space Weather</a:t>
            </a:r>
          </a:p>
        </p:txBody>
      </p:sp>
      <p:sp>
        <p:nvSpPr>
          <p:cNvPr id="2" name="TextBox 4">
            <a:extLst>
              <a:ext uri="{FF2B5EF4-FFF2-40B4-BE49-F238E27FC236}">
                <a16:creationId xmlns:a16="http://schemas.microsoft.com/office/drawing/2014/main" id="{3953F21E-8E9F-FF2C-2AC0-10EEE9EA73AC}"/>
              </a:ext>
            </a:extLst>
          </p:cNvPr>
          <p:cNvSpPr txBox="1">
            <a:spLocks noChangeArrowheads="1"/>
          </p:cNvSpPr>
          <p:nvPr/>
        </p:nvSpPr>
        <p:spPr bwMode="auto">
          <a:xfrm>
            <a:off x="47897" y="3790777"/>
            <a:ext cx="25130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b="1" dirty="0">
                <a:solidFill>
                  <a:schemeClr val="bg1"/>
                </a:solidFill>
              </a:rPr>
              <a:t>Earth-facing Coronal Holes</a:t>
            </a:r>
          </a:p>
        </p:txBody>
      </p:sp>
      <p:pic>
        <p:nvPicPr>
          <p:cNvPr id="13" name="Picture 12" descr="A picture containing graphical user interface&#10;&#10;Description automatically generated">
            <a:extLst>
              <a:ext uri="{FF2B5EF4-FFF2-40B4-BE49-F238E27FC236}">
                <a16:creationId xmlns:a16="http://schemas.microsoft.com/office/drawing/2014/main" id="{A24D6384-A468-3879-A10B-EE1924CD593E}"/>
              </a:ext>
            </a:extLst>
          </p:cNvPr>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3214255" y="1195697"/>
            <a:ext cx="4301836" cy="3425052"/>
          </a:xfrm>
          <a:prstGeom prst="rect">
            <a:avLst/>
          </a:prstGeom>
        </p:spPr>
      </p:pic>
    </p:spTree>
    <p:extLst>
      <p:ext uri="{BB962C8B-B14F-4D97-AF65-F5344CB8AC3E}">
        <p14:creationId xmlns:p14="http://schemas.microsoft.com/office/powerpoint/2010/main" val="199205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CEF52BA-D8A0-4920-A32E-19EF3EA44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8" y="0"/>
            <a:ext cx="12192000" cy="6858000"/>
          </a:xfrm>
          <a:prstGeom prst="rect">
            <a:avLst/>
          </a:prstGeom>
        </p:spPr>
      </p:pic>
      <p:sp>
        <p:nvSpPr>
          <p:cNvPr id="3" name="Title 1">
            <a:extLst>
              <a:ext uri="{FF2B5EF4-FFF2-40B4-BE49-F238E27FC236}">
                <a16:creationId xmlns:a16="http://schemas.microsoft.com/office/drawing/2014/main" id="{078F0DCA-7375-4D9A-8524-28C007BC0EA0}"/>
              </a:ext>
            </a:extLst>
          </p:cNvPr>
          <p:cNvSpPr txBox="1">
            <a:spLocks/>
          </p:cNvSpPr>
          <p:nvPr/>
        </p:nvSpPr>
        <p:spPr>
          <a:xfrm>
            <a:off x="1156449" y="-1"/>
            <a:ext cx="11013142" cy="107915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Arial" panose="020B0604020202020204" pitchFamily="34" charset="0"/>
                <a:cs typeface="Arial" panose="020B0604020202020204" pitchFamily="34" charset="0"/>
              </a:rPr>
              <a:t>SWO Communications Systems &amp; Contact Information</a:t>
            </a:r>
          </a:p>
        </p:txBody>
      </p:sp>
      <p:graphicFrame>
        <p:nvGraphicFramePr>
          <p:cNvPr id="4" name="Object 3">
            <a:extLst>
              <a:ext uri="{FF2B5EF4-FFF2-40B4-BE49-F238E27FC236}">
                <a16:creationId xmlns:a16="http://schemas.microsoft.com/office/drawing/2014/main" id="{7462A3CD-8992-4C7B-8204-E7158D3300AC}"/>
              </a:ext>
            </a:extLst>
          </p:cNvPr>
          <p:cNvGraphicFramePr>
            <a:graphicFrameLocks noChangeAspect="1"/>
          </p:cNvGraphicFramePr>
          <p:nvPr>
            <p:extLst>
              <p:ext uri="{D42A27DB-BD31-4B8C-83A1-F6EECF244321}">
                <p14:modId xmlns:p14="http://schemas.microsoft.com/office/powerpoint/2010/main" val="1951140878"/>
              </p:ext>
            </p:extLst>
          </p:nvPr>
        </p:nvGraphicFramePr>
        <p:xfrm>
          <a:off x="484188" y="1266825"/>
          <a:ext cx="10809287" cy="4324350"/>
        </p:xfrm>
        <a:graphic>
          <a:graphicData uri="http://schemas.openxmlformats.org/presentationml/2006/ole">
            <mc:AlternateContent xmlns:mc="http://schemas.openxmlformats.org/markup-compatibility/2006">
              <mc:Choice xmlns:v="urn:schemas-microsoft-com:vml" Requires="v">
                <p:oleObj name="Worksheet" r:id="rId4" imgW="8315325" imgH="3562274" progId="Excel.Sheet.8">
                  <p:embed/>
                </p:oleObj>
              </mc:Choice>
              <mc:Fallback>
                <p:oleObj name="Worksheet" r:id="rId4" imgW="8315325" imgH="3562274" progId="Excel.Sheet.8">
                  <p:embed/>
                  <p:pic>
                    <p:nvPicPr>
                      <p:cNvPr id="4" name="Object 3"/>
                      <p:cNvPicPr>
                        <a:picLocks noChangeAspect="1" noChangeArrowheads="1"/>
                      </p:cNvPicPr>
                      <p:nvPr/>
                    </p:nvPicPr>
                    <p:blipFill>
                      <a:blip r:embed="rId5"/>
                      <a:srcRect/>
                      <a:stretch>
                        <a:fillRect/>
                      </a:stretch>
                    </p:blipFill>
                    <p:spPr bwMode="auto">
                      <a:xfrm>
                        <a:off x="484188" y="1266825"/>
                        <a:ext cx="10809287" cy="4324350"/>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3552DB77-053D-4E4E-80AC-D786FB043002}"/>
              </a:ext>
            </a:extLst>
          </p:cNvPr>
          <p:cNvSpPr txBox="1"/>
          <p:nvPr/>
        </p:nvSpPr>
        <p:spPr>
          <a:xfrm>
            <a:off x="484645" y="5718233"/>
            <a:ext cx="5432060" cy="430887"/>
          </a:xfrm>
          <a:prstGeom prst="rect">
            <a:avLst/>
          </a:prstGeom>
          <a:noFill/>
        </p:spPr>
        <p:txBody>
          <a:bodyPr wrap="square" rtlCol="0">
            <a:spAutoFit/>
          </a:bodyPr>
          <a:lstStyle/>
          <a:p>
            <a:r>
              <a:rPr lang="en-US" sz="1100" dirty="0"/>
              <a:t>Users wishing to subscribe (approval pending) to this distribution list, register at:</a:t>
            </a:r>
            <a:br>
              <a:rPr lang="en-US" sz="1100" dirty="0"/>
            </a:br>
            <a:r>
              <a:rPr lang="en-US" sz="1100" dirty="0">
                <a:hlinkClick r:id="rId6" tooltip="https://public.govdelivery.com/accounts/FLDEM/subscriber/new?topic_id=Morning_SITREP"/>
              </a:rPr>
              <a:t>https://public.govdelivery.com/accounts/FLDEM/subscriber/new?topic_id=Morning_SITREP</a:t>
            </a:r>
            <a:endParaRPr lang="en-US" sz="1100" dirty="0"/>
          </a:p>
        </p:txBody>
      </p:sp>
    </p:spTree>
    <p:extLst>
      <p:ext uri="{BB962C8B-B14F-4D97-AF65-F5344CB8AC3E}">
        <p14:creationId xmlns:p14="http://schemas.microsoft.com/office/powerpoint/2010/main" val="71724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8D4E8C4-7478-4F4C-AACA-6EBAE0A28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E856495E-18FB-4ED1-A722-FB1AAF5655B0}"/>
              </a:ext>
            </a:extLst>
          </p:cNvPr>
          <p:cNvSpPr txBox="1">
            <a:spLocks/>
          </p:cNvSpPr>
          <p:nvPr/>
        </p:nvSpPr>
        <p:spPr>
          <a:xfrm>
            <a:off x="1781735" y="1476310"/>
            <a:ext cx="8229600" cy="1354667"/>
          </a:xfrm>
          <a:prstGeom prst="rect">
            <a:avLst/>
          </a:prstGeom>
          <a:solidFill>
            <a:schemeClr val="bg1">
              <a:alpha val="69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02060"/>
                </a:solidFill>
                <a:latin typeface="Arial" panose="020B0604020202020204" pitchFamily="34" charset="0"/>
                <a:cs typeface="Arial" panose="020B0604020202020204" pitchFamily="34" charset="0"/>
              </a:rPr>
              <a:t>State Emergency Operations Center Activation Level</a:t>
            </a:r>
          </a:p>
        </p:txBody>
      </p:sp>
      <p:graphicFrame>
        <p:nvGraphicFramePr>
          <p:cNvPr id="5" name="Object 4">
            <a:extLst>
              <a:ext uri="{FF2B5EF4-FFF2-40B4-BE49-F238E27FC236}">
                <a16:creationId xmlns:a16="http://schemas.microsoft.com/office/drawing/2014/main" id="{E1306A54-750D-4248-A36E-1FFC11F1C2F8}"/>
              </a:ext>
            </a:extLst>
          </p:cNvPr>
          <p:cNvGraphicFramePr>
            <a:graphicFrameLocks noChangeAspect="1"/>
          </p:cNvGraphicFramePr>
          <p:nvPr>
            <p:extLst>
              <p:ext uri="{D42A27DB-BD31-4B8C-83A1-F6EECF244321}">
                <p14:modId xmlns:p14="http://schemas.microsoft.com/office/powerpoint/2010/main" val="3551185949"/>
              </p:ext>
            </p:extLst>
          </p:nvPr>
        </p:nvGraphicFramePr>
        <p:xfrm>
          <a:off x="3335338" y="4435475"/>
          <a:ext cx="5270500" cy="568325"/>
        </p:xfrm>
        <a:graphic>
          <a:graphicData uri="http://schemas.openxmlformats.org/presentationml/2006/ole">
            <mc:AlternateContent xmlns:mc="http://schemas.openxmlformats.org/markup-compatibility/2006">
              <mc:Choice xmlns:v="urn:schemas-microsoft-com:vml" Requires="v">
                <p:oleObj name="Worksheet" r:id="rId4" imgW="9048674" imgH="1019099" progId="Excel.Sheet.12">
                  <p:embed/>
                </p:oleObj>
              </mc:Choice>
              <mc:Fallback>
                <p:oleObj name="Worksheet" r:id="rId4" imgW="9048674" imgH="1019099" progId="Excel.Sheet.12">
                  <p:embed/>
                  <p:pic>
                    <p:nvPicPr>
                      <p:cNvPr id="5" name="Object 4">
                        <a:extLst>
                          <a:ext uri="{FF2B5EF4-FFF2-40B4-BE49-F238E27FC236}">
                            <a16:creationId xmlns:a16="http://schemas.microsoft.com/office/drawing/2014/main" id="{E1306A54-750D-4248-A36E-1FFC11F1C2F8}"/>
                          </a:ext>
                        </a:extLst>
                      </p:cNvPr>
                      <p:cNvPicPr>
                        <a:picLocks noChangeAspect="1" noChangeArrowheads="1"/>
                      </p:cNvPicPr>
                      <p:nvPr/>
                    </p:nvPicPr>
                    <p:blipFill>
                      <a:blip r:embed="rId5"/>
                      <a:srcRect/>
                      <a:stretch>
                        <a:fillRect/>
                      </a:stretch>
                    </p:blipFill>
                    <p:spPr bwMode="auto">
                      <a:xfrm>
                        <a:off x="3335338" y="4435475"/>
                        <a:ext cx="5270500" cy="568325"/>
                      </a:xfrm>
                      <a:prstGeom prst="rect">
                        <a:avLst/>
                      </a:prstGeom>
                      <a:noFill/>
                    </p:spPr>
                  </p:pic>
                </p:oleObj>
              </mc:Fallback>
            </mc:AlternateContent>
          </a:graphicData>
        </a:graphic>
      </p:graphicFrame>
    </p:spTree>
    <p:extLst>
      <p:ext uri="{BB962C8B-B14F-4D97-AF65-F5344CB8AC3E}">
        <p14:creationId xmlns:p14="http://schemas.microsoft.com/office/powerpoint/2010/main" val="1596068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ADA8294B-97AC-4751-A21A-35656602C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378"/>
            <a:ext cx="12192000" cy="6858000"/>
          </a:xfrm>
          <a:prstGeom prst="rect">
            <a:avLst/>
          </a:prstGeom>
        </p:spPr>
      </p:pic>
      <p:graphicFrame>
        <p:nvGraphicFramePr>
          <p:cNvPr id="3" name="Object 2">
            <a:extLst>
              <a:ext uri="{FF2B5EF4-FFF2-40B4-BE49-F238E27FC236}">
                <a16:creationId xmlns:a16="http://schemas.microsoft.com/office/drawing/2014/main" id="{DF0B5D6F-23FA-4A0D-8902-22EA502F421B}"/>
              </a:ext>
            </a:extLst>
          </p:cNvPr>
          <p:cNvGraphicFramePr>
            <a:graphicFrameLocks noChangeAspect="1"/>
          </p:cNvGraphicFramePr>
          <p:nvPr>
            <p:extLst>
              <p:ext uri="{D42A27DB-BD31-4B8C-83A1-F6EECF244321}">
                <p14:modId xmlns:p14="http://schemas.microsoft.com/office/powerpoint/2010/main" val="2100737439"/>
              </p:ext>
            </p:extLst>
          </p:nvPr>
        </p:nvGraphicFramePr>
        <p:xfrm>
          <a:off x="1244600" y="1204913"/>
          <a:ext cx="10580688" cy="4781550"/>
        </p:xfrm>
        <a:graphic>
          <a:graphicData uri="http://schemas.openxmlformats.org/presentationml/2006/ole">
            <mc:AlternateContent xmlns:mc="http://schemas.openxmlformats.org/markup-compatibility/2006">
              <mc:Choice xmlns:v="urn:schemas-microsoft-com:vml" Requires="v">
                <p:oleObj name="Worksheet" r:id="rId4" imgW="7105498" imgH="2959116" progId="Excel.Sheet.12">
                  <p:embed/>
                </p:oleObj>
              </mc:Choice>
              <mc:Fallback>
                <p:oleObj name="Worksheet" r:id="rId4" imgW="7105498" imgH="2959116" progId="Excel.Sheet.12">
                  <p:embed/>
                  <p:pic>
                    <p:nvPicPr>
                      <p:cNvPr id="5" name="Object 4"/>
                      <p:cNvPicPr>
                        <a:picLocks noChangeAspect="1" noChangeArrowheads="1"/>
                      </p:cNvPicPr>
                      <p:nvPr/>
                    </p:nvPicPr>
                    <p:blipFill>
                      <a:blip r:embed="rId5"/>
                      <a:srcRect/>
                      <a:stretch>
                        <a:fillRect/>
                      </a:stretch>
                    </p:blipFill>
                    <p:spPr bwMode="auto">
                      <a:xfrm>
                        <a:off x="1244600" y="1204913"/>
                        <a:ext cx="10580688" cy="4781550"/>
                      </a:xfrm>
                      <a:prstGeom prst="rect">
                        <a:avLst/>
                      </a:prstGeom>
                      <a:noFill/>
                      <a:ln>
                        <a:solidFill>
                          <a:schemeClr val="tx1"/>
                        </a:solidFill>
                      </a:ln>
                    </p:spPr>
                  </p:pic>
                </p:oleObj>
              </mc:Fallback>
            </mc:AlternateContent>
          </a:graphicData>
        </a:graphic>
      </p:graphicFrame>
      <p:sp>
        <p:nvSpPr>
          <p:cNvPr id="4" name="Title 1">
            <a:extLst>
              <a:ext uri="{FF2B5EF4-FFF2-40B4-BE49-F238E27FC236}">
                <a16:creationId xmlns:a16="http://schemas.microsoft.com/office/drawing/2014/main" id="{A57CDC7A-AB82-4257-8E99-FC9A8B3FB087}"/>
              </a:ext>
            </a:extLst>
          </p:cNvPr>
          <p:cNvSpPr txBox="1">
            <a:spLocks/>
          </p:cNvSpPr>
          <p:nvPr/>
        </p:nvSpPr>
        <p:spPr>
          <a:xfrm>
            <a:off x="1243853" y="178746"/>
            <a:ext cx="10313894" cy="635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bg1"/>
                </a:solidFill>
                <a:latin typeface="Arial" panose="020B0604020202020204" pitchFamily="34" charset="0"/>
                <a:cs typeface="Arial" panose="020B0604020202020204" pitchFamily="34" charset="0"/>
              </a:rPr>
              <a:t>SERT On-Call Personnel</a:t>
            </a:r>
          </a:p>
        </p:txBody>
      </p:sp>
    </p:spTree>
    <p:extLst>
      <p:ext uri="{BB962C8B-B14F-4D97-AF65-F5344CB8AC3E}">
        <p14:creationId xmlns:p14="http://schemas.microsoft.com/office/powerpoint/2010/main" val="156784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768A7BFC-0EBE-496E-A799-E7F45CF2C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3AA8389C-152D-4ED1-9CB9-FFD12F74CE8E}"/>
              </a:ext>
            </a:extLst>
          </p:cNvPr>
          <p:cNvSpPr txBox="1">
            <a:spLocks/>
          </p:cNvSpPr>
          <p:nvPr/>
        </p:nvSpPr>
        <p:spPr>
          <a:xfrm>
            <a:off x="1250576" y="139958"/>
            <a:ext cx="10636624"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Response Regional Coordination Team</a:t>
            </a:r>
          </a:p>
        </p:txBody>
      </p:sp>
      <p:pic>
        <p:nvPicPr>
          <p:cNvPr id="5" name="Picture 1">
            <a:extLst>
              <a:ext uri="{FF2B5EF4-FFF2-40B4-BE49-F238E27FC236}">
                <a16:creationId xmlns:a16="http://schemas.microsoft.com/office/drawing/2014/main" id="{3727F448-A757-4AF9-8EEE-2AC3623E83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029304" y="1859954"/>
            <a:ext cx="173275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EF01C724-BA15-44C5-8166-7E21A446E8F6}"/>
              </a:ext>
            </a:extLst>
          </p:cNvPr>
          <p:cNvGraphicFramePr>
            <a:graphicFrameLocks noChangeAspect="1"/>
          </p:cNvGraphicFramePr>
          <p:nvPr>
            <p:extLst>
              <p:ext uri="{D42A27DB-BD31-4B8C-83A1-F6EECF244321}">
                <p14:modId xmlns:p14="http://schemas.microsoft.com/office/powerpoint/2010/main" val="3350132897"/>
              </p:ext>
            </p:extLst>
          </p:nvPr>
        </p:nvGraphicFramePr>
        <p:xfrm>
          <a:off x="381000" y="1471613"/>
          <a:ext cx="9345613" cy="2776537"/>
        </p:xfrm>
        <a:graphic>
          <a:graphicData uri="http://schemas.openxmlformats.org/presentationml/2006/ole">
            <mc:AlternateContent xmlns:mc="http://schemas.openxmlformats.org/markup-compatibility/2006">
              <mc:Choice xmlns:v="urn:schemas-microsoft-com:vml" Requires="v">
                <p:oleObj name="Worksheet" r:id="rId5" imgW="8071093" imgH="2190560" progId="Excel.Sheet.12">
                  <p:embed/>
                </p:oleObj>
              </mc:Choice>
              <mc:Fallback>
                <p:oleObj name="Worksheet" r:id="rId5" imgW="8071093" imgH="2190560" progId="Excel.Sheet.12">
                  <p:embed/>
                  <p:pic>
                    <p:nvPicPr>
                      <p:cNvPr id="6" name="Object 5">
                        <a:extLst>
                          <a:ext uri="{FF2B5EF4-FFF2-40B4-BE49-F238E27FC236}">
                            <a16:creationId xmlns:a16="http://schemas.microsoft.com/office/drawing/2014/main" id="{EF01C724-BA15-44C5-8166-7E21A446E8F6}"/>
                          </a:ext>
                        </a:extLst>
                      </p:cNvPr>
                      <p:cNvPicPr>
                        <a:picLocks noChangeAspect="1" noChangeArrowheads="1"/>
                      </p:cNvPicPr>
                      <p:nvPr/>
                    </p:nvPicPr>
                    <p:blipFill>
                      <a:blip r:embed="rId6"/>
                      <a:srcRect/>
                      <a:stretch>
                        <a:fillRect/>
                      </a:stretch>
                    </p:blipFill>
                    <p:spPr bwMode="auto">
                      <a:xfrm>
                        <a:off x="381000" y="1471613"/>
                        <a:ext cx="9345613" cy="2776537"/>
                      </a:xfrm>
                      <a:prstGeom prst="rect">
                        <a:avLst/>
                      </a:prstGeom>
                      <a:noFill/>
                    </p:spPr>
                  </p:pic>
                </p:oleObj>
              </mc:Fallback>
            </mc:AlternateContent>
          </a:graphicData>
        </a:graphic>
      </p:graphicFrame>
      <p:graphicFrame>
        <p:nvGraphicFramePr>
          <p:cNvPr id="7" name="Table 7">
            <a:extLst>
              <a:ext uri="{FF2B5EF4-FFF2-40B4-BE49-F238E27FC236}">
                <a16:creationId xmlns:a16="http://schemas.microsoft.com/office/drawing/2014/main" id="{AF17FA7C-167E-49F2-A82E-128F3915E2C8}"/>
              </a:ext>
            </a:extLst>
          </p:cNvPr>
          <p:cNvGraphicFramePr>
            <a:graphicFrameLocks noGrp="1"/>
          </p:cNvGraphicFramePr>
          <p:nvPr>
            <p:extLst>
              <p:ext uri="{D42A27DB-BD31-4B8C-83A1-F6EECF244321}">
                <p14:modId xmlns:p14="http://schemas.microsoft.com/office/powerpoint/2010/main" val="4175765837"/>
              </p:ext>
            </p:extLst>
          </p:nvPr>
        </p:nvGraphicFramePr>
        <p:xfrm>
          <a:off x="8718487" y="4580332"/>
          <a:ext cx="3276778" cy="1249680"/>
        </p:xfrm>
        <a:graphic>
          <a:graphicData uri="http://schemas.openxmlformats.org/drawingml/2006/table">
            <a:tbl>
              <a:tblPr firstRow="1" bandRow="1">
                <a:tableStyleId>{5C22544A-7EE6-4342-B048-85BDC9FD1C3A}</a:tableStyleId>
              </a:tblPr>
              <a:tblGrid>
                <a:gridCol w="3276778">
                  <a:extLst>
                    <a:ext uri="{9D8B030D-6E8A-4147-A177-3AD203B41FA5}">
                      <a16:colId xmlns:a16="http://schemas.microsoft.com/office/drawing/2014/main" val="3054215603"/>
                    </a:ext>
                  </a:extLst>
                </a:gridCol>
              </a:tblGrid>
              <a:tr h="274668">
                <a:tc>
                  <a:txBody>
                    <a:bodyPr/>
                    <a:lstStyle/>
                    <a:p>
                      <a:pPr algn="ctr"/>
                      <a:r>
                        <a:rPr lang="en-US" sz="1600" dirty="0">
                          <a:latin typeface="Arial" panose="020B0604020202020204" pitchFamily="34" charset="0"/>
                          <a:cs typeface="Arial" panose="020B0604020202020204" pitchFamily="34" charset="0"/>
                        </a:rPr>
                        <a:t> Status</a:t>
                      </a:r>
                    </a:p>
                  </a:txBody>
                  <a:tcPr>
                    <a:solidFill>
                      <a:srgbClr val="002060"/>
                    </a:solidFill>
                  </a:tcPr>
                </a:tc>
                <a:extLst>
                  <a:ext uri="{0D108BD9-81ED-4DB2-BD59-A6C34878D82A}">
                    <a16:rowId xmlns:a16="http://schemas.microsoft.com/office/drawing/2014/main" val="1362276809"/>
                  </a:ext>
                </a:extLst>
              </a:tr>
              <a:tr h="2746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Normal Operations</a:t>
                      </a:r>
                    </a:p>
                  </a:txBody>
                  <a:tcPr>
                    <a:solidFill>
                      <a:srgbClr val="009900"/>
                    </a:solidFill>
                  </a:tcPr>
                </a:tc>
                <a:extLst>
                  <a:ext uri="{0D108BD9-81ED-4DB2-BD59-A6C34878D82A}">
                    <a16:rowId xmlns:a16="http://schemas.microsoft.com/office/drawing/2014/main" val="2318740178"/>
                  </a:ext>
                </a:extLst>
              </a:tr>
              <a:tr h="4744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latin typeface="Arial" panose="020B0604020202020204" pitchFamily="34" charset="0"/>
                          <a:cs typeface="Arial" panose="020B0604020202020204" pitchFamily="34" charset="0"/>
                        </a:rPr>
                        <a:t>Out of Service / Unavailable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a:solidFill>
                      <a:srgbClr val="FF0000"/>
                    </a:solidFill>
                  </a:tcPr>
                </a:tc>
                <a:extLst>
                  <a:ext uri="{0D108BD9-81ED-4DB2-BD59-A6C34878D82A}">
                    <a16:rowId xmlns:a16="http://schemas.microsoft.com/office/drawing/2014/main" val="3382353708"/>
                  </a:ext>
                </a:extLst>
              </a:tr>
            </a:tbl>
          </a:graphicData>
        </a:graphic>
      </p:graphicFrame>
      <p:sp>
        <p:nvSpPr>
          <p:cNvPr id="9" name="TextBox 8"/>
          <p:cNvSpPr txBox="1"/>
          <p:nvPr/>
        </p:nvSpPr>
        <p:spPr>
          <a:xfrm>
            <a:off x="381000" y="4464545"/>
            <a:ext cx="7484882"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Region 2 Coverage Provided by Response Coordinator 3</a:t>
            </a:r>
          </a:p>
          <a:p>
            <a:r>
              <a:rPr lang="en-US" dirty="0">
                <a:latin typeface="Arial" panose="020B0604020202020204" pitchFamily="34" charset="0"/>
                <a:cs typeface="Arial" panose="020B0604020202020204" pitchFamily="34" charset="0"/>
              </a:rPr>
              <a:t>Region 7 Coverage Provided by Response Coordinator 8</a:t>
            </a:r>
          </a:p>
          <a:p>
            <a:endParaRPr lang="en-US" dirty="0"/>
          </a:p>
        </p:txBody>
      </p:sp>
    </p:spTree>
    <p:extLst>
      <p:ext uri="{BB962C8B-B14F-4D97-AF65-F5344CB8AC3E}">
        <p14:creationId xmlns:p14="http://schemas.microsoft.com/office/powerpoint/2010/main" val="2510891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E2E96FFC-1A1B-4EBB-91E9-E4077C208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4B9A9-27B2-4EAF-A450-CD2120E36584}"/>
              </a:ext>
            </a:extLst>
          </p:cNvPr>
          <p:cNvSpPr txBox="1">
            <a:spLocks/>
          </p:cNvSpPr>
          <p:nvPr/>
        </p:nvSpPr>
        <p:spPr>
          <a:xfrm>
            <a:off x="1181100" y="167445"/>
            <a:ext cx="10732994" cy="800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Recovery Regional Coordination Team</a:t>
            </a:r>
          </a:p>
        </p:txBody>
      </p:sp>
      <p:graphicFrame>
        <p:nvGraphicFramePr>
          <p:cNvPr id="5" name="Object 4">
            <a:extLst>
              <a:ext uri="{FF2B5EF4-FFF2-40B4-BE49-F238E27FC236}">
                <a16:creationId xmlns:a16="http://schemas.microsoft.com/office/drawing/2014/main" id="{7F9C4B37-21F5-4F65-9442-0A94A66BC06D}"/>
              </a:ext>
            </a:extLst>
          </p:cNvPr>
          <p:cNvGraphicFramePr>
            <a:graphicFrameLocks noChangeAspect="1"/>
          </p:cNvGraphicFramePr>
          <p:nvPr>
            <p:extLst>
              <p:ext uri="{D42A27DB-BD31-4B8C-83A1-F6EECF244321}">
                <p14:modId xmlns:p14="http://schemas.microsoft.com/office/powerpoint/2010/main" val="1926231121"/>
              </p:ext>
            </p:extLst>
          </p:nvPr>
        </p:nvGraphicFramePr>
        <p:xfrm>
          <a:off x="407988" y="1465263"/>
          <a:ext cx="9742487" cy="2722562"/>
        </p:xfrm>
        <a:graphic>
          <a:graphicData uri="http://schemas.openxmlformats.org/presentationml/2006/ole">
            <mc:AlternateContent xmlns:mc="http://schemas.openxmlformats.org/markup-compatibility/2006">
              <mc:Choice xmlns:v="urn:schemas-microsoft-com:vml" Requires="v">
                <p:oleObj name="Worksheet" r:id="rId4" imgW="8991450" imgH="2431833" progId="Excel.Sheet.12">
                  <p:embed/>
                </p:oleObj>
              </mc:Choice>
              <mc:Fallback>
                <p:oleObj name="Worksheet" r:id="rId4" imgW="8991450" imgH="2431833" progId="Excel.Sheet.12">
                  <p:embed/>
                  <p:pic>
                    <p:nvPicPr>
                      <p:cNvPr id="5" name="Object 4">
                        <a:extLst>
                          <a:ext uri="{FF2B5EF4-FFF2-40B4-BE49-F238E27FC236}">
                            <a16:creationId xmlns:a16="http://schemas.microsoft.com/office/drawing/2014/main" id="{7F9C4B37-21F5-4F65-9442-0A94A66BC06D}"/>
                          </a:ext>
                        </a:extLst>
                      </p:cNvPr>
                      <p:cNvPicPr>
                        <a:picLocks noChangeAspect="1" noChangeArrowheads="1"/>
                      </p:cNvPicPr>
                      <p:nvPr/>
                    </p:nvPicPr>
                    <p:blipFill>
                      <a:blip r:embed="rId5"/>
                      <a:srcRect/>
                      <a:stretch>
                        <a:fillRect/>
                      </a:stretch>
                    </p:blipFill>
                    <p:spPr bwMode="auto">
                      <a:xfrm>
                        <a:off x="407988" y="1465263"/>
                        <a:ext cx="9742487" cy="2722562"/>
                      </a:xfrm>
                      <a:prstGeom prst="rect">
                        <a:avLst/>
                      </a:prstGeom>
                      <a:noFill/>
                    </p:spPr>
                  </p:pic>
                </p:oleObj>
              </mc:Fallback>
            </mc:AlternateContent>
          </a:graphicData>
        </a:graphic>
      </p:graphicFrame>
      <p:graphicFrame>
        <p:nvGraphicFramePr>
          <p:cNvPr id="7" name="Table 7">
            <a:extLst>
              <a:ext uri="{FF2B5EF4-FFF2-40B4-BE49-F238E27FC236}">
                <a16:creationId xmlns:a16="http://schemas.microsoft.com/office/drawing/2014/main" id="{BB828F82-94EC-47C5-BCB8-A9C503739F5C}"/>
              </a:ext>
            </a:extLst>
          </p:cNvPr>
          <p:cNvGraphicFramePr>
            <a:graphicFrameLocks noGrp="1"/>
          </p:cNvGraphicFramePr>
          <p:nvPr>
            <p:extLst>
              <p:ext uri="{D42A27DB-BD31-4B8C-83A1-F6EECF244321}">
                <p14:modId xmlns:p14="http://schemas.microsoft.com/office/powerpoint/2010/main" val="691051915"/>
              </p:ext>
            </p:extLst>
          </p:nvPr>
        </p:nvGraphicFramePr>
        <p:xfrm>
          <a:off x="8517700" y="4487484"/>
          <a:ext cx="3396394" cy="1752600"/>
        </p:xfrm>
        <a:graphic>
          <a:graphicData uri="http://schemas.openxmlformats.org/drawingml/2006/table">
            <a:tbl>
              <a:tblPr firstRow="1" bandRow="1">
                <a:tableStyleId>{5C22544A-7EE6-4342-B048-85BDC9FD1C3A}</a:tableStyleId>
              </a:tblPr>
              <a:tblGrid>
                <a:gridCol w="3396394">
                  <a:extLst>
                    <a:ext uri="{9D8B030D-6E8A-4147-A177-3AD203B41FA5}">
                      <a16:colId xmlns:a16="http://schemas.microsoft.com/office/drawing/2014/main" val="3054215603"/>
                    </a:ext>
                  </a:extLst>
                </a:gridCol>
              </a:tblGrid>
              <a:tr h="350520">
                <a:tc>
                  <a:txBody>
                    <a:bodyPr/>
                    <a:lstStyle/>
                    <a:p>
                      <a:pPr algn="ctr"/>
                      <a:r>
                        <a:rPr lang="en-US" sz="1600" dirty="0">
                          <a:latin typeface="Arial" panose="020B0604020202020204" pitchFamily="34" charset="0"/>
                          <a:cs typeface="Arial" panose="020B0604020202020204" pitchFamily="34" charset="0"/>
                        </a:rPr>
                        <a:t> Status</a:t>
                      </a:r>
                    </a:p>
                  </a:txBody>
                  <a:tcPr>
                    <a:solidFill>
                      <a:srgbClr val="002060"/>
                    </a:solidFill>
                  </a:tcPr>
                </a:tc>
                <a:extLst>
                  <a:ext uri="{0D108BD9-81ED-4DB2-BD59-A6C34878D82A}">
                    <a16:rowId xmlns:a16="http://schemas.microsoft.com/office/drawing/2014/main" val="1362276809"/>
                  </a:ext>
                </a:extLst>
              </a:tr>
              <a:tr h="350520">
                <a:tc>
                  <a:txBody>
                    <a:bodyPr/>
                    <a:lstStyle/>
                    <a:p>
                      <a:pPr algn="ctr"/>
                      <a:r>
                        <a:rPr lang="en-US" sz="1600" dirty="0">
                          <a:latin typeface="Arial" panose="020B0604020202020204" pitchFamily="34" charset="0"/>
                          <a:cs typeface="Arial" panose="020B0604020202020204" pitchFamily="34" charset="0"/>
                        </a:rPr>
                        <a:t>Normal Operations</a:t>
                      </a:r>
                    </a:p>
                  </a:txBody>
                  <a:tcPr>
                    <a:solidFill>
                      <a:srgbClr val="009900"/>
                    </a:solidFill>
                  </a:tcPr>
                </a:tc>
                <a:extLst>
                  <a:ext uri="{0D108BD9-81ED-4DB2-BD59-A6C34878D82A}">
                    <a16:rowId xmlns:a16="http://schemas.microsoft.com/office/drawing/2014/main" val="3382353708"/>
                  </a:ext>
                </a:extLst>
              </a:tr>
              <a:tr h="350520">
                <a:tc>
                  <a:txBody>
                    <a:bodyPr/>
                    <a:lstStyle/>
                    <a:p>
                      <a:pPr algn="ctr"/>
                      <a:r>
                        <a:rPr lang="en-US" sz="1600" dirty="0">
                          <a:latin typeface="Arial" panose="020B0604020202020204" pitchFamily="34" charset="0"/>
                          <a:cs typeface="Arial" panose="020B0604020202020204" pitchFamily="34" charset="0"/>
                        </a:rPr>
                        <a:t>In</a:t>
                      </a:r>
                      <a:r>
                        <a:rPr lang="en-US" sz="1600" baseline="0" dirty="0">
                          <a:latin typeface="Arial" panose="020B0604020202020204" pitchFamily="34" charset="0"/>
                          <a:cs typeface="Arial" panose="020B0604020202020204" pitchFamily="34" charset="0"/>
                        </a:rPr>
                        <a:t> Region / Delayed Response</a:t>
                      </a:r>
                      <a:endParaRPr lang="en-US" sz="1600" dirty="0">
                        <a:latin typeface="Arial" panose="020B0604020202020204" pitchFamily="34" charset="0"/>
                        <a:cs typeface="Arial" panose="020B0604020202020204" pitchFamily="34" charset="0"/>
                      </a:endParaRPr>
                    </a:p>
                  </a:txBody>
                  <a:tcPr>
                    <a:solidFill>
                      <a:srgbClr val="FFFF00"/>
                    </a:solidFill>
                  </a:tcPr>
                </a:tc>
                <a:extLst>
                  <a:ext uri="{0D108BD9-81ED-4DB2-BD59-A6C34878D82A}">
                    <a16:rowId xmlns:a16="http://schemas.microsoft.com/office/drawing/2014/main" val="700424381"/>
                  </a:ext>
                </a:extLst>
              </a:tr>
              <a:tr h="350520">
                <a:tc>
                  <a:txBody>
                    <a:bodyPr/>
                    <a:lstStyle/>
                    <a:p>
                      <a:pPr algn="ctr"/>
                      <a:r>
                        <a:rPr lang="en-US" sz="1600" dirty="0">
                          <a:latin typeface="Arial" panose="020B0604020202020204" pitchFamily="34" charset="0"/>
                          <a:cs typeface="Arial" panose="020B0604020202020204" pitchFamily="34" charset="0"/>
                        </a:rPr>
                        <a:t>Deployed / Delayed Response</a:t>
                      </a:r>
                    </a:p>
                  </a:txBody>
                  <a:tcPr>
                    <a:solidFill>
                      <a:srgbClr val="FFC000"/>
                    </a:solidFill>
                  </a:tcPr>
                </a:tc>
                <a:extLst>
                  <a:ext uri="{0D108BD9-81ED-4DB2-BD59-A6C34878D82A}">
                    <a16:rowId xmlns:a16="http://schemas.microsoft.com/office/drawing/2014/main" val="2215384819"/>
                  </a:ext>
                </a:extLst>
              </a:tr>
              <a:tr h="350520">
                <a:tc>
                  <a:txBody>
                    <a:bodyPr/>
                    <a:lstStyle/>
                    <a:p>
                      <a:pPr algn="ctr"/>
                      <a:r>
                        <a:rPr lang="en-US" sz="1600" dirty="0">
                          <a:latin typeface="Arial" panose="020B0604020202020204" pitchFamily="34" charset="0"/>
                          <a:cs typeface="Arial" panose="020B0604020202020204" pitchFamily="34" charset="0"/>
                        </a:rPr>
                        <a:t>Out of Service / Unavailable</a:t>
                      </a:r>
                    </a:p>
                  </a:txBody>
                  <a:tcPr>
                    <a:solidFill>
                      <a:srgbClr val="FF0000"/>
                    </a:solidFill>
                  </a:tcPr>
                </a:tc>
                <a:extLst>
                  <a:ext uri="{0D108BD9-81ED-4DB2-BD59-A6C34878D82A}">
                    <a16:rowId xmlns:a16="http://schemas.microsoft.com/office/drawing/2014/main" val="1164374394"/>
                  </a:ext>
                </a:extLst>
              </a:tr>
            </a:tbl>
          </a:graphicData>
        </a:graphic>
      </p:graphicFrame>
      <p:sp>
        <p:nvSpPr>
          <p:cNvPr id="4" name="TextBox 3"/>
          <p:cNvSpPr txBox="1"/>
          <p:nvPr/>
        </p:nvSpPr>
        <p:spPr>
          <a:xfrm>
            <a:off x="407988" y="4331314"/>
            <a:ext cx="7151656"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Region 5 and 6 Coverage Provided by Recovery Coordinator 4</a:t>
            </a:r>
          </a:p>
          <a:p>
            <a:r>
              <a:rPr lang="en-US" dirty="0">
                <a:latin typeface="Arial" panose="020B0604020202020204" pitchFamily="34" charset="0"/>
                <a:cs typeface="Arial" panose="020B0604020202020204" pitchFamily="34" charset="0"/>
              </a:rPr>
              <a:t>Region 9 Coverage Provided by Recovery Coordinator 8</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3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F386B935-472F-471A-859F-9D6EBD2AE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 y="0"/>
            <a:ext cx="12192000" cy="6858000"/>
          </a:xfrm>
          <a:prstGeom prst="rect">
            <a:avLst/>
          </a:prstGeom>
        </p:spPr>
      </p:pic>
      <p:sp>
        <p:nvSpPr>
          <p:cNvPr id="4" name="AutoShape 14" descr="http://www.wpc.ncep.noaa.gov/noaa/noaa.gif">
            <a:extLst>
              <a:ext uri="{FF2B5EF4-FFF2-40B4-BE49-F238E27FC236}">
                <a16:creationId xmlns:a16="http://schemas.microsoft.com/office/drawing/2014/main" id="{CD6DA305-4315-4C94-AB60-838C0DD0DFC8}"/>
              </a:ext>
            </a:extLst>
          </p:cNvPr>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B6D2E72-E9F4-480C-B1A5-AB01FC7086AC}"/>
              </a:ext>
            </a:extLst>
          </p:cNvPr>
          <p:cNvSpPr txBox="1"/>
          <p:nvPr/>
        </p:nvSpPr>
        <p:spPr>
          <a:xfrm>
            <a:off x="1357488" y="4974108"/>
            <a:ext cx="251892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Today’s </a:t>
            </a: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Weather</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Map</a:t>
            </a:r>
          </a:p>
        </p:txBody>
      </p:sp>
      <p:sp>
        <p:nvSpPr>
          <p:cNvPr id="9" name="Title 1">
            <a:extLst>
              <a:ext uri="{FF2B5EF4-FFF2-40B4-BE49-F238E27FC236}">
                <a16:creationId xmlns:a16="http://schemas.microsoft.com/office/drawing/2014/main" id="{92347976-38F8-46F3-B8D8-3F73CA2471D6}"/>
              </a:ext>
            </a:extLst>
          </p:cNvPr>
          <p:cNvSpPr txBox="1">
            <a:spLocks/>
          </p:cNvSpPr>
          <p:nvPr/>
        </p:nvSpPr>
        <p:spPr>
          <a:xfrm>
            <a:off x="1207889" y="139085"/>
            <a:ext cx="8077200" cy="7405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5400" b="1" dirty="0">
                <a:solidFill>
                  <a:schemeClr val="bg1"/>
                </a:solidFill>
                <a:latin typeface="Arial" panose="020B0604020202020204" pitchFamily="34" charset="0"/>
                <a:cs typeface="Arial" panose="020B0604020202020204" pitchFamily="34" charset="0"/>
              </a:rPr>
              <a:t>Meteorology Summary</a:t>
            </a:r>
          </a:p>
        </p:txBody>
      </p:sp>
      <p:pic>
        <p:nvPicPr>
          <p:cNvPr id="10" name="Picture 9" descr="Map&#10;&#10;Description automatically generated">
            <a:extLst>
              <a:ext uri="{FF2B5EF4-FFF2-40B4-BE49-F238E27FC236}">
                <a16:creationId xmlns:a16="http://schemas.microsoft.com/office/drawing/2014/main" id="{B54D9F17-58AD-F2F1-DA03-BC7E53747959}"/>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63501" y="1191946"/>
            <a:ext cx="5106894" cy="3839135"/>
          </a:xfrm>
          <a:prstGeom prst="rect">
            <a:avLst/>
          </a:prstGeom>
        </p:spPr>
      </p:pic>
      <p:graphicFrame>
        <p:nvGraphicFramePr>
          <p:cNvPr id="13" name="Object 12">
            <a:extLst>
              <a:ext uri="{FF2B5EF4-FFF2-40B4-BE49-F238E27FC236}">
                <a16:creationId xmlns:a16="http://schemas.microsoft.com/office/drawing/2014/main" id="{2D1088AF-299F-2BC6-B6AB-77DE6BE54644}"/>
              </a:ext>
            </a:extLst>
          </p:cNvPr>
          <p:cNvGraphicFramePr>
            <a:graphicFrameLocks noChangeAspect="1"/>
          </p:cNvGraphicFramePr>
          <p:nvPr/>
        </p:nvGraphicFramePr>
        <p:xfrm>
          <a:off x="5251495" y="1198451"/>
          <a:ext cx="6931025" cy="2073275"/>
        </p:xfrm>
        <a:graphic>
          <a:graphicData uri="http://schemas.openxmlformats.org/presentationml/2006/ole">
            <mc:AlternateContent xmlns:mc="http://schemas.openxmlformats.org/markup-compatibility/2006">
              <mc:Choice xmlns:v="urn:schemas-microsoft-com:vml" Requires="v">
                <p:oleObj name="Worksheet" r:id="rId6" imgW="7886620" imgH="2330298" progId="Excel.Sheet.12">
                  <p:embed/>
                </p:oleObj>
              </mc:Choice>
              <mc:Fallback>
                <p:oleObj name="Worksheet" r:id="rId6" imgW="7886620" imgH="2330298" progId="Excel.Sheet.12">
                  <p:embed/>
                  <p:pic>
                    <p:nvPicPr>
                      <p:cNvPr id="13" name="Object 12">
                        <a:extLst>
                          <a:ext uri="{FF2B5EF4-FFF2-40B4-BE49-F238E27FC236}">
                            <a16:creationId xmlns:a16="http://schemas.microsoft.com/office/drawing/2014/main" id="{2D1088AF-299F-2BC6-B6AB-77DE6BE54644}"/>
                          </a:ext>
                        </a:extLst>
                      </p:cNvPr>
                      <p:cNvPicPr/>
                      <p:nvPr/>
                    </p:nvPicPr>
                    <p:blipFill>
                      <a:blip r:embed="rId7"/>
                      <a:stretch>
                        <a:fillRect/>
                      </a:stretch>
                    </p:blipFill>
                    <p:spPr>
                      <a:xfrm>
                        <a:off x="5251495" y="1198451"/>
                        <a:ext cx="6931025" cy="2073275"/>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A035A8E-39A2-EABA-84D5-79DC29147568}"/>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5251495" y="3342537"/>
            <a:ext cx="3271953" cy="3200399"/>
          </a:xfrm>
          <a:prstGeom prst="rect">
            <a:avLst/>
          </a:prstGeom>
        </p:spPr>
      </p:pic>
      <p:pic>
        <p:nvPicPr>
          <p:cNvPr id="1026" name="Picture 2">
            <a:extLst>
              <a:ext uri="{FF2B5EF4-FFF2-40B4-BE49-F238E27FC236}">
                <a16:creationId xmlns:a16="http://schemas.microsoft.com/office/drawing/2014/main" id="{F3E5C8C7-22A7-32C3-B000-55DAAAF420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4548" y="3367936"/>
            <a:ext cx="3523951" cy="3149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7964177-4A5E-3747-C5D8-944FA33E3FAB}"/>
              </a:ext>
            </a:extLst>
          </p:cNvPr>
          <p:cNvSpPr txBox="1"/>
          <p:nvPr/>
        </p:nvSpPr>
        <p:spPr>
          <a:xfrm>
            <a:off x="8570564" y="5748867"/>
            <a:ext cx="2561920" cy="430887"/>
          </a:xfrm>
          <a:prstGeom prst="rect">
            <a:avLst/>
          </a:prstGeom>
          <a:noFill/>
        </p:spPr>
        <p:txBody>
          <a:bodyPr wrap="none" rtlCol="0">
            <a:spAutoFit/>
          </a:bodyPr>
          <a:lstStyle/>
          <a:p>
            <a:pPr algn="ctr"/>
            <a:r>
              <a:rPr lang="en-US" sz="1100" b="1" dirty="0">
                <a:latin typeface="Arial" panose="020B0604020202020204" pitchFamily="34" charset="0"/>
                <a:cs typeface="Arial" panose="020B0604020202020204" pitchFamily="34" charset="0"/>
              </a:rPr>
              <a:t>24-Hour Forecast Rainfall Totals</a:t>
            </a:r>
          </a:p>
          <a:p>
            <a:pPr algn="ctr"/>
            <a:r>
              <a:rPr lang="en-US" sz="1100" b="1" i="1" dirty="0">
                <a:solidFill>
                  <a:srgbClr val="C00000"/>
                </a:solidFill>
                <a:latin typeface="Arial" panose="020B0604020202020204" pitchFamily="34" charset="0"/>
                <a:cs typeface="Arial" panose="020B0604020202020204" pitchFamily="34" charset="0"/>
              </a:rPr>
              <a:t>Locally 3”+ Possible – Space Coast</a:t>
            </a:r>
          </a:p>
        </p:txBody>
      </p:sp>
    </p:spTree>
    <p:extLst>
      <p:ext uri="{BB962C8B-B14F-4D97-AF65-F5344CB8AC3E}">
        <p14:creationId xmlns:p14="http://schemas.microsoft.com/office/powerpoint/2010/main" val="366153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CEA88037-6527-43D0-BBCA-E47A97023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4">
            <a:extLst>
              <a:ext uri="{FF2B5EF4-FFF2-40B4-BE49-F238E27FC236}">
                <a16:creationId xmlns:a16="http://schemas.microsoft.com/office/drawing/2014/main" id="{9D6F3C29-F2D8-4B55-BFBA-F9B97882B173}"/>
              </a:ext>
            </a:extLst>
          </p:cNvPr>
          <p:cNvSpPr txBox="1">
            <a:spLocks/>
          </p:cNvSpPr>
          <p:nvPr/>
        </p:nvSpPr>
        <p:spPr bwMode="auto">
          <a:xfrm>
            <a:off x="1" y="1298449"/>
            <a:ext cx="7198630" cy="52894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101600" indent="0" algn="just">
              <a:spcBef>
                <a:spcPts val="0"/>
              </a:spcBef>
              <a:spcAft>
                <a:spcPts val="0"/>
              </a:spcAft>
              <a:buNone/>
            </a:pPr>
            <a:r>
              <a:rPr lang="en-US" sz="1300" b="0" i="0" dirty="0">
                <a:solidFill>
                  <a:srgbClr val="000000"/>
                </a:solidFill>
                <a:effectLst/>
                <a:latin typeface="Arial" panose="020B0604020202020204" pitchFamily="34" charset="0"/>
              </a:rPr>
              <a:t>   Another chilly start across the Sunshine State, with many </a:t>
            </a:r>
            <a:r>
              <a:rPr lang="en-US" sz="1300" b="1" i="0" dirty="0">
                <a:solidFill>
                  <a:schemeClr val="accent5">
                    <a:lumMod val="60000"/>
                    <a:lumOff val="40000"/>
                  </a:schemeClr>
                </a:solidFill>
                <a:effectLst/>
                <a:latin typeface="Arial" panose="020B0604020202020204" pitchFamily="34" charset="0"/>
              </a:rPr>
              <a:t>below freezing temperatures (27 to 31-degrees)</a:t>
            </a:r>
            <a:r>
              <a:rPr lang="en-US" sz="1300" b="1" i="0" dirty="0">
                <a:solidFill>
                  <a:srgbClr val="000000"/>
                </a:solidFill>
                <a:effectLst/>
                <a:latin typeface="Arial" panose="020B0604020202020204" pitchFamily="34" charset="0"/>
              </a:rPr>
              <a:t> </a:t>
            </a:r>
            <a:r>
              <a:rPr lang="en-US" sz="1300" b="0" i="0" dirty="0">
                <a:solidFill>
                  <a:srgbClr val="000000"/>
                </a:solidFill>
                <a:effectLst/>
                <a:latin typeface="Arial" panose="020B0604020202020204" pitchFamily="34" charset="0"/>
              </a:rPr>
              <a:t>observed across North Florida this morning. Northerly to northeasterly winds will continue to bring cooler and drier conditions throughout much of the state, courtesy of a dominant area high pressure. Winds will become breezy along the Northeast Florida Coast through the daytime hours, with gusts reaching </a:t>
            </a:r>
            <a:r>
              <a:rPr lang="en-US" sz="1300" b="1" i="0" dirty="0">
                <a:solidFill>
                  <a:srgbClr val="00B050"/>
                </a:solidFill>
                <a:effectLst/>
                <a:latin typeface="Arial" panose="020B0604020202020204" pitchFamily="34" charset="0"/>
              </a:rPr>
              <a:t>15-20 mph </a:t>
            </a:r>
            <a:r>
              <a:rPr lang="en-US" sz="1300" b="0" i="0" dirty="0">
                <a:solidFill>
                  <a:srgbClr val="000000"/>
                </a:solidFill>
                <a:effectLst/>
                <a:latin typeface="Arial" panose="020B0604020202020204" pitchFamily="34" charset="0"/>
              </a:rPr>
              <a:t>at times. Rain chances remain near-zero largely statewide; however, an upper-level disturbance approaching the Florida East Coast may allow isolated to widely scattered showers to move onshore (20-30% chance of rain). There is no organized risk for flash flooding today, but it is important to note some of the computer forecast model disagreement this morning regarding exact rainfall totals and where the heaviest rainfall rates occur along the I-95 corridor and Space Coast today. Coastal showers moving onshore the Space Coast, while very isolated in nature, may be capable of producing instances of </a:t>
            </a:r>
            <a:r>
              <a:rPr lang="en-US" sz="1300" b="1" i="0" dirty="0">
                <a:solidFill>
                  <a:schemeClr val="accent6">
                    <a:lumMod val="75000"/>
                  </a:schemeClr>
                </a:solidFill>
                <a:effectLst/>
                <a:latin typeface="Arial" panose="020B0604020202020204" pitchFamily="34" charset="0"/>
              </a:rPr>
              <a:t>localized flooding and ponding water </a:t>
            </a:r>
            <a:r>
              <a:rPr lang="en-US" sz="1300" i="0" dirty="0">
                <a:solidFill>
                  <a:srgbClr val="000000"/>
                </a:solidFill>
                <a:effectLst/>
                <a:latin typeface="Arial" panose="020B0604020202020204" pitchFamily="34" charset="0"/>
              </a:rPr>
              <a:t>should the heavier rainfall rates move on land (there are still many computer forecast models that keep the heaviest rainfall well offshore in the Atlantic, just a trend to monitor through the day). </a:t>
            </a:r>
          </a:p>
          <a:p>
            <a:pPr marL="0" marR="101600" indent="0" algn="just">
              <a:spcBef>
                <a:spcPts val="0"/>
              </a:spcBef>
              <a:spcAft>
                <a:spcPts val="0"/>
              </a:spcAft>
              <a:buNone/>
            </a:pPr>
            <a:r>
              <a:rPr lang="en-US" sz="1300" dirty="0">
                <a:solidFill>
                  <a:srgbClr val="000000"/>
                </a:solidFill>
                <a:latin typeface="Arial" panose="020B0604020202020204" pitchFamily="34" charset="0"/>
              </a:rPr>
              <a:t>   </a:t>
            </a:r>
            <a:r>
              <a:rPr lang="en-US" sz="1300" i="0" dirty="0">
                <a:solidFill>
                  <a:srgbClr val="000000"/>
                </a:solidFill>
                <a:effectLst/>
                <a:latin typeface="Arial" panose="020B0604020202020204" pitchFamily="34" charset="0"/>
              </a:rPr>
              <a:t>Temperatures will gradually begin their upward trend across Florida; however, still topping out </a:t>
            </a:r>
            <a:r>
              <a:rPr lang="en-US" sz="1300" b="1" dirty="0">
                <a:solidFill>
                  <a:srgbClr val="000000"/>
                </a:solidFill>
                <a:latin typeface="Arial" panose="020B0604020202020204" pitchFamily="34" charset="0"/>
              </a:rPr>
              <a:t> </a:t>
            </a:r>
            <a:r>
              <a:rPr lang="en-US" sz="1300" b="1" dirty="0">
                <a:solidFill>
                  <a:schemeClr val="accent1">
                    <a:lumMod val="75000"/>
                  </a:schemeClr>
                </a:solidFill>
                <a:latin typeface="Arial" panose="020B0604020202020204" pitchFamily="34" charset="0"/>
              </a:rPr>
              <a:t>3 to 6-degrees below normal </a:t>
            </a:r>
            <a:r>
              <a:rPr lang="en-US" sz="1300" dirty="0">
                <a:solidFill>
                  <a:srgbClr val="000000"/>
                </a:solidFill>
                <a:latin typeface="Arial" panose="020B0604020202020204" pitchFamily="34" charset="0"/>
              </a:rPr>
              <a:t>for many North Florida locations. Afternoon highs will be in the middle to upper 50s across North Florida, the middle to upper 60s across Central Florida, and the lower 70s through the remainder of the Florida Peninsula and the Keys. </a:t>
            </a:r>
            <a:endParaRPr lang="en-US" sz="1300" b="0" i="0" dirty="0">
              <a:solidFill>
                <a:srgbClr val="000000"/>
              </a:solidFill>
              <a:effectLst/>
              <a:latin typeface="Arial" panose="020B0604020202020204" pitchFamily="34" charset="0"/>
            </a:endParaRPr>
          </a:p>
          <a:p>
            <a:pPr marL="0" marR="101600" indent="0" algn="just">
              <a:spcBef>
                <a:spcPts val="0"/>
              </a:spcBef>
              <a:spcAft>
                <a:spcPts val="0"/>
              </a:spcAft>
              <a:buNone/>
            </a:pPr>
            <a:r>
              <a:rPr lang="en-US" sz="1300" dirty="0">
                <a:solidFill>
                  <a:srgbClr val="000000"/>
                </a:solidFill>
                <a:latin typeface="Arial" panose="020B0604020202020204" pitchFamily="34" charset="0"/>
              </a:rPr>
              <a:t>   Rain chances this evening will gradually propagate further inland across East-Central Florida (20-30% chance of rain), with coastal showers remaining spotty to isolated in nature. Cloud cover increasing tonight will allow for overnight temperatures to moderate, with lows </a:t>
            </a:r>
            <a:r>
              <a:rPr lang="en-US" sz="1300" b="1" dirty="0">
                <a:solidFill>
                  <a:schemeClr val="accent1">
                    <a:lumMod val="60000"/>
                    <a:lumOff val="40000"/>
                  </a:schemeClr>
                </a:solidFill>
                <a:latin typeface="Arial" panose="020B0604020202020204" pitchFamily="34" charset="0"/>
              </a:rPr>
              <a:t>at or near freezing (35 to 32-degrees)</a:t>
            </a:r>
            <a:r>
              <a:rPr lang="en-US" sz="1300" b="1" dirty="0">
                <a:solidFill>
                  <a:srgbClr val="000000"/>
                </a:solidFill>
                <a:latin typeface="Arial" panose="020B0604020202020204" pitchFamily="34" charset="0"/>
              </a:rPr>
              <a:t> </a:t>
            </a:r>
            <a:r>
              <a:rPr lang="en-US" sz="1300" dirty="0">
                <a:solidFill>
                  <a:srgbClr val="000000"/>
                </a:solidFill>
                <a:latin typeface="Arial" panose="020B0604020202020204" pitchFamily="34" charset="0"/>
              </a:rPr>
              <a:t>confined to interior Northwest Florida. Lows will reach the upper 30s to lower 40s across the eastern Florida Panhandle, Big Bend, and Suwannee River Valley, with the 40s to 50s to the I-4 corridor and the 50s to 60s through South Florida. </a:t>
            </a:r>
            <a:endParaRPr lang="en-US" sz="1300" b="0" i="0" dirty="0">
              <a:solidFill>
                <a:srgbClr val="000000"/>
              </a:solidFill>
              <a:effectLst/>
              <a:latin typeface="Arial" panose="020B0604020202020204" pitchFamily="34" charset="0"/>
            </a:endParaRPr>
          </a:p>
        </p:txBody>
      </p:sp>
      <p:sp>
        <p:nvSpPr>
          <p:cNvPr id="5" name="Title 1">
            <a:extLst>
              <a:ext uri="{FF2B5EF4-FFF2-40B4-BE49-F238E27FC236}">
                <a16:creationId xmlns:a16="http://schemas.microsoft.com/office/drawing/2014/main" id="{3F8ACADA-8817-46D9-8512-CD4873C57A5C}"/>
              </a:ext>
            </a:extLst>
          </p:cNvPr>
          <p:cNvSpPr txBox="1">
            <a:spLocks/>
          </p:cNvSpPr>
          <p:nvPr/>
        </p:nvSpPr>
        <p:spPr bwMode="auto">
          <a:xfrm>
            <a:off x="871817" y="0"/>
            <a:ext cx="8153400" cy="79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0" cap="none" spc="0" normalizeH="0" baseline="0" noProof="0" dirty="0">
                <a:ln>
                  <a:noFill/>
                </a:ln>
                <a:solidFill>
                  <a:srgbClr val="FFFFFF"/>
                </a:solidFill>
                <a:effectLst/>
                <a:uLnTx/>
                <a:uFillTx/>
                <a:latin typeface="Arial"/>
                <a:ea typeface="+mj-ea"/>
                <a:cs typeface="+mj-cs"/>
              </a:rPr>
              <a:t>Meteorology Summary</a:t>
            </a:r>
          </a:p>
        </p:txBody>
      </p:sp>
      <p:sp>
        <p:nvSpPr>
          <p:cNvPr id="6" name="TextBox 5">
            <a:extLst>
              <a:ext uri="{FF2B5EF4-FFF2-40B4-BE49-F238E27FC236}">
                <a16:creationId xmlns:a16="http://schemas.microsoft.com/office/drawing/2014/main" id="{589FB273-53F3-42C3-8B7F-67B3E0E2871D}"/>
              </a:ext>
            </a:extLst>
          </p:cNvPr>
          <p:cNvSpPr txBox="1"/>
          <p:nvPr/>
        </p:nvSpPr>
        <p:spPr>
          <a:xfrm>
            <a:off x="1228818" y="673086"/>
            <a:ext cx="41910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Statewide Overview, Next 24 Hours:</a:t>
            </a:r>
          </a:p>
        </p:txBody>
      </p:sp>
      <p:pic>
        <p:nvPicPr>
          <p:cNvPr id="7" name="Picture 6">
            <a:extLst>
              <a:ext uri="{FF2B5EF4-FFF2-40B4-BE49-F238E27FC236}">
                <a16:creationId xmlns:a16="http://schemas.microsoft.com/office/drawing/2014/main" id="{A179ABD6-D725-C5D1-2984-F4A668C4CA7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843020" y="1199162"/>
            <a:ext cx="3291671" cy="3219685"/>
          </a:xfrm>
          <a:prstGeom prst="rect">
            <a:avLst/>
          </a:prstGeom>
        </p:spPr>
      </p:pic>
      <p:pic>
        <p:nvPicPr>
          <p:cNvPr id="11" name="Picture 10">
            <a:extLst>
              <a:ext uri="{FF2B5EF4-FFF2-40B4-BE49-F238E27FC236}">
                <a16:creationId xmlns:a16="http://schemas.microsoft.com/office/drawing/2014/main" id="{1EA83080-D349-4C0E-3761-C47EB4D2FAD0}"/>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7255940" y="3111811"/>
            <a:ext cx="3291794" cy="3219807"/>
          </a:xfrm>
          <a:prstGeom prst="rect">
            <a:avLst/>
          </a:prstGeom>
        </p:spPr>
      </p:pic>
    </p:spTree>
    <p:extLst>
      <p:ext uri="{BB962C8B-B14F-4D97-AF65-F5344CB8AC3E}">
        <p14:creationId xmlns:p14="http://schemas.microsoft.com/office/powerpoint/2010/main" val="2154628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05D4E178-C2C3-442E-A6A7-8D9CF367E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DEAE69EA-D571-3A3B-9F39-FC386B50862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8991603" y="1063712"/>
            <a:ext cx="3200391" cy="3130403"/>
          </a:xfrm>
          <a:prstGeom prst="rect">
            <a:avLst/>
          </a:prstGeom>
        </p:spPr>
      </p:pic>
      <p:sp>
        <p:nvSpPr>
          <p:cNvPr id="5" name="Content Placeholder 4">
            <a:extLst>
              <a:ext uri="{FF2B5EF4-FFF2-40B4-BE49-F238E27FC236}">
                <a16:creationId xmlns:a16="http://schemas.microsoft.com/office/drawing/2014/main" id="{FB35856A-5800-4467-BF55-A96B7AB58C3E}"/>
              </a:ext>
            </a:extLst>
          </p:cNvPr>
          <p:cNvSpPr txBox="1">
            <a:spLocks/>
          </p:cNvSpPr>
          <p:nvPr/>
        </p:nvSpPr>
        <p:spPr>
          <a:xfrm>
            <a:off x="2560" y="1144746"/>
            <a:ext cx="7484380" cy="520930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altLang="en-US" sz="1200" b="1" dirty="0">
                <a:latin typeface="Arial" panose="020B0604020202020204" pitchFamily="34" charset="0"/>
                <a:cs typeface="Arial" panose="020B0604020202020204" pitchFamily="34" charset="0"/>
              </a:rPr>
              <a:t>Rip Currents:</a:t>
            </a:r>
            <a:r>
              <a:rPr lang="en-US" altLang="en-US" sz="1200" dirty="0">
                <a:latin typeface="Arial" panose="020B0604020202020204" pitchFamily="34" charset="0"/>
                <a:cs typeface="Arial" panose="020B0604020202020204" pitchFamily="34" charset="0"/>
              </a:rPr>
              <a:t> A </a:t>
            </a:r>
            <a:r>
              <a:rPr lang="en-US" altLang="en-US" sz="1200" b="1" dirty="0">
                <a:solidFill>
                  <a:srgbClr val="FF9900"/>
                </a:solidFill>
                <a:latin typeface="Arial" panose="020B0604020202020204" pitchFamily="34" charset="0"/>
                <a:cs typeface="Arial" panose="020B0604020202020204" pitchFamily="34" charset="0"/>
              </a:rPr>
              <a:t>moderate risk for rip currents </a:t>
            </a:r>
            <a:r>
              <a:rPr lang="en-US" altLang="en-US" sz="1200" dirty="0">
                <a:latin typeface="Arial" panose="020B0604020202020204" pitchFamily="34" charset="0"/>
                <a:cs typeface="Arial" panose="020B0604020202020204" pitchFamily="34" charset="0"/>
              </a:rPr>
              <a:t>can be expected along the central Florida Panhandle and the Florida East Coast. </a:t>
            </a:r>
            <a:r>
              <a:rPr lang="en-US" altLang="en-US" sz="1200" b="1" dirty="0">
                <a:solidFill>
                  <a:srgbClr val="FF0000"/>
                </a:solidFill>
                <a:latin typeface="Arial" panose="020B0604020202020204" pitchFamily="34" charset="0"/>
                <a:cs typeface="Arial" panose="020B0604020202020204" pitchFamily="34" charset="0"/>
              </a:rPr>
              <a:t>High rip current risk </a:t>
            </a:r>
            <a:r>
              <a:rPr lang="en-US" altLang="en-US" sz="1200" dirty="0">
                <a:latin typeface="Arial" panose="020B0604020202020204" pitchFamily="34" charset="0"/>
                <a:cs typeface="Arial" panose="020B0604020202020204" pitchFamily="34" charset="0"/>
              </a:rPr>
              <a:t>conditions arrive to Northeast Florida beaches today. For </a:t>
            </a:r>
            <a:r>
              <a:rPr lang="en-US" sz="1200" dirty="0">
                <a:latin typeface="Arial" panose="020B0604020202020204" pitchFamily="34" charset="0"/>
                <a:cs typeface="Arial" panose="020B0604020202020204" pitchFamily="34" charset="0"/>
              </a:rPr>
              <a:t>the latest Rip Current Outlook, visit </a:t>
            </a:r>
            <a:r>
              <a:rPr lang="en-US" sz="1200" dirty="0">
                <a:latin typeface="Arial" panose="020B0604020202020204" pitchFamily="34" charset="0"/>
                <a:cs typeface="Arial" panose="020B0604020202020204" pitchFamily="34" charset="0"/>
                <a:hlinkClick r:id="rId5"/>
              </a:rPr>
              <a:t>www.weather.gov/beach</a:t>
            </a:r>
            <a:r>
              <a:rPr lang="en-US" sz="1200" dirty="0">
                <a:latin typeface="Arial" panose="020B0604020202020204" pitchFamily="34" charset="0"/>
                <a:cs typeface="Arial" panose="020B0604020202020204" pitchFamily="34" charset="0"/>
              </a:rPr>
              <a:t>. </a:t>
            </a:r>
          </a:p>
          <a:p>
            <a:pPr marL="0" indent="0" algn="just">
              <a:buNone/>
              <a:defRPr/>
            </a:pPr>
            <a:r>
              <a:rPr lang="en-US" altLang="en-US" sz="1200" b="1" dirty="0">
                <a:latin typeface="Arial" panose="020B0604020202020204" pitchFamily="34" charset="0"/>
                <a:cs typeface="Arial" panose="020B0604020202020204" pitchFamily="34" charset="0"/>
              </a:rPr>
              <a:t>Marine Hazards: </a:t>
            </a:r>
            <a:r>
              <a:rPr lang="en-US" altLang="en-US" sz="1200" dirty="0">
                <a:latin typeface="Arial" panose="020B0604020202020204" pitchFamily="34" charset="0"/>
                <a:cs typeface="Arial" panose="020B0604020202020204" pitchFamily="34" charset="0"/>
              </a:rPr>
              <a:t>Wave heights of 1-3’ can be expected to return to the Florida Gulf Coast today as winds have shifted to a northerly to northeasterly direction. </a:t>
            </a:r>
            <a:r>
              <a:rPr lang="en-US" altLang="en-US" sz="1200" b="1" dirty="0">
                <a:solidFill>
                  <a:srgbClr val="D799D7"/>
                </a:solidFill>
                <a:latin typeface="Arial" panose="020B0604020202020204" pitchFamily="34" charset="0"/>
                <a:cs typeface="Arial" panose="020B0604020202020204" pitchFamily="34" charset="0"/>
              </a:rPr>
              <a:t>Poor to hazardous marine conditions</a:t>
            </a:r>
            <a:r>
              <a:rPr lang="en-US" altLang="en-US" sz="1200" b="1"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will begin to take shape along the Northeast Florida Coast as </a:t>
            </a:r>
            <a:r>
              <a:rPr lang="en-US" altLang="en-US" sz="1200" b="1" dirty="0">
                <a:solidFill>
                  <a:srgbClr val="00B050"/>
                </a:solidFill>
                <a:latin typeface="Arial" panose="020B0604020202020204" pitchFamily="34" charset="0"/>
                <a:cs typeface="Arial" panose="020B0604020202020204" pitchFamily="34" charset="0"/>
              </a:rPr>
              <a:t>breakers</a:t>
            </a:r>
            <a:r>
              <a:rPr lang="en-US" altLang="en-US" sz="1200" b="1"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in the surf zone are forecast to reach </a:t>
            </a:r>
            <a:r>
              <a:rPr lang="en-US" altLang="en-US" sz="1200" b="1" dirty="0">
                <a:solidFill>
                  <a:srgbClr val="00B050"/>
                </a:solidFill>
                <a:latin typeface="Arial" panose="020B0604020202020204" pitchFamily="34" charset="0"/>
                <a:cs typeface="Arial" panose="020B0604020202020204" pitchFamily="34" charset="0"/>
              </a:rPr>
              <a:t>4-6’ </a:t>
            </a:r>
            <a:r>
              <a:rPr lang="en-US" altLang="en-US" sz="1200" dirty="0">
                <a:latin typeface="Arial" panose="020B0604020202020204" pitchFamily="34" charset="0"/>
                <a:cs typeface="Arial" panose="020B0604020202020204" pitchFamily="34" charset="0"/>
              </a:rPr>
              <a:t>at times. </a:t>
            </a:r>
            <a:r>
              <a:rPr lang="en-US" altLang="en-US" sz="1200" b="1" dirty="0">
                <a:solidFill>
                  <a:srgbClr val="00B0F0"/>
                </a:solidFill>
                <a:latin typeface="Arial" panose="020B0604020202020204" pitchFamily="34" charset="0"/>
                <a:cs typeface="Arial" panose="020B0604020202020204" pitchFamily="34" charset="0"/>
              </a:rPr>
              <a:t>Wave heights of 2-4’ </a:t>
            </a:r>
            <a:r>
              <a:rPr lang="en-US" altLang="en-US" sz="1200" dirty="0">
                <a:latin typeface="Arial" panose="020B0604020202020204" pitchFamily="34" charset="0"/>
                <a:cs typeface="Arial" panose="020B0604020202020204" pitchFamily="34" charset="0"/>
              </a:rPr>
              <a:t>can be expected along the remaining Florida East Coast. </a:t>
            </a:r>
          </a:p>
          <a:p>
            <a:pPr marL="0" indent="0" algn="just">
              <a:buNone/>
              <a:defRPr/>
            </a:pPr>
            <a:r>
              <a:rPr lang="en-US" altLang="en-US" sz="1200" b="1" dirty="0">
                <a:latin typeface="Arial" panose="020B0604020202020204" pitchFamily="34" charset="0"/>
                <a:cs typeface="Arial" panose="020B0604020202020204" pitchFamily="34" charset="0"/>
                <a:hlinkClick r:id="rId6"/>
              </a:rPr>
              <a:t>Red Tide</a:t>
            </a:r>
            <a:r>
              <a:rPr lang="en-US" altLang="en-US" sz="1200" b="1" dirty="0">
                <a:latin typeface="Arial" panose="020B0604020202020204" pitchFamily="34" charset="0"/>
                <a:cs typeface="Arial" panose="020B0604020202020204" pitchFamily="34" charset="0"/>
              </a:rPr>
              <a:t> </a:t>
            </a:r>
            <a:r>
              <a:rPr lang="en-US" altLang="en-US" sz="1200" dirty="0">
                <a:latin typeface="Arial" panose="020B0604020202020204" pitchFamily="34" charset="0"/>
                <a:cs typeface="Arial" panose="020B0604020202020204" pitchFamily="34" charset="0"/>
              </a:rPr>
              <a:t>has been observed in </a:t>
            </a:r>
            <a:r>
              <a:rPr lang="en-US" altLang="en-US" sz="1200" b="1" u="sng" dirty="0">
                <a:latin typeface="Arial" panose="020B0604020202020204" pitchFamily="34" charset="0"/>
                <a:cs typeface="Arial" panose="020B0604020202020204" pitchFamily="34" charset="0"/>
              </a:rPr>
              <a:t>99</a:t>
            </a:r>
            <a:r>
              <a:rPr lang="en-US" altLang="en-US" sz="1200" dirty="0">
                <a:latin typeface="Arial" panose="020B0604020202020204" pitchFamily="34" charset="0"/>
                <a:cs typeface="Arial" panose="020B0604020202020204" pitchFamily="34" charset="0"/>
              </a:rPr>
              <a:t> samples collected from the Gulf Coast of Florida over the past week (as of 12/20). Background to </a:t>
            </a:r>
            <a:r>
              <a:rPr lang="en-US" altLang="en-US" sz="1200" b="1" dirty="0">
                <a:solidFill>
                  <a:srgbClr val="FFC000"/>
                </a:solidFill>
                <a:latin typeface="Arial" panose="020B0604020202020204" pitchFamily="34" charset="0"/>
                <a:cs typeface="Arial" panose="020B0604020202020204" pitchFamily="34" charset="0"/>
              </a:rPr>
              <a:t>low concentrations </a:t>
            </a:r>
            <a:r>
              <a:rPr lang="en-US" altLang="en-US" sz="1200" dirty="0">
                <a:latin typeface="Arial" panose="020B0604020202020204" pitchFamily="34" charset="0"/>
                <a:cs typeface="Arial" panose="020B0604020202020204" pitchFamily="34" charset="0"/>
              </a:rPr>
              <a:t>were observed in and offshore of Pinellas County, with background to </a:t>
            </a:r>
            <a:r>
              <a:rPr lang="en-US" altLang="en-US" sz="1200" b="1" dirty="0">
                <a:solidFill>
                  <a:srgbClr val="FF9900"/>
                </a:solidFill>
                <a:latin typeface="Arial" panose="020B0604020202020204" pitchFamily="34" charset="0"/>
                <a:cs typeface="Arial" panose="020B0604020202020204" pitchFamily="34" charset="0"/>
              </a:rPr>
              <a:t>medium concentrations </a:t>
            </a:r>
            <a:r>
              <a:rPr lang="en-US" altLang="en-US" sz="1200" dirty="0">
                <a:latin typeface="Arial" panose="020B0604020202020204" pitchFamily="34" charset="0"/>
                <a:cs typeface="Arial" panose="020B0604020202020204" pitchFamily="34" charset="0"/>
              </a:rPr>
              <a:t>in and offshore of Hillsborough County, background to </a:t>
            </a:r>
            <a:r>
              <a:rPr lang="en-US" altLang="en-US" sz="1200" b="1" dirty="0">
                <a:solidFill>
                  <a:srgbClr val="FFC000"/>
                </a:solidFill>
                <a:latin typeface="Arial" panose="020B0604020202020204" pitchFamily="34" charset="0"/>
                <a:cs typeface="Arial" panose="020B0604020202020204" pitchFamily="34" charset="0"/>
              </a:rPr>
              <a:t>low concentrations </a:t>
            </a:r>
            <a:r>
              <a:rPr lang="en-US" altLang="en-US" sz="1200" dirty="0">
                <a:latin typeface="Arial" panose="020B0604020202020204" pitchFamily="34" charset="0"/>
                <a:cs typeface="Arial" panose="020B0604020202020204" pitchFamily="34" charset="0"/>
              </a:rPr>
              <a:t>in and offshore of Manatee County, background to </a:t>
            </a:r>
            <a:r>
              <a:rPr lang="en-US" altLang="en-US" sz="1200" b="1" dirty="0">
                <a:solidFill>
                  <a:srgbClr val="FF9900"/>
                </a:solidFill>
                <a:latin typeface="Arial" panose="020B0604020202020204" pitchFamily="34" charset="0"/>
                <a:cs typeface="Arial" panose="020B0604020202020204" pitchFamily="34" charset="0"/>
              </a:rPr>
              <a:t>medium concentrations </a:t>
            </a:r>
            <a:r>
              <a:rPr lang="en-US" altLang="en-US" sz="1200" dirty="0">
                <a:latin typeface="Arial" panose="020B0604020202020204" pitchFamily="34" charset="0"/>
                <a:cs typeface="Arial" panose="020B0604020202020204" pitchFamily="34" charset="0"/>
              </a:rPr>
              <a:t>in and offshore of Sarasota County, background to </a:t>
            </a:r>
            <a:r>
              <a:rPr lang="en-US" altLang="en-US" sz="1200" b="1" dirty="0">
                <a:solidFill>
                  <a:srgbClr val="FFC000"/>
                </a:solidFill>
                <a:latin typeface="Arial" panose="020B0604020202020204" pitchFamily="34" charset="0"/>
                <a:cs typeface="Arial" panose="020B0604020202020204" pitchFamily="34" charset="0"/>
              </a:rPr>
              <a:t>low concentrations </a:t>
            </a:r>
            <a:r>
              <a:rPr lang="en-US" altLang="en-US" sz="1200" dirty="0">
                <a:latin typeface="Arial" panose="020B0604020202020204" pitchFamily="34" charset="0"/>
                <a:cs typeface="Arial" panose="020B0604020202020204" pitchFamily="34" charset="0"/>
              </a:rPr>
              <a:t>in and offshore of Lee County, background to </a:t>
            </a:r>
            <a:r>
              <a:rPr lang="en-US" altLang="en-US" sz="1200" b="1" dirty="0">
                <a:solidFill>
                  <a:srgbClr val="FFC000"/>
                </a:solidFill>
                <a:latin typeface="Arial" panose="020B0604020202020204" pitchFamily="34" charset="0"/>
                <a:cs typeface="Arial" panose="020B0604020202020204" pitchFamily="34" charset="0"/>
              </a:rPr>
              <a:t>low concentrations </a:t>
            </a:r>
            <a:r>
              <a:rPr lang="en-US" altLang="en-US" sz="1200" dirty="0">
                <a:latin typeface="Arial" panose="020B0604020202020204" pitchFamily="34" charset="0"/>
                <a:cs typeface="Arial" panose="020B0604020202020204" pitchFamily="34" charset="0"/>
              </a:rPr>
              <a:t>in and offshore of Collier County, and </a:t>
            </a:r>
            <a:r>
              <a:rPr lang="en-US" altLang="en-US" sz="1200" b="1" dirty="0">
                <a:solidFill>
                  <a:srgbClr val="FFC000"/>
                </a:solidFill>
                <a:latin typeface="Arial" panose="020B0604020202020204" pitchFamily="34" charset="0"/>
                <a:cs typeface="Arial" panose="020B0604020202020204" pitchFamily="34" charset="0"/>
              </a:rPr>
              <a:t>very low concentrations </a:t>
            </a:r>
            <a:r>
              <a:rPr lang="en-US" altLang="en-US" sz="1200" dirty="0">
                <a:latin typeface="Arial" panose="020B0604020202020204" pitchFamily="34" charset="0"/>
                <a:cs typeface="Arial" panose="020B0604020202020204" pitchFamily="34" charset="0"/>
              </a:rPr>
              <a:t>in Franklin County. </a:t>
            </a:r>
            <a:r>
              <a:rPr lang="en-US" altLang="en-US" sz="1200" b="1" i="1" dirty="0">
                <a:latin typeface="Arial" panose="020B0604020202020204" pitchFamily="34" charset="0"/>
                <a:cs typeface="Arial" panose="020B0604020202020204" pitchFamily="34" charset="0"/>
              </a:rPr>
              <a:t>Fish kills </a:t>
            </a:r>
            <a:r>
              <a:rPr lang="en-US" altLang="en-US" sz="1200" dirty="0">
                <a:latin typeface="Arial" panose="020B0604020202020204" pitchFamily="34" charset="0"/>
                <a:cs typeface="Arial" panose="020B0604020202020204" pitchFamily="34" charset="0"/>
              </a:rPr>
              <a:t>suspected of being related to red tide were reported offshore of Pinellas County and along Sarasota and Lee Counties and </a:t>
            </a:r>
            <a:r>
              <a:rPr lang="en-US" altLang="en-US" sz="1200" b="1" i="1" dirty="0">
                <a:latin typeface="Arial" panose="020B0604020202020204" pitchFamily="34" charset="0"/>
                <a:cs typeface="Arial" panose="020B0604020202020204" pitchFamily="34" charset="0"/>
              </a:rPr>
              <a:t>respiratory irritation </a:t>
            </a:r>
            <a:r>
              <a:rPr lang="en-US" altLang="en-US" sz="1200" dirty="0">
                <a:latin typeface="Arial" panose="020B0604020202020204" pitchFamily="34" charset="0"/>
                <a:cs typeface="Arial" panose="020B0604020202020204" pitchFamily="34" charset="0"/>
              </a:rPr>
              <a:t>suspected to be related to red tide was reported in Sarasota and Lee Counties.</a:t>
            </a:r>
          </a:p>
          <a:p>
            <a:pPr marL="0" indent="0" algn="just">
              <a:buNone/>
              <a:defRPr/>
            </a:pPr>
            <a:r>
              <a:rPr lang="en-US" altLang="en-US" sz="1200" b="1" dirty="0">
                <a:latin typeface="Arial" panose="020B0604020202020204" pitchFamily="34" charset="0"/>
                <a:cs typeface="Arial" panose="020B0604020202020204" pitchFamily="34" charset="0"/>
              </a:rPr>
              <a:t>Coastal Flooding</a:t>
            </a:r>
            <a:r>
              <a:rPr lang="en-US" altLang="en-US" sz="1200" dirty="0">
                <a:latin typeface="Arial" panose="020B0604020202020204" pitchFamily="34" charset="0"/>
                <a:cs typeface="Arial" panose="020B0604020202020204" pitchFamily="34" charset="0"/>
              </a:rPr>
              <a:t>: Coastal flooding is not expected today.</a:t>
            </a:r>
          </a:p>
          <a:p>
            <a:pPr marL="0" indent="0" algn="just">
              <a:buNone/>
              <a:defRPr/>
            </a:pPr>
            <a:r>
              <a:rPr lang="en-US" altLang="en-US" sz="1200" b="1" dirty="0">
                <a:latin typeface="Arial" panose="020B0604020202020204" pitchFamily="34" charset="0"/>
                <a:cs typeface="Arial" panose="020B0604020202020204" pitchFamily="34" charset="0"/>
              </a:rPr>
              <a:t>Flash Flooding</a:t>
            </a:r>
            <a:r>
              <a:rPr lang="en-US" altLang="en-US" sz="1200" b="1" dirty="0">
                <a:solidFill>
                  <a:srgbClr val="000000"/>
                </a:solidFill>
                <a:latin typeface="Arial" panose="020B0604020202020204" pitchFamily="34" charset="0"/>
                <a:cs typeface="Arial" panose="020B0604020202020204" pitchFamily="34" charset="0"/>
              </a:rPr>
              <a:t>: </a:t>
            </a:r>
            <a:r>
              <a:rPr lang="en-US" altLang="en-US" sz="1200" dirty="0">
                <a:solidFill>
                  <a:srgbClr val="000000"/>
                </a:solidFill>
                <a:latin typeface="Arial" panose="020B0604020202020204" pitchFamily="34" charset="0"/>
                <a:cs typeface="Arial" panose="020B0604020202020204" pitchFamily="34" charset="0"/>
              </a:rPr>
              <a:t>There is no organized risk for flash flooding today. Coastal showers moving onshore the Florida Space Coast, while very isolated in nature, may be capable of producing instances of </a:t>
            </a:r>
            <a:r>
              <a:rPr lang="en-US" altLang="en-US" sz="1200" b="1" dirty="0">
                <a:solidFill>
                  <a:schemeClr val="accent6">
                    <a:lumMod val="75000"/>
                  </a:schemeClr>
                </a:solidFill>
                <a:latin typeface="Arial" panose="020B0604020202020204" pitchFamily="34" charset="0"/>
                <a:cs typeface="Arial" panose="020B0604020202020204" pitchFamily="34" charset="0"/>
              </a:rPr>
              <a:t>isolated flash flooding</a:t>
            </a:r>
            <a:r>
              <a:rPr lang="en-US" altLang="en-US" sz="1200" b="1" dirty="0">
                <a:solidFill>
                  <a:srgbClr val="000000"/>
                </a:solidFill>
                <a:latin typeface="Arial" panose="020B0604020202020204" pitchFamily="34" charset="0"/>
                <a:cs typeface="Arial" panose="020B0604020202020204" pitchFamily="34" charset="0"/>
              </a:rPr>
              <a:t> </a:t>
            </a:r>
            <a:r>
              <a:rPr lang="en-US" altLang="en-US" sz="1200" dirty="0">
                <a:solidFill>
                  <a:srgbClr val="000000"/>
                </a:solidFill>
                <a:latin typeface="Arial" panose="020B0604020202020204" pitchFamily="34" charset="0"/>
                <a:cs typeface="Arial" panose="020B0604020202020204" pitchFamily="34" charset="0"/>
              </a:rPr>
              <a:t>should the heavier rainfall rates progress inland. There remains model disagreement regarding the potential totals of this shower activity, especially how much rainfall manages to reach the I-95 corridor; however, a general 1-3” cannot be ruled out within the heavier coastal showers. </a:t>
            </a:r>
          </a:p>
          <a:p>
            <a:pPr marL="0" indent="0" algn="just">
              <a:buNone/>
              <a:defRPr/>
            </a:pPr>
            <a:r>
              <a:rPr lang="en-US" altLang="en-US" sz="1200" b="1" dirty="0">
                <a:solidFill>
                  <a:srgbClr val="000000"/>
                </a:solidFill>
                <a:latin typeface="Arial" panose="020B0604020202020204" pitchFamily="34" charset="0"/>
                <a:cs typeface="Arial" panose="020B0604020202020204" pitchFamily="34" charset="0"/>
              </a:rPr>
              <a:t>Riverine Flooding: </a:t>
            </a:r>
            <a:r>
              <a:rPr lang="en-US" altLang="en-US" sz="1200" dirty="0">
                <a:solidFill>
                  <a:srgbClr val="222222"/>
                </a:solidFill>
                <a:latin typeface="Arial" panose="020B0604020202020204" pitchFamily="34" charset="0"/>
                <a:cs typeface="Arial" panose="020B0604020202020204" pitchFamily="34" charset="0"/>
              </a:rPr>
              <a:t>There are no riverine flooding concerns across Florida. </a:t>
            </a:r>
            <a:r>
              <a:rPr lang="en-US" sz="1200" dirty="0">
                <a:latin typeface="Arial" panose="020B0604020202020204" pitchFamily="34" charset="0"/>
                <a:cs typeface="Arial" panose="020B0604020202020204" pitchFamily="34" charset="0"/>
              </a:rPr>
              <a:t>For more information, visit the </a:t>
            </a:r>
            <a:r>
              <a:rPr lang="en-US" sz="1200" dirty="0">
                <a:latin typeface="Arial" panose="020B0604020202020204" pitchFamily="34" charset="0"/>
                <a:cs typeface="Arial" panose="020B0604020202020204" pitchFamily="34" charset="0"/>
                <a:hlinkClick r:id="rId7"/>
              </a:rPr>
              <a:t>River Forecast Center</a:t>
            </a:r>
            <a:r>
              <a:rPr lang="en-US" sz="1200" dirty="0">
                <a:latin typeface="Arial" panose="020B0604020202020204" pitchFamily="34" charset="0"/>
                <a:cs typeface="Arial" panose="020B0604020202020204" pitchFamily="34" charset="0"/>
              </a:rPr>
              <a:t>. </a:t>
            </a:r>
          </a:p>
          <a:p>
            <a:pPr marL="0" indent="0" algn="just">
              <a:buNone/>
            </a:pPr>
            <a:r>
              <a:rPr lang="en-US" altLang="en-US" sz="1200" b="1" dirty="0">
                <a:solidFill>
                  <a:srgbClr val="000000"/>
                </a:solidFill>
                <a:latin typeface="Arial" panose="020B0604020202020204" pitchFamily="34" charset="0"/>
                <a:cs typeface="Arial" panose="020B0604020202020204" pitchFamily="34" charset="0"/>
                <a:hlinkClick r:id="rId8"/>
              </a:rPr>
              <a:t>Lake Okeechobee’s </a:t>
            </a:r>
            <a:r>
              <a:rPr lang="en-US" altLang="en-US" sz="1200" dirty="0">
                <a:solidFill>
                  <a:srgbClr val="000000"/>
                </a:solidFill>
                <a:latin typeface="Arial" panose="020B0604020202020204" pitchFamily="34" charset="0"/>
                <a:cs typeface="Arial" panose="020B0604020202020204" pitchFamily="34" charset="0"/>
              </a:rPr>
              <a:t>average elevation is 15.29 feet, which is within the operational band and 0.60 feet </a:t>
            </a:r>
            <a:r>
              <a:rPr lang="en-US" altLang="en-US" sz="1200" u="sng" dirty="0">
                <a:solidFill>
                  <a:srgbClr val="000000"/>
                </a:solidFill>
                <a:latin typeface="Arial" panose="020B0604020202020204" pitchFamily="34" charset="0"/>
                <a:cs typeface="Arial" panose="020B0604020202020204" pitchFamily="34" charset="0"/>
              </a:rPr>
              <a:t>above</a:t>
            </a:r>
            <a:r>
              <a:rPr lang="en-US" altLang="en-US" sz="1200" dirty="0">
                <a:solidFill>
                  <a:srgbClr val="000000"/>
                </a:solidFill>
                <a:latin typeface="Arial" panose="020B0604020202020204" pitchFamily="34" charset="0"/>
                <a:cs typeface="Arial" panose="020B0604020202020204" pitchFamily="34" charset="0"/>
              </a:rPr>
              <a:t> normal for this time of year. </a:t>
            </a:r>
          </a:p>
        </p:txBody>
      </p:sp>
      <p:sp>
        <p:nvSpPr>
          <p:cNvPr id="6" name="Title 1">
            <a:extLst>
              <a:ext uri="{FF2B5EF4-FFF2-40B4-BE49-F238E27FC236}">
                <a16:creationId xmlns:a16="http://schemas.microsoft.com/office/drawing/2014/main" id="{2BC43681-3A1C-46C3-B0E6-E0C09DCCCF93}"/>
              </a:ext>
            </a:extLst>
          </p:cNvPr>
          <p:cNvSpPr txBox="1">
            <a:spLocks/>
          </p:cNvSpPr>
          <p:nvPr/>
        </p:nvSpPr>
        <p:spPr bwMode="auto">
          <a:xfrm>
            <a:off x="1185582" y="150856"/>
            <a:ext cx="996875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altLang="en-US" sz="5400" b="1" kern="0" dirty="0">
                <a:latin typeface="Arial" panose="020B0604020202020204" pitchFamily="34" charset="0"/>
                <a:cs typeface="Arial" panose="020B0604020202020204" pitchFamily="34" charset="0"/>
              </a:rPr>
              <a:t>Coastal Hazards &amp; Hydrology</a:t>
            </a:r>
          </a:p>
        </p:txBody>
      </p:sp>
      <p:pic>
        <p:nvPicPr>
          <p:cNvPr id="9" name="Picture 8" descr="Text&#10;&#10;Description automatically generated">
            <a:extLst>
              <a:ext uri="{FF2B5EF4-FFF2-40B4-BE49-F238E27FC236}">
                <a16:creationId xmlns:a16="http://schemas.microsoft.com/office/drawing/2014/main" id="{34AF012B-6173-BB2B-3194-7B45FD3753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87138" y="2258023"/>
            <a:ext cx="1289978" cy="930223"/>
          </a:xfrm>
          <a:prstGeom prst="rect">
            <a:avLst/>
          </a:prstGeom>
        </p:spPr>
      </p:pic>
      <p:pic>
        <p:nvPicPr>
          <p:cNvPr id="10" name="Picture 9">
            <a:extLst>
              <a:ext uri="{FF2B5EF4-FFF2-40B4-BE49-F238E27FC236}">
                <a16:creationId xmlns:a16="http://schemas.microsoft.com/office/drawing/2014/main" id="{CE3FEE4B-1CA4-86A1-F206-AF1E35499793}"/>
              </a:ext>
            </a:extLst>
          </p:cNvPr>
          <p:cNvPicPr>
            <a:picLocks noChangeAspect="1"/>
          </p:cNvPicPr>
          <p:nvPr/>
        </p:nvPicPr>
        <p:blipFill>
          <a:blip r:embed="rId10" cstate="hqprint">
            <a:extLst>
              <a:ext uri="{28A0092B-C50C-407E-A947-70E740481C1C}">
                <a14:useLocalDpi xmlns:a14="http://schemas.microsoft.com/office/drawing/2010/main" val="0"/>
              </a:ext>
            </a:extLst>
          </a:blip>
          <a:srcRect/>
          <a:stretch/>
        </p:blipFill>
        <p:spPr>
          <a:xfrm>
            <a:off x="7486940" y="3325091"/>
            <a:ext cx="3200398" cy="3130408"/>
          </a:xfrm>
          <a:prstGeom prst="rect">
            <a:avLst/>
          </a:prstGeom>
        </p:spPr>
      </p:pic>
    </p:spTree>
    <p:extLst>
      <p:ext uri="{BB962C8B-B14F-4D97-AF65-F5344CB8AC3E}">
        <p14:creationId xmlns:p14="http://schemas.microsoft.com/office/powerpoint/2010/main" val="266566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DCAFDE56-4B97-4C37-AC5B-9ACB285E2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id="{5F10C84B-9716-49E6-8F13-95B90D8152A4}"/>
              </a:ext>
            </a:extLst>
          </p:cNvPr>
          <p:cNvSpPr txBox="1">
            <a:spLocks noChangeArrowheads="1"/>
          </p:cNvSpPr>
          <p:nvPr/>
        </p:nvSpPr>
        <p:spPr bwMode="auto">
          <a:xfrm>
            <a:off x="0" y="1179309"/>
            <a:ext cx="12192000" cy="21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R="101600" algn="just">
              <a:spcBef>
                <a:spcPts val="0"/>
              </a:spcBef>
              <a:buNone/>
            </a:pPr>
            <a:r>
              <a:rPr kumimoji="0" lang="en-US" altLang="en-US" sz="1200" b="1" i="0" u="none" strike="noStrike" kern="1200" cap="none" spc="0" normalizeH="0" baseline="0" noProof="0" dirty="0">
                <a:ln>
                  <a:noFill/>
                </a:ln>
                <a:solidFill>
                  <a:prstClr val="black"/>
                </a:solidFill>
                <a:effectLst/>
                <a:uLnTx/>
                <a:uFillTx/>
              </a:rPr>
              <a:t>Fire Weather:</a:t>
            </a:r>
            <a:r>
              <a:rPr lang="en-US" altLang="en-US" sz="1200" dirty="0">
                <a:solidFill>
                  <a:prstClr val="black"/>
                </a:solidFill>
              </a:rPr>
              <a:t> </a:t>
            </a:r>
            <a:r>
              <a:rPr lang="en-US" sz="1200" dirty="0">
                <a:latin typeface="Arial" panose="020B0604020202020204" pitchFamily="34" charset="0"/>
                <a:ea typeface="Calibri" panose="020F0502020204030204" pitchFamily="34" charset="0"/>
                <a:cs typeface="Arial" panose="020B0604020202020204" pitchFamily="34" charset="0"/>
              </a:rPr>
              <a:t>Mostly dry conditions can be expected across the state today and tonight as a large area of high pressure builds over the Eastern U.S., filtering in cool and dry air. Northerly to northeasterly winds can be expected today, largely 5-10 mph statewide; however, breezy onshore flow can be expected to develop along the Northeast Florida Coast where winds of 10-15 mph will be possible. </a:t>
            </a:r>
            <a:r>
              <a:rPr lang="en-US" sz="1200" b="1" dirty="0">
                <a:solidFill>
                  <a:srgbClr val="0070C0"/>
                </a:solidFill>
                <a:latin typeface="Arial" panose="020B0604020202020204" pitchFamily="34" charset="0"/>
                <a:ea typeface="Calibri" panose="020F0502020204030204" pitchFamily="34" charset="0"/>
                <a:cs typeface="Arial" panose="020B0604020202020204" pitchFamily="34" charset="0"/>
              </a:rPr>
              <a:t>Wind gusts of 10-15 mph</a:t>
            </a:r>
            <a:r>
              <a:rPr lang="en-US" sz="1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en-US" sz="1200" dirty="0">
                <a:latin typeface="Arial" panose="020B0604020202020204" pitchFamily="34" charset="0"/>
                <a:ea typeface="Calibri" panose="020F0502020204030204" pitchFamily="34" charset="0"/>
                <a:cs typeface="Arial" panose="020B0604020202020204" pitchFamily="34" charset="0"/>
              </a:rPr>
              <a:t>cannot be ruled out during the daytime hours, with </a:t>
            </a:r>
            <a:r>
              <a:rPr lang="en-US" sz="1200" b="1" dirty="0">
                <a:solidFill>
                  <a:srgbClr val="00B050"/>
                </a:solidFill>
                <a:latin typeface="Arial" panose="020B0604020202020204" pitchFamily="34" charset="0"/>
                <a:ea typeface="Calibri" panose="020F0502020204030204" pitchFamily="34" charset="0"/>
                <a:cs typeface="Arial" panose="020B0604020202020204" pitchFamily="34" charset="0"/>
              </a:rPr>
              <a:t>15-20 mph </a:t>
            </a:r>
            <a:r>
              <a:rPr lang="en-US" sz="1200" dirty="0">
                <a:latin typeface="Arial" panose="020B0604020202020204" pitchFamily="34" charset="0"/>
                <a:ea typeface="Calibri" panose="020F0502020204030204" pitchFamily="34" charset="0"/>
                <a:cs typeface="Arial" panose="020B0604020202020204" pitchFamily="34" charset="0"/>
              </a:rPr>
              <a:t>possible for Northeast Florida.  </a:t>
            </a:r>
            <a:r>
              <a:rPr lang="en-US" sz="1200" b="1" dirty="0">
                <a:solidFill>
                  <a:schemeClr val="accent4">
                    <a:lumMod val="75000"/>
                  </a:schemeClr>
                </a:solidFill>
                <a:effectLst/>
                <a:latin typeface="Arial" panose="020B0604020202020204" pitchFamily="34" charset="0"/>
                <a:ea typeface="Calibri" panose="020F0502020204030204" pitchFamily="34" charset="0"/>
                <a:cs typeface="Arial" panose="020B0604020202020204" pitchFamily="34" charset="0"/>
              </a:rPr>
              <a:t>Locally sensitive wildfire conditions </a:t>
            </a:r>
            <a:r>
              <a:rPr lang="en-US" sz="1200" dirty="0">
                <a:effectLst/>
                <a:latin typeface="Arial" panose="020B0604020202020204" pitchFamily="34" charset="0"/>
                <a:ea typeface="Calibri" panose="020F0502020204030204" pitchFamily="34" charset="0"/>
                <a:cs typeface="Arial" panose="020B0604020202020204" pitchFamily="34" charset="0"/>
              </a:rPr>
              <a:t>may be possible across portions of North Florida this afternoon as drier air continues to filter southward, lowering </a:t>
            </a:r>
            <a:r>
              <a:rPr lang="en-US" sz="1200" b="1" dirty="0">
                <a:solidFill>
                  <a:schemeClr val="accent4">
                    <a:lumMod val="75000"/>
                  </a:schemeClr>
                </a:solidFill>
                <a:cs typeface="Arial" panose="020B0604020202020204" pitchFamily="34" charset="0"/>
              </a:rPr>
              <a:t>relative humidity values to near 35-45.</a:t>
            </a:r>
            <a:r>
              <a:rPr lang="en-US" sz="1200" dirty="0">
                <a:latin typeface="Arial" panose="020B0604020202020204" pitchFamily="34" charset="0"/>
                <a:ea typeface="Calibri" panose="020F0502020204030204" pitchFamily="34" charset="0"/>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rPr>
              <a:t>According to the </a:t>
            </a:r>
            <a:r>
              <a:rPr kumimoji="0" lang="en-US" altLang="en-US" sz="1200" b="0" i="0" u="none" strike="noStrike" kern="1200" cap="none" spc="0" normalizeH="0" baseline="0" noProof="0" dirty="0">
                <a:ln>
                  <a:noFill/>
                </a:ln>
                <a:solidFill>
                  <a:prstClr val="black"/>
                </a:solidFill>
                <a:effectLst/>
                <a:uLnTx/>
                <a:uFillTx/>
                <a:hlinkClick r:id="rId4"/>
              </a:rPr>
              <a:t>Florida Forest Service</a:t>
            </a:r>
            <a:r>
              <a:rPr kumimoji="0" lang="en-US" altLang="en-US" sz="1200" b="0" i="0" u="none" strike="noStrike" kern="1200" cap="none" spc="0" normalizeH="0" baseline="0" noProof="0" dirty="0">
                <a:ln>
                  <a:noFill/>
                </a:ln>
                <a:solidFill>
                  <a:prstClr val="black"/>
                </a:solidFill>
                <a:effectLst/>
                <a:uLnTx/>
                <a:uFillTx/>
              </a:rPr>
              <a:t>, there are 19 active wildfires across the state burning approximately </a:t>
            </a:r>
            <a:r>
              <a:rPr lang="en-US" altLang="en-US" sz="1200" dirty="0">
                <a:solidFill>
                  <a:prstClr val="black"/>
                </a:solidFill>
              </a:rPr>
              <a:t>52</a:t>
            </a:r>
            <a:r>
              <a:rPr kumimoji="0" lang="en-US" altLang="en-US" sz="1200" b="0" i="0" u="none" strike="noStrike" kern="1200" cap="none" spc="0" normalizeH="0" baseline="0" noProof="0" dirty="0">
                <a:ln>
                  <a:noFill/>
                </a:ln>
                <a:solidFill>
                  <a:prstClr val="black"/>
                </a:solidFill>
                <a:effectLst/>
                <a:uLnTx/>
                <a:uFillTx/>
              </a:rPr>
              <a:t> acres.</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hlinkClick r:id="rId5"/>
              </a:rPr>
              <a:t>Drought</a:t>
            </a:r>
            <a:r>
              <a:rPr kumimoji="0" lang="en-US" altLang="en-US" sz="1200" b="1" i="0" u="none" strike="noStrike" kern="1200" cap="none" spc="0" normalizeH="0" baseline="0" noProof="0" dirty="0">
                <a:ln>
                  <a:noFill/>
                </a:ln>
                <a:solidFill>
                  <a:prstClr val="black"/>
                </a:solidFill>
                <a:effectLst/>
                <a:uLnTx/>
                <a:uFillTx/>
              </a:rPr>
              <a:t>:</a:t>
            </a:r>
            <a:r>
              <a:rPr kumimoji="0" lang="en-US" altLang="en-US" sz="1200" i="0" u="none" strike="noStrike" kern="1200" cap="none" spc="0" normalizeH="0" baseline="0" noProof="0" dirty="0">
                <a:ln>
                  <a:noFill/>
                </a:ln>
                <a:solidFill>
                  <a:prstClr val="black"/>
                </a:solidFill>
                <a:effectLst/>
                <a:uLnTx/>
                <a:uFillTx/>
              </a:rPr>
              <a:t> Near to slightly above normal temperatures and little to no rainfall across the Sunshine State over the past week have allowed for no significant change in drought conditions on the Drought Monitor update (as of 12/19). </a:t>
            </a:r>
            <a:r>
              <a:rPr kumimoji="0" lang="en-US" altLang="en-US" sz="1200" b="1" i="0" u="none" strike="noStrike" kern="1200" cap="none" spc="0" normalizeH="0" baseline="0" noProof="0" dirty="0">
                <a:ln>
                  <a:noFill/>
                </a:ln>
                <a:solidFill>
                  <a:srgbClr val="FFC000"/>
                </a:solidFill>
                <a:effectLst/>
                <a:uLnTx/>
                <a:uFillTx/>
              </a:rPr>
              <a:t>Moderate Drought conditions </a:t>
            </a:r>
            <a:r>
              <a:rPr kumimoji="0" lang="en-US" altLang="en-US" sz="1200" i="0" u="none" strike="noStrike" kern="1200" cap="none" spc="0" normalizeH="0" baseline="0" noProof="0" dirty="0">
                <a:ln>
                  <a:noFill/>
                </a:ln>
                <a:solidFill>
                  <a:prstClr val="black"/>
                </a:solidFill>
                <a:effectLst/>
                <a:uLnTx/>
                <a:uFillTx/>
              </a:rPr>
              <a:t>remain in place across the Eastern Panhandle through the Western Big Bend and across the Northern Peninsula with </a:t>
            </a:r>
            <a:r>
              <a:rPr kumimoji="0" lang="en-US" altLang="en-US" sz="1200" i="1" u="none" strike="noStrike" kern="1200" cap="none" spc="0" normalizeH="0" baseline="0" noProof="0" dirty="0">
                <a:ln>
                  <a:noFill/>
                </a:ln>
                <a:solidFill>
                  <a:prstClr val="black"/>
                </a:solidFill>
                <a:effectLst/>
                <a:uLnTx/>
                <a:uFillTx/>
              </a:rPr>
              <a:t>Abnormally Dry</a:t>
            </a:r>
            <a:r>
              <a:rPr kumimoji="0" lang="en-US" altLang="en-US" sz="1200" i="0" u="none" strike="noStrike" kern="1200" cap="none" spc="0" normalizeH="0" baseline="0" noProof="0" dirty="0">
                <a:ln>
                  <a:noFill/>
                </a:ln>
                <a:solidFill>
                  <a:prstClr val="black"/>
                </a:solidFill>
                <a:effectLst/>
                <a:uLnTx/>
                <a:uFillTx/>
              </a:rPr>
              <a:t> (</a:t>
            </a:r>
            <a:r>
              <a:rPr kumimoji="0" lang="en-US" altLang="en-US" sz="1200" i="1" u="none" strike="noStrike" kern="1200" cap="none" spc="0" normalizeH="0" baseline="0" noProof="0" dirty="0">
                <a:ln>
                  <a:noFill/>
                </a:ln>
                <a:solidFill>
                  <a:prstClr val="black"/>
                </a:solidFill>
                <a:effectLst/>
                <a:uLnTx/>
                <a:uFillTx/>
              </a:rPr>
              <a:t>emerging drought</a:t>
            </a:r>
            <a:r>
              <a:rPr kumimoji="0" lang="en-US" altLang="en-US" sz="1200" i="0" u="none" strike="noStrike" kern="1200" cap="none" spc="0" normalizeH="0" baseline="0" noProof="0" dirty="0">
                <a:ln>
                  <a:noFill/>
                </a:ln>
                <a:solidFill>
                  <a:prstClr val="black"/>
                </a:solidFill>
                <a:effectLst/>
                <a:uLnTx/>
                <a:uFillTx/>
              </a:rPr>
              <a:t>) Conditions expanding elsewhere statewide. </a:t>
            </a:r>
            <a:r>
              <a:rPr lang="en-US" altLang="en-US" sz="1200" dirty="0">
                <a:solidFill>
                  <a:prstClr val="black"/>
                </a:solidFill>
              </a:rPr>
              <a:t>The Climate Prediction Center (CPC) is outlooking above normal temperatures and near to slightly above normal rainfall over the next week or so which may allow for little adjustments in drought conditions.</a:t>
            </a:r>
            <a:endParaRPr kumimoji="0" lang="en-US" altLang="en-US" sz="120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hlinkClick r:id="rId6">
                  <a:extLst>
                    <a:ext uri="{A12FA001-AC4F-418D-AE19-62706E023703}">
                      <ahyp:hlinkClr xmlns:ahyp="http://schemas.microsoft.com/office/drawing/2018/hyperlinkcolor" val="tx"/>
                    </a:ext>
                  </a:extLst>
                </a:hlinkClick>
              </a:rPr>
              <a:t>The </a:t>
            </a:r>
            <a:r>
              <a:rPr kumimoji="0" lang="en-US" altLang="en-US" sz="1200" b="1" i="0" u="none" strike="noStrike" kern="1200" cap="none" spc="0" normalizeH="0" baseline="0" noProof="0" dirty="0" err="1">
                <a:ln>
                  <a:noFill/>
                </a:ln>
                <a:solidFill>
                  <a:prstClr val="black"/>
                </a:solidFill>
                <a:effectLst/>
                <a:uLnTx/>
                <a:uFillTx/>
                <a:hlinkClick r:id="rId6">
                  <a:extLst>
                    <a:ext uri="{A12FA001-AC4F-418D-AE19-62706E023703}">
                      <ahyp:hlinkClr xmlns:ahyp="http://schemas.microsoft.com/office/drawing/2018/hyperlinkcolor" val="tx"/>
                    </a:ext>
                  </a:extLst>
                </a:hlinkClick>
              </a:rPr>
              <a:t>Keetch</a:t>
            </a:r>
            <a:r>
              <a:rPr kumimoji="0" lang="en-US" altLang="en-US" sz="1200" b="1" i="0" u="none" strike="noStrike" kern="1200" cap="none" spc="0" normalizeH="0" baseline="0" noProof="0" dirty="0">
                <a:ln>
                  <a:noFill/>
                </a:ln>
                <a:solidFill>
                  <a:prstClr val="black"/>
                </a:solidFill>
                <a:effectLst/>
                <a:uLnTx/>
                <a:uFillTx/>
                <a:hlinkClick r:id="rId6">
                  <a:extLst>
                    <a:ext uri="{A12FA001-AC4F-418D-AE19-62706E023703}">
                      <ahyp:hlinkClr xmlns:ahyp="http://schemas.microsoft.com/office/drawing/2018/hyperlinkcolor" val="tx"/>
                    </a:ext>
                  </a:extLst>
                </a:hlinkClick>
              </a:rPr>
              <a:t>-Byram Drought Index</a:t>
            </a:r>
            <a:r>
              <a:rPr kumimoji="0" lang="en-US" altLang="en-US" sz="1200" b="1" i="0" u="none" strike="noStrike" kern="1200" cap="none" spc="0" normalizeH="0" baseline="0" noProof="0" dirty="0">
                <a:ln>
                  <a:noFill/>
                </a:ln>
                <a:solidFill>
                  <a:prstClr val="black"/>
                </a:solidFill>
                <a:effectLst/>
                <a:uLnTx/>
                <a:uFillTx/>
              </a:rPr>
              <a:t> </a:t>
            </a:r>
            <a:r>
              <a:rPr kumimoji="0" lang="en-US" altLang="en-US" sz="1200" b="0" i="0" u="none" strike="noStrike" kern="1200" cap="none" spc="0" normalizeH="0" baseline="0" noProof="0" dirty="0">
                <a:ln>
                  <a:noFill/>
                </a:ln>
                <a:solidFill>
                  <a:prstClr val="black"/>
                </a:solidFill>
                <a:effectLst/>
                <a:uLnTx/>
                <a:uFillTx/>
              </a:rPr>
              <a:t>average for Florida is </a:t>
            </a:r>
            <a:r>
              <a:rPr kumimoji="0" lang="en-US" altLang="en-US" sz="1200" b="1" i="0" u="none" strike="noStrike" kern="1200" cap="none" spc="0" normalizeH="0" baseline="0" noProof="0" dirty="0">
                <a:ln>
                  <a:noFill/>
                </a:ln>
                <a:solidFill>
                  <a:srgbClr val="212121"/>
                </a:solidFill>
                <a:effectLst/>
                <a:uLnTx/>
                <a:uFillTx/>
              </a:rPr>
              <a:t>386</a:t>
            </a:r>
            <a:r>
              <a:rPr kumimoji="0" lang="en-US" sz="1200" b="1" i="0" u="none" strike="noStrike" kern="1200" cap="none" spc="0" normalizeH="0" baseline="0" noProof="0" dirty="0">
                <a:ln>
                  <a:noFill/>
                </a:ln>
                <a:solidFill>
                  <a:srgbClr val="212121"/>
                </a:solidFill>
                <a:effectLst/>
                <a:uLnTx/>
                <a:uFillTx/>
                <a:ea typeface="Times New Roman" panose="02020603050405020304" pitchFamily="18" charset="0"/>
              </a:rPr>
              <a:t> (+1) </a:t>
            </a:r>
            <a:r>
              <a:rPr kumimoji="0" lang="en-US" sz="1200" b="0" i="0" u="none" strike="noStrike" kern="1200" cap="none" spc="0" normalizeH="0" baseline="0" noProof="0" dirty="0">
                <a:ln>
                  <a:noFill/>
                </a:ln>
                <a:solidFill>
                  <a:srgbClr val="212121"/>
                </a:solidFill>
                <a:effectLst/>
                <a:uLnTx/>
                <a:uFillTx/>
                <a:ea typeface="Times New Roman" panose="02020603050405020304" pitchFamily="18" charset="0"/>
              </a:rPr>
              <a:t>on a scale from 0 (very wet) to 800 (very dry). There is </a:t>
            </a:r>
            <a:r>
              <a:rPr kumimoji="0" lang="en-US" sz="1200" b="1" i="0" u="sng" strike="noStrike" kern="1200" cap="none" spc="0" normalizeH="0" baseline="0" noProof="0" dirty="0">
                <a:ln>
                  <a:noFill/>
                </a:ln>
                <a:solidFill>
                  <a:srgbClr val="212121"/>
                </a:solidFill>
                <a:effectLst/>
                <a:uLnTx/>
                <a:uFillTx/>
                <a:ea typeface="Times New Roman" panose="02020603050405020304" pitchFamily="18" charset="0"/>
              </a:rPr>
              <a:t>1</a:t>
            </a:r>
            <a:r>
              <a:rPr kumimoji="0" lang="en-US" sz="1200" b="0" i="0" u="none" strike="noStrike" kern="1200" cap="none" spc="0" normalizeH="0" baseline="0" noProof="0" dirty="0">
                <a:ln>
                  <a:noFill/>
                </a:ln>
                <a:solidFill>
                  <a:srgbClr val="212121"/>
                </a:solidFill>
                <a:effectLst/>
                <a:uLnTx/>
                <a:uFillTx/>
                <a:ea typeface="Times New Roman" panose="02020603050405020304" pitchFamily="18" charset="0"/>
              </a:rPr>
              <a:t> Florida County (Miami-Dade) with an average KBDI over 500 (drought/increased fire danger) including DeSoto and Miami-Dade Counties. </a:t>
            </a:r>
            <a:endParaRPr kumimoji="0" lang="en-US" altLang="en-US" sz="1200" b="0" i="0" u="none" strike="noStrike" kern="1200" cap="none" spc="0" normalizeH="0" baseline="0" noProof="0" dirty="0">
              <a:ln>
                <a:noFill/>
              </a:ln>
              <a:solidFill>
                <a:prstClr val="black"/>
              </a:solidFill>
              <a:effectLst/>
              <a:uLnTx/>
              <a:uFillTx/>
            </a:endParaRPr>
          </a:p>
        </p:txBody>
      </p:sp>
      <p:sp>
        <p:nvSpPr>
          <p:cNvPr id="7" name="Title 1">
            <a:extLst>
              <a:ext uri="{FF2B5EF4-FFF2-40B4-BE49-F238E27FC236}">
                <a16:creationId xmlns:a16="http://schemas.microsoft.com/office/drawing/2014/main" id="{9F83207E-E13D-4322-AEFA-BBA61D9A0E7D}"/>
              </a:ext>
            </a:extLst>
          </p:cNvPr>
          <p:cNvSpPr txBox="1">
            <a:spLocks/>
          </p:cNvSpPr>
          <p:nvPr/>
        </p:nvSpPr>
        <p:spPr bwMode="auto">
          <a:xfrm>
            <a:off x="1194546" y="137032"/>
            <a:ext cx="9011771" cy="77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Drought &amp; Fire Weather</a:t>
            </a:r>
          </a:p>
        </p:txBody>
      </p:sp>
      <p:pic>
        <p:nvPicPr>
          <p:cNvPr id="10" name="Picture 2">
            <a:extLst>
              <a:ext uri="{FF2B5EF4-FFF2-40B4-BE49-F238E27FC236}">
                <a16:creationId xmlns:a16="http://schemas.microsoft.com/office/drawing/2014/main" id="{F52D4912-7CC7-431A-885B-EBDD68D2F12F}"/>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l="8605" r="8605"/>
          <a:stretch>
            <a:fillRect/>
          </a:stretch>
        </p:blipFill>
        <p:spPr bwMode="auto">
          <a:xfrm>
            <a:off x="3800202" y="3350549"/>
            <a:ext cx="3966102" cy="37902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8736B96-177D-DB55-60C8-E0485E67D4F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p:blipFill>
        <p:spPr bwMode="auto">
          <a:xfrm>
            <a:off x="1025236" y="3700879"/>
            <a:ext cx="3112333" cy="3044269"/>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rcRect/>
          <a:stretch/>
        </p:blipFill>
        <p:spPr>
          <a:xfrm>
            <a:off x="7500330" y="3707169"/>
            <a:ext cx="3382550" cy="3037979"/>
          </a:xfrm>
          <a:prstGeom prst="rect">
            <a:avLst/>
          </a:prstGeom>
          <a:ln>
            <a:solidFill>
              <a:schemeClr val="accent2">
                <a:lumMod val="50000"/>
              </a:schemeClr>
            </a:solidFill>
          </a:ln>
        </p:spPr>
      </p:pic>
      <p:sp>
        <p:nvSpPr>
          <p:cNvPr id="3" name="TextBox 2">
            <a:extLst>
              <a:ext uri="{FF2B5EF4-FFF2-40B4-BE49-F238E27FC236}">
                <a16:creationId xmlns:a16="http://schemas.microsoft.com/office/drawing/2014/main" id="{157D7DCF-E62D-1ED5-2EDE-3004CBB4F4DC}"/>
              </a:ext>
            </a:extLst>
          </p:cNvPr>
          <p:cNvSpPr txBox="1"/>
          <p:nvPr/>
        </p:nvSpPr>
        <p:spPr>
          <a:xfrm>
            <a:off x="7500329" y="5077477"/>
            <a:ext cx="159556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 FFS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Wildfire Dashboard</a:t>
            </a:r>
          </a:p>
        </p:txBody>
      </p:sp>
      <p:pic>
        <p:nvPicPr>
          <p:cNvPr id="5" name="Picture 4">
            <a:extLst>
              <a:ext uri="{FF2B5EF4-FFF2-40B4-BE49-F238E27FC236}">
                <a16:creationId xmlns:a16="http://schemas.microsoft.com/office/drawing/2014/main" id="{957CC440-621D-EB0B-5C39-7BE9FA33B137}"/>
              </a:ext>
            </a:extLst>
          </p:cNvPr>
          <p:cNvPicPr>
            <a:picLocks noChangeAspect="1"/>
          </p:cNvPicPr>
          <p:nvPr/>
        </p:nvPicPr>
        <p:blipFill>
          <a:blip r:embed="rId11"/>
          <a:srcRect t="30430"/>
          <a:stretch/>
        </p:blipFill>
        <p:spPr>
          <a:xfrm>
            <a:off x="7617310" y="5541819"/>
            <a:ext cx="973677" cy="1179149"/>
          </a:xfrm>
          <a:prstGeom prst="rect">
            <a:avLst/>
          </a:prstGeom>
        </p:spPr>
      </p:pic>
    </p:spTree>
    <p:extLst>
      <p:ext uri="{BB962C8B-B14F-4D97-AF65-F5344CB8AC3E}">
        <p14:creationId xmlns:p14="http://schemas.microsoft.com/office/powerpoint/2010/main" val="2076194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44894</TotalTime>
  <Words>1502</Words>
  <Application>Microsoft Office PowerPoint</Application>
  <PresentationFormat>Widescreen</PresentationFormat>
  <Paragraphs>83</Paragraphs>
  <Slides>11</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8" baseType="lpstr">
      <vt:lpstr>Arial</vt:lpstr>
      <vt:lpstr>Calibri</vt:lpstr>
      <vt:lpstr>Calibri Light</vt:lpstr>
      <vt:lpstr>Times New Roman</vt:lpstr>
      <vt:lpstr>Office Theme</vt:lpstr>
      <vt:lpstr>Worksheet</vt:lpstr>
      <vt:lpstr>Microsoft Excel Worksheet</vt:lpstr>
      <vt:lpstr>Florida Division of Emergency Management State Watch Office   Morning Situation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Hartman</dc:creator>
  <cp:lastModifiedBy>Caitlyn Gillespie</cp:lastModifiedBy>
  <cp:revision>3503</cp:revision>
  <dcterms:created xsi:type="dcterms:W3CDTF">2022-09-06T14:26:20Z</dcterms:created>
  <dcterms:modified xsi:type="dcterms:W3CDTF">2024-12-22T14:53:49Z</dcterms:modified>
</cp:coreProperties>
</file>