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1" r:id="rId3"/>
    <p:sldId id="258" r:id="rId4"/>
    <p:sldId id="268" r:id="rId5"/>
    <p:sldId id="282" r:id="rId6"/>
    <p:sldId id="283" r:id="rId7"/>
    <p:sldId id="284" r:id="rId8"/>
    <p:sldId id="285" r:id="rId9"/>
    <p:sldId id="286" r:id="rId10"/>
    <p:sldId id="287"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OCSWOC" initials="E" lastIdx="2" clrIdx="0">
    <p:extLst>
      <p:ext uri="{19B8F6BF-5375-455C-9EA6-DF929625EA0E}">
        <p15:presenceInfo xmlns:p15="http://schemas.microsoft.com/office/powerpoint/2012/main" userId="S-1-5-21-798454838-595072805-1849977318-3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1" autoAdjust="0"/>
    <p:restoredTop sz="91760" autoAdjust="0"/>
  </p:normalViewPr>
  <p:slideViewPr>
    <p:cSldViewPr snapToGrid="0">
      <p:cViewPr varScale="1">
        <p:scale>
          <a:sx n="106" d="100"/>
          <a:sy n="106" d="100"/>
        </p:scale>
        <p:origin x="1128" y="114"/>
      </p:cViewPr>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A58BC-E078-4BBD-BDA9-017601868B90}"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067CD-6EB0-466F-BED6-6DF72095BB03}" type="slidenum">
              <a:rPr lang="en-US" smtClean="0"/>
              <a:t>‹#›</a:t>
            </a:fld>
            <a:endParaRPr lang="en-US" dirty="0"/>
          </a:p>
        </p:txBody>
      </p:sp>
    </p:spTree>
    <p:extLst>
      <p:ext uri="{BB962C8B-B14F-4D97-AF65-F5344CB8AC3E}">
        <p14:creationId xmlns:p14="http://schemas.microsoft.com/office/powerpoint/2010/main" val="401003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1</a:t>
            </a:fld>
            <a:endParaRPr lang="en-US" dirty="0"/>
          </a:p>
        </p:txBody>
      </p:sp>
    </p:spTree>
    <p:extLst>
      <p:ext uri="{BB962C8B-B14F-4D97-AF65-F5344CB8AC3E}">
        <p14:creationId xmlns:p14="http://schemas.microsoft.com/office/powerpoint/2010/main" val="340268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IMAGES ON SPACE WEATHER SLIDE ARE NOW AUTOMATICALLY UPDATING! *****</a:t>
            </a:r>
          </a:p>
        </p:txBody>
      </p:sp>
      <p:sp>
        <p:nvSpPr>
          <p:cNvPr id="4" name="Slide Number Placeholder 3"/>
          <p:cNvSpPr>
            <a:spLocks noGrp="1"/>
          </p:cNvSpPr>
          <p:nvPr>
            <p:ph type="sldNum" sz="quarter" idx="5"/>
          </p:nvPr>
        </p:nvSpPr>
        <p:spPr/>
        <p:txBody>
          <a:bodyPr/>
          <a:lstStyle/>
          <a:p>
            <a:fld id="{76D1FE54-1AEC-4147-A82E-75985F584D0D}" type="slidenum">
              <a:rPr lang="en-US" smtClean="0"/>
              <a:t>10</a:t>
            </a:fld>
            <a:endParaRPr lang="en-US" dirty="0"/>
          </a:p>
        </p:txBody>
      </p:sp>
    </p:spTree>
    <p:extLst>
      <p:ext uri="{BB962C8B-B14F-4D97-AF65-F5344CB8AC3E}">
        <p14:creationId xmlns:p14="http://schemas.microsoft.com/office/powerpoint/2010/main" val="384515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11</a:t>
            </a:fld>
            <a:endParaRPr lang="en-US" dirty="0"/>
          </a:p>
        </p:txBody>
      </p:sp>
    </p:spTree>
    <p:extLst>
      <p:ext uri="{BB962C8B-B14F-4D97-AF65-F5344CB8AC3E}">
        <p14:creationId xmlns:p14="http://schemas.microsoft.com/office/powerpoint/2010/main" val="217570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2</a:t>
            </a:fld>
            <a:endParaRPr lang="en-US" dirty="0"/>
          </a:p>
        </p:txBody>
      </p:sp>
    </p:spTree>
    <p:extLst>
      <p:ext uri="{BB962C8B-B14F-4D97-AF65-F5344CB8AC3E}">
        <p14:creationId xmlns:p14="http://schemas.microsoft.com/office/powerpoint/2010/main" val="292771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3</a:t>
            </a:fld>
            <a:endParaRPr lang="en-US" dirty="0"/>
          </a:p>
        </p:txBody>
      </p:sp>
    </p:spTree>
    <p:extLst>
      <p:ext uri="{BB962C8B-B14F-4D97-AF65-F5344CB8AC3E}">
        <p14:creationId xmlns:p14="http://schemas.microsoft.com/office/powerpoint/2010/main" val="386425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4</a:t>
            </a:fld>
            <a:endParaRPr lang="en-US" dirty="0"/>
          </a:p>
        </p:txBody>
      </p:sp>
    </p:spTree>
    <p:extLst>
      <p:ext uri="{BB962C8B-B14F-4D97-AF65-F5344CB8AC3E}">
        <p14:creationId xmlns:p14="http://schemas.microsoft.com/office/powerpoint/2010/main" val="231065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5</a:t>
            </a:fld>
            <a:endParaRPr lang="en-US" dirty="0"/>
          </a:p>
        </p:txBody>
      </p:sp>
    </p:spTree>
    <p:extLst>
      <p:ext uri="{BB962C8B-B14F-4D97-AF65-F5344CB8AC3E}">
        <p14:creationId xmlns:p14="http://schemas.microsoft.com/office/powerpoint/2010/main" val="22768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6</a:t>
            </a:fld>
            <a:endParaRPr lang="en-US" dirty="0"/>
          </a:p>
        </p:txBody>
      </p:sp>
    </p:spTree>
    <p:extLst>
      <p:ext uri="{BB962C8B-B14F-4D97-AF65-F5344CB8AC3E}">
        <p14:creationId xmlns:p14="http://schemas.microsoft.com/office/powerpoint/2010/main" val="91791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7</a:t>
            </a:fld>
            <a:endParaRPr lang="en-US" dirty="0"/>
          </a:p>
        </p:txBody>
      </p:sp>
    </p:spTree>
    <p:extLst>
      <p:ext uri="{BB962C8B-B14F-4D97-AF65-F5344CB8AC3E}">
        <p14:creationId xmlns:p14="http://schemas.microsoft.com/office/powerpoint/2010/main" val="420662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8</a:t>
            </a:fld>
            <a:endParaRPr lang="en-US" dirty="0"/>
          </a:p>
        </p:txBody>
      </p:sp>
    </p:spTree>
    <p:extLst>
      <p:ext uri="{BB962C8B-B14F-4D97-AF65-F5344CB8AC3E}">
        <p14:creationId xmlns:p14="http://schemas.microsoft.com/office/powerpoint/2010/main" val="344549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1FE54-1AEC-4147-A82E-75985F584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85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93B1-7D96-4290-B46F-C253C554C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539268-02BC-4A8C-912A-DC515A190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BBBD6B-8683-4A17-9C83-602A166B2373}"/>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5" name="Footer Placeholder 4">
            <a:extLst>
              <a:ext uri="{FF2B5EF4-FFF2-40B4-BE49-F238E27FC236}">
                <a16:creationId xmlns:a16="http://schemas.microsoft.com/office/drawing/2014/main" id="{3DEB8416-93C3-4E98-A4D7-461192481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CB8F13-5913-4124-9A53-31E4638340CC}"/>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7679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27D6-94A4-4ECE-A4AA-39159C88B6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D0F5-0FEB-475B-8A39-EF1AA7BAC6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E4F02-F0A4-4658-B714-B85A3D0042A2}"/>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5" name="Footer Placeholder 4">
            <a:extLst>
              <a:ext uri="{FF2B5EF4-FFF2-40B4-BE49-F238E27FC236}">
                <a16:creationId xmlns:a16="http://schemas.microsoft.com/office/drawing/2014/main" id="{92DCD207-F8D7-4AFD-BD97-916E3851C7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3AEF68-33A9-4E74-B4A7-CFFBF3F5CDDC}"/>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99690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B1D95-BE72-44DF-8E00-B5DB724848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452F8-1381-4ABD-8298-1C05DD90F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DD839-2DAC-4CDF-A570-AAE92C2778D3}"/>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5" name="Footer Placeholder 4">
            <a:extLst>
              <a:ext uri="{FF2B5EF4-FFF2-40B4-BE49-F238E27FC236}">
                <a16:creationId xmlns:a16="http://schemas.microsoft.com/office/drawing/2014/main" id="{BD8BBD22-227D-4115-9A79-AFF3B58B12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ABD51-49E3-497F-8C0C-FDB2ADEDD0EF}"/>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89825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6EEC-1EE2-4BBF-B09D-A9009A38F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3BA5A-4519-4557-BC46-9B04D355C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75111-9F10-439C-A883-F812C55D2FCE}"/>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5" name="Footer Placeholder 4">
            <a:extLst>
              <a:ext uri="{FF2B5EF4-FFF2-40B4-BE49-F238E27FC236}">
                <a16:creationId xmlns:a16="http://schemas.microsoft.com/office/drawing/2014/main" id="{90B7307B-46BE-44F5-9864-7BFCDAA9D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EE97C2-C6B6-4C35-9A05-FAFCA1B20D7D}"/>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69195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462-4742-4F46-98DF-63C993E2C3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70173-C0EB-4290-997F-8F9974616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4A03FF-5B4C-4F0F-AA4D-1F5B52146FDA}"/>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5" name="Footer Placeholder 4">
            <a:extLst>
              <a:ext uri="{FF2B5EF4-FFF2-40B4-BE49-F238E27FC236}">
                <a16:creationId xmlns:a16="http://schemas.microsoft.com/office/drawing/2014/main" id="{A970DC30-0217-4361-933A-1E73D780C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8E7B2-5918-4141-B935-9770FE0C59E1}"/>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417362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6ACB-11C9-4437-A1AB-6FB87F9BB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6D404-44B2-4909-8A8A-EA2FE4FB8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08AC-2B11-4170-A89E-0F46754F5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3F4579-93D7-4ABE-8B6C-ECD9878EB0D9}"/>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6" name="Footer Placeholder 5">
            <a:extLst>
              <a:ext uri="{FF2B5EF4-FFF2-40B4-BE49-F238E27FC236}">
                <a16:creationId xmlns:a16="http://schemas.microsoft.com/office/drawing/2014/main" id="{CDCD1D73-0FA7-45EF-843B-15463688E9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546C38-A02D-418A-8159-0A6AFE65594D}"/>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247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25B2-9F74-4736-9603-E5AC69EFB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CBE1A-0BE8-4675-B22A-4FA4FD2D3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68F7C-6DEF-45AE-8BB9-F06847B2D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C0346-675E-4028-A2CE-9A3FA2FB2C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D5CCA5-14BC-4ED7-BFA2-BCBA641C1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DB2E5D-3CA5-4D61-B9DF-478EB7715EEE}"/>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8" name="Footer Placeholder 7">
            <a:extLst>
              <a:ext uri="{FF2B5EF4-FFF2-40B4-BE49-F238E27FC236}">
                <a16:creationId xmlns:a16="http://schemas.microsoft.com/office/drawing/2014/main" id="{61002743-D918-481F-A0CB-F6757A668B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1E777E-CA3C-43C0-A5F4-EEB77DD70151}"/>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4511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B511-7ADD-4C14-9C8E-840C4E6F6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19641-4CD1-4F8A-9904-126A5C8BB98C}"/>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4" name="Footer Placeholder 3">
            <a:extLst>
              <a:ext uri="{FF2B5EF4-FFF2-40B4-BE49-F238E27FC236}">
                <a16:creationId xmlns:a16="http://schemas.microsoft.com/office/drawing/2014/main" id="{577E53B8-159A-4486-906F-F09E9A6D0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6DEF7A-5C32-4FAF-9E2D-DB365590DD42}"/>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88298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D53BF-01CA-4453-99AE-11CDC83E2544}"/>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3" name="Footer Placeholder 2">
            <a:extLst>
              <a:ext uri="{FF2B5EF4-FFF2-40B4-BE49-F238E27FC236}">
                <a16:creationId xmlns:a16="http://schemas.microsoft.com/office/drawing/2014/main" id="{A15F7955-E45C-4B35-B6E3-6FE170473D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90DE96-3CAE-44C0-94C8-94D205023D63}"/>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6158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9206-213C-4450-A65D-CD7C92CE3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CCBD5A-DC14-4DCB-9A1B-9203FB36BB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5F828-043D-427B-B779-94C9299A2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D324-AD45-4228-8BB8-B8A2782C4983}"/>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6" name="Footer Placeholder 5">
            <a:extLst>
              <a:ext uri="{FF2B5EF4-FFF2-40B4-BE49-F238E27FC236}">
                <a16:creationId xmlns:a16="http://schemas.microsoft.com/office/drawing/2014/main" id="{1E145AE4-1B78-420A-A7BD-A6467CBA06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E55288-1F60-4B8B-BD53-0837CA667E0F}"/>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43208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41E7-A421-48A6-836E-26D49CE11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6ADCA-8E21-4469-BF11-BF6EF67C3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A1941C-7EA3-40D7-B503-D75DFE289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F641B-F968-4E88-A302-0A02F33A72AC}"/>
              </a:ext>
            </a:extLst>
          </p:cNvPr>
          <p:cNvSpPr>
            <a:spLocks noGrp="1"/>
          </p:cNvSpPr>
          <p:nvPr>
            <p:ph type="dt" sz="half" idx="10"/>
          </p:nvPr>
        </p:nvSpPr>
        <p:spPr/>
        <p:txBody>
          <a:bodyPr/>
          <a:lstStyle/>
          <a:p>
            <a:fld id="{F2E720A9-DED5-42D6-9AEC-2195DDF04AB0}" type="datetimeFigureOut">
              <a:rPr lang="en-US" smtClean="0"/>
              <a:t>12/10/2024</a:t>
            </a:fld>
            <a:endParaRPr lang="en-US" dirty="0"/>
          </a:p>
        </p:txBody>
      </p:sp>
      <p:sp>
        <p:nvSpPr>
          <p:cNvPr id="6" name="Footer Placeholder 5">
            <a:extLst>
              <a:ext uri="{FF2B5EF4-FFF2-40B4-BE49-F238E27FC236}">
                <a16:creationId xmlns:a16="http://schemas.microsoft.com/office/drawing/2014/main" id="{C13094A3-0E45-48D7-870A-8A534C9A22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86E990-D7E5-4707-874E-23E3A820CE57}"/>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373317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C2890-EC8E-4DCC-9778-9EEDE7D89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C7EB7-9360-46E3-A214-2B4F85875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DF55F-7A87-4A1B-8AA1-B40D9D3EC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720A9-DED5-42D6-9AEC-2195DDF04AB0}" type="datetimeFigureOut">
              <a:rPr lang="en-US" smtClean="0"/>
              <a:t>12/10/2024</a:t>
            </a:fld>
            <a:endParaRPr lang="en-US" dirty="0"/>
          </a:p>
        </p:txBody>
      </p:sp>
      <p:sp>
        <p:nvSpPr>
          <p:cNvPr id="5" name="Footer Placeholder 4">
            <a:extLst>
              <a:ext uri="{FF2B5EF4-FFF2-40B4-BE49-F238E27FC236}">
                <a16:creationId xmlns:a16="http://schemas.microsoft.com/office/drawing/2014/main" id="{4B1B9CC8-D4BC-4795-8DB1-CDA83E6DB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5294CD-E33D-4536-9A74-92DF9E566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A3089-BEDB-4DF3-B01A-8F9150B2FEBF}" type="slidenum">
              <a:rPr lang="en-US" smtClean="0"/>
              <a:t>‹#›</a:t>
            </a:fld>
            <a:endParaRPr lang="en-US" dirty="0"/>
          </a:p>
        </p:txBody>
      </p:sp>
    </p:spTree>
    <p:extLst>
      <p:ext uri="{BB962C8B-B14F-4D97-AF65-F5344CB8AC3E}">
        <p14:creationId xmlns:p14="http://schemas.microsoft.com/office/powerpoint/2010/main" val="12647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3.jpg"/><Relationship Id="rId7" Type="http://schemas.openxmlformats.org/officeDocument/2006/relationships/image" Target="https://www.spaceweatherlive.com/images/SDO/SDO_HMIIF_512.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https://www.spaceweatherlive.com/images/SDO/latest_512_0193.jpg" TargetMode="External"/><Relationship Id="rId4" Type="http://schemas.openxmlformats.org/officeDocument/2006/relationships/image" Target="../media/image23.jpeg"/><Relationship Id="rId9" Type="http://schemas.openxmlformats.org/officeDocument/2006/relationships/image" Target="https://services.swpc.noaa.gov/images/swx-overview-small.gi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public.govdelivery.com/accounts/FLDEM/subscriber/new?topic_id=Morning_SITREP"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6.xml"/><Relationship Id="rId7"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https://origin.wpc.ncep.noaa.gov/NationalForecastChart/staticmaps/noaad1.png"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3.jp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s://w3.saj.usace.army.mil/h2o/reports/r-oke.html" TargetMode="External"/><Relationship Id="rId3" Type="http://schemas.openxmlformats.org/officeDocument/2006/relationships/image" Target="../media/image3.jpg"/><Relationship Id="rId7" Type="http://schemas.openxmlformats.org/officeDocument/2006/relationships/hyperlink" Target="https://water.noaa.gov/about/rfc"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myfwc.com/research/redtide/statewide/" TargetMode="External"/><Relationship Id="rId11" Type="http://schemas.openxmlformats.org/officeDocument/2006/relationships/image" Target="../media/image18.png"/><Relationship Id="rId5" Type="http://schemas.openxmlformats.org/officeDocument/2006/relationships/hyperlink" Target="http://www.weather.gov/beach" TargetMode="External"/><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http://fireweather.fdacs.gov/wx/images/KBDI-countymeans-d0.png" TargetMode="External"/><Relationship Id="rId3" Type="http://schemas.openxmlformats.org/officeDocument/2006/relationships/image" Target="../media/image3.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fireweather.fdacs.gov/wx/kbdi_index.html" TargetMode="External"/><Relationship Id="rId11" Type="http://schemas.openxmlformats.org/officeDocument/2006/relationships/image" Target="../media/image22.png"/><Relationship Id="rId5" Type="http://schemas.openxmlformats.org/officeDocument/2006/relationships/hyperlink" Target="https://droughtmonitor.unl.edu/CurrentMap/StateDroughtMonitor.aspx?FL" TargetMode="External"/><Relationship Id="rId10" Type="http://schemas.openxmlformats.org/officeDocument/2006/relationships/image" Target="../media/image21.png"/><Relationship Id="rId4" Type="http://schemas.openxmlformats.org/officeDocument/2006/relationships/hyperlink" Target="https://ffs.firesponse.com/public/"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72AC411-A705-48AA-A037-75F87D925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9FFBBED-4DBE-437A-85B5-B3AE31B9C78A}"/>
              </a:ext>
            </a:extLst>
          </p:cNvPr>
          <p:cNvSpPr>
            <a:spLocks noGrp="1"/>
          </p:cNvSpPr>
          <p:nvPr>
            <p:ph type="ctrTitle"/>
          </p:nvPr>
        </p:nvSpPr>
        <p:spPr>
          <a:xfrm>
            <a:off x="1795183" y="3592606"/>
            <a:ext cx="9144000" cy="2201333"/>
          </a:xfrm>
        </p:spPr>
        <p:txBody>
          <a:bodyPr>
            <a:noAutofit/>
          </a:bodyPr>
          <a:lstStyle/>
          <a:p>
            <a:pPr algn="ctr"/>
            <a:r>
              <a:rPr lang="en-US" sz="3200" b="1" dirty="0">
                <a:solidFill>
                  <a:srgbClr val="002060"/>
                </a:solidFill>
                <a:latin typeface="Arial" panose="020B0604020202020204" pitchFamily="34" charset="0"/>
                <a:cs typeface="Arial" panose="020B0604020202020204" pitchFamily="34" charset="0"/>
              </a:rPr>
              <a:t>Florida Division of Emergency Management</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State Watch Office</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 </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Morning Situation Report</a:t>
            </a:r>
          </a:p>
        </p:txBody>
      </p:sp>
      <p:sp>
        <p:nvSpPr>
          <p:cNvPr id="4" name="Date Placeholder 5">
            <a:extLst>
              <a:ext uri="{FF2B5EF4-FFF2-40B4-BE49-F238E27FC236}">
                <a16:creationId xmlns:a16="http://schemas.microsoft.com/office/drawing/2014/main" id="{5B9D0530-71E3-44A7-90F9-385E9E0BE170}"/>
              </a:ext>
            </a:extLst>
          </p:cNvPr>
          <p:cNvSpPr>
            <a:spLocks noGrp="1"/>
          </p:cNvSpPr>
          <p:nvPr>
            <p:ph type="dt" sz="half" idx="10"/>
          </p:nvPr>
        </p:nvSpPr>
        <p:spPr>
          <a:xfrm>
            <a:off x="3966887" y="5862918"/>
            <a:ext cx="4800600" cy="396876"/>
          </a:xfrm>
        </p:spPr>
        <p:txBody>
          <a:bodyPr/>
          <a:lstStyle/>
          <a:p>
            <a:pPr algn="ctr"/>
            <a:fld id="{79E16E67-680B-4D1C-B912-36E719F5CFED}" type="datetime2">
              <a:rPr lang="en-US" sz="2400" smtClean="0">
                <a:solidFill>
                  <a:srgbClr val="002060"/>
                </a:solidFill>
                <a:latin typeface="Arial" panose="020B0604020202020204" pitchFamily="34" charset="0"/>
                <a:cs typeface="Arial" panose="020B0604020202020204" pitchFamily="34" charset="0"/>
              </a:rPr>
              <a:t>Tuesday, December 10, 2024</a:t>
            </a:fld>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38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87E09AB-1AD1-4A7B-A3F2-565FFDA6B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9BB05D-D142-63A1-51E3-0699C2D672DE}"/>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a:xfrm>
            <a:off x="-7658" y="3817894"/>
            <a:ext cx="2555090" cy="2555090"/>
          </a:xfrm>
          <a:prstGeom prst="rect">
            <a:avLst/>
          </a:prstGeom>
        </p:spPr>
      </p:pic>
      <p:pic>
        <p:nvPicPr>
          <p:cNvPr id="2050" name="Picture 2">
            <a:extLst>
              <a:ext uri="{FF2B5EF4-FFF2-40B4-BE49-F238E27FC236}">
                <a16:creationId xmlns:a16="http://schemas.microsoft.com/office/drawing/2014/main" id="{36DB620D-D12E-0C1A-23F9-0C2ADED22AD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658" y="1202470"/>
            <a:ext cx="2555090" cy="2555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3F7B1BF-04CB-4EBA-9BCC-B825A7FF33A6}"/>
              </a:ext>
            </a:extLst>
          </p:cNvPr>
          <p:cNvGraphicFramePr>
            <a:graphicFrameLocks noGrp="1"/>
          </p:cNvGraphicFramePr>
          <p:nvPr>
            <p:extLst/>
          </p:nvPr>
        </p:nvGraphicFramePr>
        <p:xfrm>
          <a:off x="8051549" y="1202470"/>
          <a:ext cx="4116047" cy="1686203"/>
        </p:xfrm>
        <a:graphic>
          <a:graphicData uri="http://schemas.openxmlformats.org/drawingml/2006/table">
            <a:tbl>
              <a:tblPr firstRow="1" bandRow="1">
                <a:tableStyleId>{85BE263C-DBD7-4A20-BB59-AAB30ACAA65A}</a:tableStyleId>
              </a:tblPr>
              <a:tblGrid>
                <a:gridCol w="1204697">
                  <a:extLst>
                    <a:ext uri="{9D8B030D-6E8A-4147-A177-3AD203B41FA5}">
                      <a16:colId xmlns:a16="http://schemas.microsoft.com/office/drawing/2014/main" val="20000"/>
                    </a:ext>
                  </a:extLst>
                </a:gridCol>
                <a:gridCol w="1875880">
                  <a:extLst>
                    <a:ext uri="{9D8B030D-6E8A-4147-A177-3AD203B41FA5}">
                      <a16:colId xmlns:a16="http://schemas.microsoft.com/office/drawing/2014/main" val="20001"/>
                    </a:ext>
                  </a:extLst>
                </a:gridCol>
                <a:gridCol w="1035470">
                  <a:extLst>
                    <a:ext uri="{9D8B030D-6E8A-4147-A177-3AD203B41FA5}">
                      <a16:colId xmlns:a16="http://schemas.microsoft.com/office/drawing/2014/main" val="20002"/>
                    </a:ext>
                  </a:extLst>
                </a:gridCol>
              </a:tblGrid>
              <a:tr h="539607">
                <a:tc>
                  <a:txBody>
                    <a:bodyPr/>
                    <a:lstStyle/>
                    <a:p>
                      <a:pPr algn="ctr"/>
                      <a:r>
                        <a:rPr lang="en-US" sz="1200" dirty="0">
                          <a:latin typeface="Arial" panose="020B0604020202020204" pitchFamily="34" charset="0"/>
                          <a:cs typeface="Arial" panose="020B0604020202020204" pitchFamily="34" charset="0"/>
                        </a:rPr>
                        <a:t>Solar Flare Risk</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tc>
                  <a:txBody>
                    <a:bodyPr/>
                    <a:lstStyle/>
                    <a:p>
                      <a:pPr algn="ctr"/>
                      <a:r>
                        <a:rPr lang="en-US" sz="1200" dirty="0">
                          <a:latin typeface="Arial" panose="020B0604020202020204" pitchFamily="34" charset="0"/>
                          <a:cs typeface="Arial" panose="020B0604020202020204" pitchFamily="34" charset="0"/>
                        </a:rPr>
                        <a:t>Active</a:t>
                      </a:r>
                      <a:r>
                        <a:rPr lang="en-US" sz="1200" baseline="0" dirty="0">
                          <a:latin typeface="Arial" panose="020B0604020202020204" pitchFamily="34" charset="0"/>
                          <a:cs typeface="Arial" panose="020B0604020202020204" pitchFamily="34" charset="0"/>
                        </a:rPr>
                        <a:t> Watches &amp; Warnings</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tc>
                  <a:txBody>
                    <a:bodyPr/>
                    <a:lstStyle/>
                    <a:p>
                      <a:pPr algn="ctr"/>
                      <a:r>
                        <a:rPr lang="en-US" sz="1200" dirty="0">
                          <a:latin typeface="Arial" panose="020B0604020202020204" pitchFamily="34" charset="0"/>
                          <a:cs typeface="Arial" panose="020B0604020202020204" pitchFamily="34" charset="0"/>
                        </a:rPr>
                        <a:t>Past 24 hours</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extLst>
                  <a:ext uri="{0D108BD9-81ED-4DB2-BD59-A6C34878D82A}">
                    <a16:rowId xmlns:a16="http://schemas.microsoft.com/office/drawing/2014/main" val="10000"/>
                  </a:ext>
                </a:extLst>
              </a:tr>
              <a:tr h="571356">
                <a:tc>
                  <a:txBody>
                    <a:bodyPr/>
                    <a:lstStyle/>
                    <a:p>
                      <a:r>
                        <a:rPr lang="en-US" sz="1400" b="0" dirty="0">
                          <a:solidFill>
                            <a:schemeClr val="tx1"/>
                          </a:solidFill>
                          <a:latin typeface="Arial" panose="020B0604020202020204" pitchFamily="34" charset="0"/>
                          <a:cs typeface="Arial" panose="020B0604020202020204" pitchFamily="34" charset="0"/>
                        </a:rPr>
                        <a:t>M-class:</a:t>
                      </a:r>
                      <a:r>
                        <a:rPr lang="en-US" sz="1400" b="0" baseline="0" dirty="0">
                          <a:solidFill>
                            <a:schemeClr val="tx1"/>
                          </a:solidFill>
                          <a:latin typeface="Arial" panose="020B0604020202020204" pitchFamily="34" charset="0"/>
                          <a:cs typeface="Arial" panose="020B0604020202020204" pitchFamily="34" charset="0"/>
                        </a:rPr>
                        <a:t> </a:t>
                      </a:r>
                    </a:p>
                    <a:p>
                      <a:r>
                        <a:rPr lang="en-US" sz="1400" b="0" baseline="0" dirty="0">
                          <a:solidFill>
                            <a:schemeClr val="tx1"/>
                          </a:solidFill>
                          <a:latin typeface="Arial" panose="020B0604020202020204" pitchFamily="34" charset="0"/>
                          <a:cs typeface="Arial" panose="020B0604020202020204" pitchFamily="34" charset="0"/>
                        </a:rPr>
                        <a:t>60%</a:t>
                      </a:r>
                      <a:endParaRPr lang="en-US" sz="1400" b="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latin typeface="Arial" panose="020B0604020202020204" pitchFamily="34" charset="0"/>
                          <a:ea typeface="+mn-ea"/>
                          <a:cs typeface="Arial" panose="020B0604020202020204" pitchFamily="34" charset="0"/>
                        </a:rPr>
                        <a:t>Geomagnetic Storm:</a:t>
                      </a:r>
                    </a:p>
                    <a:p>
                      <a:r>
                        <a:rPr lang="en-US" sz="1400" b="0" i="0" dirty="0">
                          <a:solidFill>
                            <a:schemeClr val="tx1"/>
                          </a:solidFill>
                          <a:latin typeface="Arial" panose="020B0604020202020204" pitchFamily="34" charset="0"/>
                          <a:cs typeface="Arial" panose="020B0604020202020204" pitchFamily="34" charset="0"/>
                        </a:rPr>
                        <a:t>None</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M6 Solar Flare</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extLst>
                  <a:ext uri="{0D108BD9-81ED-4DB2-BD59-A6C34878D82A}">
                    <a16:rowId xmlns:a16="http://schemas.microsoft.com/office/drawing/2014/main" val="10001"/>
                  </a:ext>
                </a:extLst>
              </a:tr>
              <a:tr h="575240">
                <a:tc>
                  <a:txBody>
                    <a:bodyPr/>
                    <a:lstStyle/>
                    <a:p>
                      <a:r>
                        <a:rPr lang="en-US" sz="1400" b="0" dirty="0">
                          <a:solidFill>
                            <a:schemeClr val="tx1"/>
                          </a:solidFill>
                          <a:latin typeface="Arial" panose="020B0604020202020204" pitchFamily="34" charset="0"/>
                          <a:cs typeface="Arial" panose="020B0604020202020204" pitchFamily="34" charset="0"/>
                        </a:rPr>
                        <a:t>X-class:</a:t>
                      </a:r>
                    </a:p>
                    <a:p>
                      <a:r>
                        <a:rPr lang="en-US" sz="1400" b="0" dirty="0">
                          <a:solidFill>
                            <a:schemeClr val="tx1"/>
                          </a:solidFill>
                          <a:latin typeface="Arial" panose="020B0604020202020204" pitchFamily="34" charset="0"/>
                          <a:cs typeface="Arial" panose="020B0604020202020204" pitchFamily="34" charset="0"/>
                        </a:rPr>
                        <a:t>10%</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r>
                        <a:rPr lang="en-US" sz="1400" dirty="0">
                          <a:solidFill>
                            <a:schemeClr val="tx1"/>
                          </a:solidFill>
                          <a:latin typeface="Arial" panose="020B0604020202020204" pitchFamily="34" charset="0"/>
                          <a:cs typeface="Arial" panose="020B0604020202020204" pitchFamily="34" charset="0"/>
                        </a:rPr>
                        <a:t>Radiation Storm:</a:t>
                      </a:r>
                      <a:endParaRPr lang="en-US" sz="1400" b="0" i="0" dirty="0">
                        <a:solidFill>
                          <a:schemeClr val="tx1"/>
                        </a:solidFill>
                        <a:latin typeface="Arial" panose="020B0604020202020204" pitchFamily="34" charset="0"/>
                        <a:cs typeface="Arial" panose="020B0604020202020204" pitchFamily="34" charset="0"/>
                      </a:endParaRPr>
                    </a:p>
                    <a:p>
                      <a:r>
                        <a:rPr lang="en-US" sz="1400" b="0" i="0" dirty="0">
                          <a:solidFill>
                            <a:schemeClr val="tx1"/>
                          </a:solidFill>
                          <a:latin typeface="Arial" panose="020B0604020202020204" pitchFamily="34" charset="0"/>
                          <a:cs typeface="Arial" panose="020B0604020202020204" pitchFamily="34" charset="0"/>
                        </a:rPr>
                        <a:t>None</a:t>
                      </a:r>
                      <a:endParaRPr lang="en-US" sz="1400" b="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r>
                        <a:rPr lang="en-US" sz="1400" b="0" dirty="0">
                          <a:solidFill>
                            <a:schemeClr val="tx1"/>
                          </a:solidFill>
                          <a:latin typeface="Arial" panose="020B0604020202020204" pitchFamily="34" charset="0"/>
                          <a:cs typeface="Arial" panose="020B0604020202020204" pitchFamily="34" charset="0"/>
                        </a:rPr>
                        <a:t>R2 Radio Blackouts</a:t>
                      </a:r>
                      <a:endParaRPr lang="en-US" sz="140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9AF1320-22C0-47D1-B66A-CE98432BF697}"/>
              </a:ext>
            </a:extLst>
          </p:cNvPr>
          <p:cNvGraphicFramePr>
            <a:graphicFrameLocks noGrp="1"/>
          </p:cNvGraphicFramePr>
          <p:nvPr>
            <p:extLst/>
          </p:nvPr>
        </p:nvGraphicFramePr>
        <p:xfrm>
          <a:off x="8056653" y="2931679"/>
          <a:ext cx="4105838" cy="1590647"/>
        </p:xfrm>
        <a:graphic>
          <a:graphicData uri="http://schemas.openxmlformats.org/drawingml/2006/table">
            <a:tbl>
              <a:tblPr firstRow="1" bandRow="1">
                <a:tableStyleId>{E8034E78-7F5D-4C2E-B375-FC64B27BC917}</a:tableStyleId>
              </a:tblPr>
              <a:tblGrid>
                <a:gridCol w="2052919">
                  <a:extLst>
                    <a:ext uri="{9D8B030D-6E8A-4147-A177-3AD203B41FA5}">
                      <a16:colId xmlns:a16="http://schemas.microsoft.com/office/drawing/2014/main" val="20000"/>
                    </a:ext>
                  </a:extLst>
                </a:gridCol>
                <a:gridCol w="2052919">
                  <a:extLst>
                    <a:ext uri="{9D8B030D-6E8A-4147-A177-3AD203B41FA5}">
                      <a16:colId xmlns:a16="http://schemas.microsoft.com/office/drawing/2014/main" val="20001"/>
                    </a:ext>
                  </a:extLst>
                </a:gridCol>
              </a:tblGrid>
              <a:tr h="372893">
                <a:tc gridSpan="2">
                  <a:txBody>
                    <a:bodyPr/>
                    <a:lstStyle/>
                    <a:p>
                      <a:pPr algn="ctr"/>
                      <a:r>
                        <a:rPr lang="en-US" sz="1600" dirty="0">
                          <a:latin typeface="Arial" panose="020B0604020202020204" pitchFamily="34" charset="0"/>
                          <a:cs typeface="Arial" panose="020B0604020202020204" pitchFamily="34" charset="0"/>
                        </a:rPr>
                        <a:t>48</a:t>
                      </a:r>
                      <a:r>
                        <a:rPr lang="en-US" sz="1600" baseline="0" dirty="0">
                          <a:latin typeface="Arial" panose="020B0604020202020204" pitchFamily="34" charset="0"/>
                          <a:cs typeface="Arial" panose="020B0604020202020204" pitchFamily="34" charset="0"/>
                        </a:rPr>
                        <a:t>-Hour </a:t>
                      </a:r>
                      <a:r>
                        <a:rPr lang="en-US" sz="1400" dirty="0">
                          <a:latin typeface="Arial" panose="020B0604020202020204" pitchFamily="34" charset="0"/>
                          <a:cs typeface="Arial" panose="020B0604020202020204" pitchFamily="34" charset="0"/>
                        </a:rPr>
                        <a:t>Geomagnetic</a:t>
                      </a:r>
                      <a:r>
                        <a:rPr lang="en-US" sz="1600" dirty="0">
                          <a:latin typeface="Arial" panose="020B0604020202020204" pitchFamily="34" charset="0"/>
                          <a:cs typeface="Arial" panose="020B0604020202020204" pitchFamily="34" charset="0"/>
                        </a:rPr>
                        <a:t> Forecast</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endParaRPr lang="en-US" dirty="0"/>
                    </a:p>
                  </a:txBody>
                  <a:tcPr/>
                </a:tc>
                <a:extLst>
                  <a:ext uri="{0D108BD9-81ED-4DB2-BD59-A6C34878D82A}">
                    <a16:rowId xmlns:a16="http://schemas.microsoft.com/office/drawing/2014/main" val="10000"/>
                  </a:ext>
                </a:extLst>
              </a:tr>
              <a:tr h="207036">
                <a:tc>
                  <a:txBody>
                    <a:bodyPr/>
                    <a:lstStyle/>
                    <a:p>
                      <a:pPr algn="ctr"/>
                      <a:r>
                        <a:rPr lang="en-US" sz="1200" dirty="0">
                          <a:solidFill>
                            <a:schemeClr val="tx1"/>
                          </a:solidFill>
                          <a:latin typeface="Arial" panose="020B0604020202020204" pitchFamily="34" charset="0"/>
                          <a:cs typeface="Arial" panose="020B0604020202020204" pitchFamily="34" charset="0"/>
                        </a:rPr>
                        <a:t>12/10</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12/11</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839">
                <a:tc>
                  <a:txBody>
                    <a:bodyPr/>
                    <a:lstStyle/>
                    <a:p>
                      <a:r>
                        <a:rPr lang="en-US" sz="1200" b="0" dirty="0">
                          <a:solidFill>
                            <a:schemeClr val="tx1"/>
                          </a:solidFill>
                          <a:latin typeface="Arial" panose="020B0604020202020204" pitchFamily="34" charset="0"/>
                          <a:cs typeface="Arial" panose="020B0604020202020204" pitchFamily="34" charset="0"/>
                        </a:rPr>
                        <a:t>Max Kp=</a:t>
                      </a:r>
                      <a:r>
                        <a:rPr lang="en-US" sz="1200" b="0" baseline="0" dirty="0">
                          <a:solidFill>
                            <a:schemeClr val="tx1"/>
                          </a:solidFill>
                          <a:latin typeface="Arial" panose="020B0604020202020204" pitchFamily="34" charset="0"/>
                          <a:cs typeface="Arial" panose="020B0604020202020204" pitchFamily="34" charset="0"/>
                        </a:rPr>
                        <a:t> 3 (G0)</a:t>
                      </a:r>
                      <a:endParaRPr lang="en-US" sz="1200" b="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Arial" panose="020B0604020202020204" pitchFamily="34" charset="0"/>
                          <a:cs typeface="Arial" panose="020B0604020202020204" pitchFamily="34" charset="0"/>
                        </a:rPr>
                        <a:t>Max Kp=</a:t>
                      </a:r>
                      <a:r>
                        <a:rPr lang="en-US" sz="1200" b="0" baseline="0" dirty="0">
                          <a:solidFill>
                            <a:schemeClr val="tx1"/>
                          </a:solidFill>
                          <a:latin typeface="Arial" panose="020B0604020202020204" pitchFamily="34" charset="0"/>
                          <a:cs typeface="Arial" panose="020B0604020202020204" pitchFamily="34" charset="0"/>
                        </a:rPr>
                        <a:t> 3 (G0)</a:t>
                      </a:r>
                      <a:endParaRPr lang="en-US" sz="1200" b="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9586">
                <a:tc>
                  <a:txBody>
                    <a:bodyPr/>
                    <a:lstStyle/>
                    <a:p>
                      <a:r>
                        <a:rPr lang="en-US" sz="1200" dirty="0">
                          <a:solidFill>
                            <a:schemeClr val="tx1"/>
                          </a:solidFill>
                          <a:latin typeface="Arial" panose="020B0604020202020204" pitchFamily="34" charset="0"/>
                          <a:cs typeface="Arial" panose="020B0604020202020204" pitchFamily="34" charset="0"/>
                        </a:rPr>
                        <a:t>Chance</a:t>
                      </a:r>
                      <a:r>
                        <a:rPr lang="en-US" sz="1200" baseline="0" dirty="0">
                          <a:solidFill>
                            <a:schemeClr val="tx1"/>
                          </a:solidFill>
                          <a:latin typeface="Arial" panose="020B0604020202020204" pitchFamily="34" charset="0"/>
                          <a:cs typeface="Arial" panose="020B0604020202020204" pitchFamily="34" charset="0"/>
                        </a:rPr>
                        <a:t> of </a:t>
                      </a:r>
                    </a:p>
                    <a:p>
                      <a:r>
                        <a:rPr lang="en-US" sz="1200" baseline="0" dirty="0">
                          <a:solidFill>
                            <a:schemeClr val="tx1"/>
                          </a:solidFill>
                          <a:latin typeface="Arial" panose="020B0604020202020204" pitchFamily="34" charset="0"/>
                          <a:cs typeface="Arial" panose="020B0604020202020204" pitchFamily="34" charset="0"/>
                        </a:rPr>
                        <a:t>minor activity = 5%</a:t>
                      </a:r>
                    </a:p>
                    <a:p>
                      <a:r>
                        <a:rPr lang="en-US" sz="1200" baseline="0" dirty="0">
                          <a:solidFill>
                            <a:schemeClr val="tx1"/>
                          </a:solidFill>
                          <a:latin typeface="Arial" panose="020B0604020202020204" pitchFamily="34" charset="0"/>
                          <a:cs typeface="Arial" panose="020B0604020202020204" pitchFamily="34" charset="0"/>
                        </a:rPr>
                        <a:t>severe activity = 1%</a:t>
                      </a:r>
                      <a:endParaRPr lang="en-US" sz="120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Chance</a:t>
                      </a:r>
                      <a:r>
                        <a:rPr lang="en-US" sz="1200" baseline="0" dirty="0">
                          <a:solidFill>
                            <a:schemeClr val="tx1"/>
                          </a:solidFill>
                          <a:latin typeface="Arial" panose="020B0604020202020204" pitchFamily="34" charset="0"/>
                          <a:cs typeface="Arial" panose="020B0604020202020204" pitchFamily="34" charset="0"/>
                        </a:rPr>
                        <a:t>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minor activity = 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severe activity = 1%</a:t>
                      </a:r>
                      <a:endParaRPr lang="en-US" sz="120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3">
            <a:extLst>
              <a:ext uri="{FF2B5EF4-FFF2-40B4-BE49-F238E27FC236}">
                <a16:creationId xmlns:a16="http://schemas.microsoft.com/office/drawing/2014/main" id="{F5CBD71B-259B-43D6-9B0F-725F97B271DB}"/>
              </a:ext>
            </a:extLst>
          </p:cNvPr>
          <p:cNvSpPr txBox="1">
            <a:spLocks noChangeArrowheads="1"/>
          </p:cNvSpPr>
          <p:nvPr/>
        </p:nvSpPr>
        <p:spPr bwMode="auto">
          <a:xfrm>
            <a:off x="2547432" y="4546964"/>
            <a:ext cx="96445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1600" b="1" dirty="0"/>
              <a:t>Space Weather: </a:t>
            </a:r>
            <a:r>
              <a:rPr lang="en-US" altLang="en-US" sz="1600" dirty="0"/>
              <a:t>Minor to moderate radio blackouts (R1-R2) will remain possible with solar flare activity, primarily from sunspots 3912, 3917, and 3922. A slight chance for a stronger radio blackout continues for any more organized solar flares (R3). Solar wind parameters are forecast to remain enhanced through midweek due to ongoing coronal hole influences. Isolated active geomagnetic periods can be expected today as the aforementioned coronal hole influences keep the field disturbed. However, widespread organized or strong geomagnetic storming is not anticipated, and the overall space weather threat to Florida remains very low. </a:t>
            </a:r>
            <a:endParaRPr lang="en-US" altLang="en-US" sz="1800" dirty="0"/>
          </a:p>
        </p:txBody>
      </p:sp>
      <p:sp>
        <p:nvSpPr>
          <p:cNvPr id="8" name="TextBox 4">
            <a:extLst>
              <a:ext uri="{FF2B5EF4-FFF2-40B4-BE49-F238E27FC236}">
                <a16:creationId xmlns:a16="http://schemas.microsoft.com/office/drawing/2014/main" id="{1315E75A-754E-478C-BB40-AC35B0F8F08E}"/>
              </a:ext>
            </a:extLst>
          </p:cNvPr>
          <p:cNvSpPr txBox="1">
            <a:spLocks noChangeArrowheads="1"/>
          </p:cNvSpPr>
          <p:nvPr/>
        </p:nvSpPr>
        <p:spPr bwMode="auto">
          <a:xfrm rot="16200000">
            <a:off x="1534027" y="2295070"/>
            <a:ext cx="22895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Current Sunspots</a:t>
            </a:r>
          </a:p>
        </p:txBody>
      </p:sp>
      <p:sp>
        <p:nvSpPr>
          <p:cNvPr id="9" name="Title 1">
            <a:extLst>
              <a:ext uri="{FF2B5EF4-FFF2-40B4-BE49-F238E27FC236}">
                <a16:creationId xmlns:a16="http://schemas.microsoft.com/office/drawing/2014/main" id="{C0A139F2-7D5E-4E4A-B5EF-30A10C57D259}"/>
              </a:ext>
            </a:extLst>
          </p:cNvPr>
          <p:cNvSpPr txBox="1">
            <a:spLocks/>
          </p:cNvSpPr>
          <p:nvPr/>
        </p:nvSpPr>
        <p:spPr bwMode="auto">
          <a:xfrm>
            <a:off x="1225691" y="99474"/>
            <a:ext cx="790687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5400" b="1" kern="0" dirty="0">
                <a:latin typeface="Arial" panose="020B0604020202020204" pitchFamily="34" charset="0"/>
                <a:cs typeface="Arial" panose="020B0604020202020204" pitchFamily="34" charset="0"/>
              </a:rPr>
              <a:t>Space Weather</a:t>
            </a:r>
          </a:p>
        </p:txBody>
      </p:sp>
      <p:sp>
        <p:nvSpPr>
          <p:cNvPr id="2" name="TextBox 4">
            <a:extLst>
              <a:ext uri="{FF2B5EF4-FFF2-40B4-BE49-F238E27FC236}">
                <a16:creationId xmlns:a16="http://schemas.microsoft.com/office/drawing/2014/main" id="{3953F21E-8E9F-FF2C-2AC0-10EEE9EA73AC}"/>
              </a:ext>
            </a:extLst>
          </p:cNvPr>
          <p:cNvSpPr txBox="1">
            <a:spLocks noChangeArrowheads="1"/>
          </p:cNvSpPr>
          <p:nvPr/>
        </p:nvSpPr>
        <p:spPr bwMode="auto">
          <a:xfrm>
            <a:off x="47897" y="3790777"/>
            <a:ext cx="25130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solidFill>
                  <a:schemeClr val="bg1"/>
                </a:solidFill>
              </a:rPr>
              <a:t>Earth-facing Coronal Holes</a:t>
            </a:r>
          </a:p>
        </p:txBody>
      </p:sp>
      <p:pic>
        <p:nvPicPr>
          <p:cNvPr id="13" name="Picture 12" descr="A picture containing graphical user interface&#10;&#10;Description automatically generated">
            <a:extLst>
              <a:ext uri="{FF2B5EF4-FFF2-40B4-BE49-F238E27FC236}">
                <a16:creationId xmlns:a16="http://schemas.microsoft.com/office/drawing/2014/main" id="{A24D6384-A468-3879-A10B-EE1924CD593E}"/>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3214255" y="1195697"/>
            <a:ext cx="4301836" cy="3425052"/>
          </a:xfrm>
          <a:prstGeom prst="rect">
            <a:avLst/>
          </a:prstGeom>
        </p:spPr>
      </p:pic>
    </p:spTree>
    <p:extLst>
      <p:ext uri="{BB962C8B-B14F-4D97-AF65-F5344CB8AC3E}">
        <p14:creationId xmlns:p14="http://schemas.microsoft.com/office/powerpoint/2010/main" val="146897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CEF52BA-D8A0-4920-A32E-19EF3EA44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8" y="0"/>
            <a:ext cx="12192000" cy="6858000"/>
          </a:xfrm>
          <a:prstGeom prst="rect">
            <a:avLst/>
          </a:prstGeom>
        </p:spPr>
      </p:pic>
      <p:sp>
        <p:nvSpPr>
          <p:cNvPr id="3" name="Title 1">
            <a:extLst>
              <a:ext uri="{FF2B5EF4-FFF2-40B4-BE49-F238E27FC236}">
                <a16:creationId xmlns:a16="http://schemas.microsoft.com/office/drawing/2014/main" id="{078F0DCA-7375-4D9A-8524-28C007BC0EA0}"/>
              </a:ext>
            </a:extLst>
          </p:cNvPr>
          <p:cNvSpPr txBox="1">
            <a:spLocks/>
          </p:cNvSpPr>
          <p:nvPr/>
        </p:nvSpPr>
        <p:spPr>
          <a:xfrm>
            <a:off x="1156449" y="-1"/>
            <a:ext cx="11013142" cy="107915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SWO Communications Systems &amp; Contact Information</a:t>
            </a:r>
          </a:p>
        </p:txBody>
      </p:sp>
      <p:graphicFrame>
        <p:nvGraphicFramePr>
          <p:cNvPr id="4" name="Object 3">
            <a:extLst>
              <a:ext uri="{FF2B5EF4-FFF2-40B4-BE49-F238E27FC236}">
                <a16:creationId xmlns:a16="http://schemas.microsoft.com/office/drawing/2014/main" id="{7462A3CD-8992-4C7B-8204-E7158D3300AC}"/>
              </a:ext>
            </a:extLst>
          </p:cNvPr>
          <p:cNvGraphicFramePr>
            <a:graphicFrameLocks noChangeAspect="1"/>
          </p:cNvGraphicFramePr>
          <p:nvPr>
            <p:extLst>
              <p:ext uri="{D42A27DB-BD31-4B8C-83A1-F6EECF244321}">
                <p14:modId xmlns:p14="http://schemas.microsoft.com/office/powerpoint/2010/main" val="1951140878"/>
              </p:ext>
            </p:extLst>
          </p:nvPr>
        </p:nvGraphicFramePr>
        <p:xfrm>
          <a:off x="484188" y="1266825"/>
          <a:ext cx="10809287" cy="4324350"/>
        </p:xfrm>
        <a:graphic>
          <a:graphicData uri="http://schemas.openxmlformats.org/presentationml/2006/ole">
            <mc:AlternateContent xmlns:mc="http://schemas.openxmlformats.org/markup-compatibility/2006">
              <mc:Choice xmlns:v="urn:schemas-microsoft-com:vml" Requires="v">
                <p:oleObj spid="_x0000_s5128" name="Worksheet" r:id="rId5" imgW="8315325" imgH="3562274" progId="Excel.Sheet.8">
                  <p:embed/>
                </p:oleObj>
              </mc:Choice>
              <mc:Fallback>
                <p:oleObj name="Worksheet" r:id="rId5" imgW="8315325" imgH="3562274" progId="Excel.Sheet.8">
                  <p:embed/>
                  <p:pic>
                    <p:nvPicPr>
                      <p:cNvPr id="4" name="Object 3"/>
                      <p:cNvPicPr>
                        <a:picLocks noChangeAspect="1" noChangeArrowheads="1"/>
                      </p:cNvPicPr>
                      <p:nvPr/>
                    </p:nvPicPr>
                    <p:blipFill>
                      <a:blip r:embed="rId6"/>
                      <a:srcRect/>
                      <a:stretch>
                        <a:fillRect/>
                      </a:stretch>
                    </p:blipFill>
                    <p:spPr bwMode="auto">
                      <a:xfrm>
                        <a:off x="484188" y="1266825"/>
                        <a:ext cx="10809287" cy="4324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3552DB77-053D-4E4E-80AC-D786FB043002}"/>
              </a:ext>
            </a:extLst>
          </p:cNvPr>
          <p:cNvSpPr txBox="1"/>
          <p:nvPr/>
        </p:nvSpPr>
        <p:spPr>
          <a:xfrm>
            <a:off x="484645" y="5718233"/>
            <a:ext cx="5432060" cy="430887"/>
          </a:xfrm>
          <a:prstGeom prst="rect">
            <a:avLst/>
          </a:prstGeom>
          <a:noFill/>
        </p:spPr>
        <p:txBody>
          <a:bodyPr wrap="square" rtlCol="0">
            <a:spAutoFit/>
          </a:bodyPr>
          <a:lstStyle/>
          <a:p>
            <a:r>
              <a:rPr lang="en-US" sz="1100" dirty="0"/>
              <a:t>Users wishing to subscribe (approval pending) to this distribution list, register at:</a:t>
            </a:r>
            <a:br>
              <a:rPr lang="en-US" sz="1100" dirty="0"/>
            </a:br>
            <a:r>
              <a:rPr lang="en-US" sz="1100" dirty="0">
                <a:hlinkClick r:id="rId7" tooltip="https://public.govdelivery.com/accounts/FLDEM/subscriber/new?topic_id=Morning_SITREP"/>
              </a:rPr>
              <a:t>https://public.govdelivery.com/accounts/FLDEM/subscriber/new?topic_id=Morning_SITREP</a:t>
            </a:r>
            <a:endParaRPr lang="en-US" sz="1100" dirty="0"/>
          </a:p>
        </p:txBody>
      </p:sp>
    </p:spTree>
    <p:extLst>
      <p:ext uri="{BB962C8B-B14F-4D97-AF65-F5344CB8AC3E}">
        <p14:creationId xmlns:p14="http://schemas.microsoft.com/office/powerpoint/2010/main" val="71724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8D4E8C4-7478-4F4C-AACA-6EBAE0A28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856495E-18FB-4ED1-A722-FB1AAF5655B0}"/>
              </a:ext>
            </a:extLst>
          </p:cNvPr>
          <p:cNvSpPr txBox="1">
            <a:spLocks/>
          </p:cNvSpPr>
          <p:nvPr/>
        </p:nvSpPr>
        <p:spPr>
          <a:xfrm>
            <a:off x="1781735" y="1476310"/>
            <a:ext cx="8229600" cy="1354667"/>
          </a:xfrm>
          <a:prstGeom prst="rect">
            <a:avLst/>
          </a:prstGeom>
          <a:solidFill>
            <a:schemeClr val="bg1">
              <a:alpha val="69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2060"/>
                </a:solidFill>
                <a:latin typeface="Arial" panose="020B0604020202020204" pitchFamily="34" charset="0"/>
                <a:cs typeface="Arial" panose="020B0604020202020204" pitchFamily="34" charset="0"/>
              </a:rPr>
              <a:t>State Emergency Operations Center Activation Level</a:t>
            </a:r>
          </a:p>
        </p:txBody>
      </p:sp>
      <p:graphicFrame>
        <p:nvGraphicFramePr>
          <p:cNvPr id="5" name="Object 4">
            <a:extLst>
              <a:ext uri="{FF2B5EF4-FFF2-40B4-BE49-F238E27FC236}">
                <a16:creationId xmlns:a16="http://schemas.microsoft.com/office/drawing/2014/main" id="{E1306A54-750D-4248-A36E-1FFC11F1C2F8}"/>
              </a:ext>
            </a:extLst>
          </p:cNvPr>
          <p:cNvGraphicFramePr>
            <a:graphicFrameLocks noChangeAspect="1"/>
          </p:cNvGraphicFramePr>
          <p:nvPr>
            <p:extLst>
              <p:ext uri="{D42A27DB-BD31-4B8C-83A1-F6EECF244321}">
                <p14:modId xmlns:p14="http://schemas.microsoft.com/office/powerpoint/2010/main" val="3551185949"/>
              </p:ext>
            </p:extLst>
          </p:nvPr>
        </p:nvGraphicFramePr>
        <p:xfrm>
          <a:off x="3335338" y="4435475"/>
          <a:ext cx="5270500" cy="568325"/>
        </p:xfrm>
        <a:graphic>
          <a:graphicData uri="http://schemas.openxmlformats.org/presentationml/2006/ole">
            <mc:AlternateContent xmlns:mc="http://schemas.openxmlformats.org/markup-compatibility/2006">
              <mc:Choice xmlns:v="urn:schemas-microsoft-com:vml" Requires="v">
                <p:oleObj spid="_x0000_s1032" name="Worksheet" r:id="rId5" imgW="9048674" imgH="1019099" progId="Excel.Sheet.12">
                  <p:embed/>
                </p:oleObj>
              </mc:Choice>
              <mc:Fallback>
                <p:oleObj name="Worksheet" r:id="rId5" imgW="9048674" imgH="1019099" progId="Excel.Sheet.12">
                  <p:embed/>
                  <p:pic>
                    <p:nvPicPr>
                      <p:cNvPr id="5" name="Object 4">
                        <a:extLst>
                          <a:ext uri="{FF2B5EF4-FFF2-40B4-BE49-F238E27FC236}">
                            <a16:creationId xmlns:a16="http://schemas.microsoft.com/office/drawing/2014/main" id="{E1306A54-750D-4248-A36E-1FFC11F1C2F8}"/>
                          </a:ext>
                        </a:extLst>
                      </p:cNvPr>
                      <p:cNvPicPr>
                        <a:picLocks noChangeAspect="1" noChangeArrowheads="1"/>
                      </p:cNvPicPr>
                      <p:nvPr/>
                    </p:nvPicPr>
                    <p:blipFill>
                      <a:blip r:embed="rId6"/>
                      <a:srcRect/>
                      <a:stretch>
                        <a:fillRect/>
                      </a:stretch>
                    </p:blipFill>
                    <p:spPr bwMode="auto">
                      <a:xfrm>
                        <a:off x="3335338" y="4435475"/>
                        <a:ext cx="5270500" cy="568325"/>
                      </a:xfrm>
                      <a:prstGeom prst="rect">
                        <a:avLst/>
                      </a:prstGeom>
                      <a:noFill/>
                    </p:spPr>
                  </p:pic>
                </p:oleObj>
              </mc:Fallback>
            </mc:AlternateContent>
          </a:graphicData>
        </a:graphic>
      </p:graphicFrame>
    </p:spTree>
    <p:extLst>
      <p:ext uri="{BB962C8B-B14F-4D97-AF65-F5344CB8AC3E}">
        <p14:creationId xmlns:p14="http://schemas.microsoft.com/office/powerpoint/2010/main" val="159606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DA8294B-97AC-4751-A21A-35656602C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378"/>
            <a:ext cx="12192000" cy="6858000"/>
          </a:xfrm>
          <a:prstGeom prst="rect">
            <a:avLst/>
          </a:prstGeom>
        </p:spPr>
      </p:pic>
      <p:graphicFrame>
        <p:nvGraphicFramePr>
          <p:cNvPr id="3" name="Object 2">
            <a:extLst>
              <a:ext uri="{FF2B5EF4-FFF2-40B4-BE49-F238E27FC236}">
                <a16:creationId xmlns:a16="http://schemas.microsoft.com/office/drawing/2014/main" id="{DF0B5D6F-23FA-4A0D-8902-22EA502F421B}"/>
              </a:ext>
            </a:extLst>
          </p:cNvPr>
          <p:cNvGraphicFramePr>
            <a:graphicFrameLocks noChangeAspect="1"/>
          </p:cNvGraphicFramePr>
          <p:nvPr>
            <p:extLst>
              <p:ext uri="{D42A27DB-BD31-4B8C-83A1-F6EECF244321}">
                <p14:modId xmlns:p14="http://schemas.microsoft.com/office/powerpoint/2010/main" val="1384543124"/>
              </p:ext>
            </p:extLst>
          </p:nvPr>
        </p:nvGraphicFramePr>
        <p:xfrm>
          <a:off x="1244600" y="1204913"/>
          <a:ext cx="10110788" cy="4910137"/>
        </p:xfrm>
        <a:graphic>
          <a:graphicData uri="http://schemas.openxmlformats.org/presentationml/2006/ole">
            <mc:AlternateContent xmlns:mc="http://schemas.openxmlformats.org/markup-compatibility/2006">
              <mc:Choice xmlns:v="urn:schemas-microsoft-com:vml" Requires="v">
                <p:oleObj spid="_x0000_s2056" name="Worksheet" r:id="rId5" imgW="6791198" imgH="3038488" progId="Excel.Sheet.12">
                  <p:embed/>
                </p:oleObj>
              </mc:Choice>
              <mc:Fallback>
                <p:oleObj name="Worksheet" r:id="rId5" imgW="6791198" imgH="3038488" progId="Excel.Sheet.12">
                  <p:embed/>
                  <p:pic>
                    <p:nvPicPr>
                      <p:cNvPr id="5" name="Object 4"/>
                      <p:cNvPicPr>
                        <a:picLocks noChangeAspect="1" noChangeArrowheads="1"/>
                      </p:cNvPicPr>
                      <p:nvPr/>
                    </p:nvPicPr>
                    <p:blipFill>
                      <a:blip r:embed="rId6"/>
                      <a:srcRect/>
                      <a:stretch>
                        <a:fillRect/>
                      </a:stretch>
                    </p:blipFill>
                    <p:spPr bwMode="auto">
                      <a:xfrm>
                        <a:off x="1244600" y="1204913"/>
                        <a:ext cx="10110788" cy="4910137"/>
                      </a:xfrm>
                      <a:prstGeom prst="rect">
                        <a:avLst/>
                      </a:prstGeom>
                      <a:noFill/>
                      <a:ln>
                        <a:solidFill>
                          <a:schemeClr val="tx1"/>
                        </a:solidFill>
                      </a:ln>
                    </p:spPr>
                  </p:pic>
                </p:oleObj>
              </mc:Fallback>
            </mc:AlternateContent>
          </a:graphicData>
        </a:graphic>
      </p:graphicFrame>
      <p:sp>
        <p:nvSpPr>
          <p:cNvPr id="4" name="Title 1">
            <a:extLst>
              <a:ext uri="{FF2B5EF4-FFF2-40B4-BE49-F238E27FC236}">
                <a16:creationId xmlns:a16="http://schemas.microsoft.com/office/drawing/2014/main" id="{A57CDC7A-AB82-4257-8E99-FC9A8B3FB087}"/>
              </a:ext>
            </a:extLst>
          </p:cNvPr>
          <p:cNvSpPr txBox="1">
            <a:spLocks/>
          </p:cNvSpPr>
          <p:nvPr/>
        </p:nvSpPr>
        <p:spPr>
          <a:xfrm>
            <a:off x="1243853" y="178746"/>
            <a:ext cx="10313894" cy="635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SERT On-Call Personnel</a:t>
            </a:r>
          </a:p>
        </p:txBody>
      </p:sp>
    </p:spTree>
    <p:extLst>
      <p:ext uri="{BB962C8B-B14F-4D97-AF65-F5344CB8AC3E}">
        <p14:creationId xmlns:p14="http://schemas.microsoft.com/office/powerpoint/2010/main" val="156784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768A7BFC-0EBE-496E-A799-E7F45CF2C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AA8389C-152D-4ED1-9CB9-FFD12F74CE8E}"/>
              </a:ext>
            </a:extLst>
          </p:cNvPr>
          <p:cNvSpPr txBox="1">
            <a:spLocks/>
          </p:cNvSpPr>
          <p:nvPr/>
        </p:nvSpPr>
        <p:spPr>
          <a:xfrm>
            <a:off x="1250576" y="139958"/>
            <a:ext cx="10636624"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Response Regional Coordination Team</a:t>
            </a:r>
          </a:p>
        </p:txBody>
      </p:sp>
      <p:pic>
        <p:nvPicPr>
          <p:cNvPr id="5" name="Picture 1">
            <a:extLst>
              <a:ext uri="{FF2B5EF4-FFF2-40B4-BE49-F238E27FC236}">
                <a16:creationId xmlns:a16="http://schemas.microsoft.com/office/drawing/2014/main" id="{3727F448-A757-4AF9-8EEE-2AC3623E83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029304" y="1859954"/>
            <a:ext cx="173275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EF01C724-BA15-44C5-8166-7E21A446E8F6}"/>
              </a:ext>
            </a:extLst>
          </p:cNvPr>
          <p:cNvGraphicFramePr>
            <a:graphicFrameLocks noChangeAspect="1"/>
          </p:cNvGraphicFramePr>
          <p:nvPr>
            <p:extLst>
              <p:ext uri="{D42A27DB-BD31-4B8C-83A1-F6EECF244321}">
                <p14:modId xmlns:p14="http://schemas.microsoft.com/office/powerpoint/2010/main" val="2399061677"/>
              </p:ext>
            </p:extLst>
          </p:nvPr>
        </p:nvGraphicFramePr>
        <p:xfrm>
          <a:off x="381000" y="1438275"/>
          <a:ext cx="8923338" cy="3033713"/>
        </p:xfrm>
        <a:graphic>
          <a:graphicData uri="http://schemas.openxmlformats.org/presentationml/2006/ole">
            <mc:AlternateContent xmlns:mc="http://schemas.openxmlformats.org/markup-compatibility/2006">
              <mc:Choice xmlns:v="urn:schemas-microsoft-com:vml" Requires="v">
                <p:oleObj spid="_x0000_s3080" name="Worksheet" r:id="rId6" imgW="7705598" imgH="2390685" progId="Excel.Sheet.12">
                  <p:embed/>
                </p:oleObj>
              </mc:Choice>
              <mc:Fallback>
                <p:oleObj name="Worksheet" r:id="rId6" imgW="7705598" imgH="2390685" progId="Excel.Sheet.12">
                  <p:embed/>
                  <p:pic>
                    <p:nvPicPr>
                      <p:cNvPr id="6" name="Object 5">
                        <a:extLst>
                          <a:ext uri="{FF2B5EF4-FFF2-40B4-BE49-F238E27FC236}">
                            <a16:creationId xmlns:a16="http://schemas.microsoft.com/office/drawing/2014/main" id="{EF01C724-BA15-44C5-8166-7E21A446E8F6}"/>
                          </a:ext>
                        </a:extLst>
                      </p:cNvPr>
                      <p:cNvPicPr>
                        <a:picLocks noChangeAspect="1" noChangeArrowheads="1"/>
                      </p:cNvPicPr>
                      <p:nvPr/>
                    </p:nvPicPr>
                    <p:blipFill>
                      <a:blip r:embed="rId7"/>
                      <a:srcRect/>
                      <a:stretch>
                        <a:fillRect/>
                      </a:stretch>
                    </p:blipFill>
                    <p:spPr bwMode="auto">
                      <a:xfrm>
                        <a:off x="381000" y="1438275"/>
                        <a:ext cx="8923338" cy="3033713"/>
                      </a:xfrm>
                      <a:prstGeom prst="rect">
                        <a:avLst/>
                      </a:prstGeom>
                      <a:noFill/>
                    </p:spPr>
                  </p:pic>
                </p:oleObj>
              </mc:Fallback>
            </mc:AlternateContent>
          </a:graphicData>
        </a:graphic>
      </p:graphicFrame>
      <p:graphicFrame>
        <p:nvGraphicFramePr>
          <p:cNvPr id="7" name="Table 7">
            <a:extLst>
              <a:ext uri="{FF2B5EF4-FFF2-40B4-BE49-F238E27FC236}">
                <a16:creationId xmlns:a16="http://schemas.microsoft.com/office/drawing/2014/main" id="{AF17FA7C-167E-49F2-A82E-128F3915E2C8}"/>
              </a:ext>
            </a:extLst>
          </p:cNvPr>
          <p:cNvGraphicFramePr>
            <a:graphicFrameLocks noGrp="1"/>
          </p:cNvGraphicFramePr>
          <p:nvPr>
            <p:extLst>
              <p:ext uri="{D42A27DB-BD31-4B8C-83A1-F6EECF244321}">
                <p14:modId xmlns:p14="http://schemas.microsoft.com/office/powerpoint/2010/main" val="4175765837"/>
              </p:ext>
            </p:extLst>
          </p:nvPr>
        </p:nvGraphicFramePr>
        <p:xfrm>
          <a:off x="8718487" y="4580332"/>
          <a:ext cx="3276778" cy="1249680"/>
        </p:xfrm>
        <a:graphic>
          <a:graphicData uri="http://schemas.openxmlformats.org/drawingml/2006/table">
            <a:tbl>
              <a:tblPr firstRow="1" bandRow="1">
                <a:tableStyleId>{5C22544A-7EE6-4342-B048-85BDC9FD1C3A}</a:tableStyleId>
              </a:tblPr>
              <a:tblGrid>
                <a:gridCol w="3276778">
                  <a:extLst>
                    <a:ext uri="{9D8B030D-6E8A-4147-A177-3AD203B41FA5}">
                      <a16:colId xmlns:a16="http://schemas.microsoft.com/office/drawing/2014/main" val="3054215603"/>
                    </a:ext>
                  </a:extLst>
                </a:gridCol>
              </a:tblGrid>
              <a:tr h="274668">
                <a:tc>
                  <a:txBody>
                    <a:bodyPr/>
                    <a:lstStyle/>
                    <a:p>
                      <a:pPr algn="ctr"/>
                      <a:r>
                        <a:rPr lang="en-US" sz="1600" dirty="0">
                          <a:latin typeface="Arial" panose="020B0604020202020204" pitchFamily="34" charset="0"/>
                          <a:cs typeface="Arial" panose="020B0604020202020204" pitchFamily="34" charset="0"/>
                        </a:rPr>
                        <a:t> Status</a:t>
                      </a:r>
                    </a:p>
                  </a:txBody>
                  <a:tcPr>
                    <a:solidFill>
                      <a:srgbClr val="002060"/>
                    </a:solidFill>
                  </a:tcPr>
                </a:tc>
                <a:extLst>
                  <a:ext uri="{0D108BD9-81ED-4DB2-BD59-A6C34878D82A}">
                    <a16:rowId xmlns:a16="http://schemas.microsoft.com/office/drawing/2014/main" val="1362276809"/>
                  </a:ext>
                </a:extLst>
              </a:tr>
              <a:tr h="274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Normal Operations</a:t>
                      </a:r>
                    </a:p>
                  </a:txBody>
                  <a:tcPr>
                    <a:solidFill>
                      <a:srgbClr val="009900"/>
                    </a:solidFill>
                  </a:tcPr>
                </a:tc>
                <a:extLst>
                  <a:ext uri="{0D108BD9-81ED-4DB2-BD59-A6C34878D82A}">
                    <a16:rowId xmlns:a16="http://schemas.microsoft.com/office/drawing/2014/main" val="2318740178"/>
                  </a:ext>
                </a:extLst>
              </a:tr>
              <a:tr h="474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rial" panose="020B0604020202020204" pitchFamily="34" charset="0"/>
                          <a:cs typeface="Arial" panose="020B0604020202020204" pitchFamily="34" charset="0"/>
                        </a:rPr>
                        <a:t>Out of Service / Unavailable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3382353708"/>
                  </a:ext>
                </a:extLst>
              </a:tr>
            </a:tbl>
          </a:graphicData>
        </a:graphic>
      </p:graphicFrame>
    </p:spTree>
    <p:extLst>
      <p:ext uri="{BB962C8B-B14F-4D97-AF65-F5344CB8AC3E}">
        <p14:creationId xmlns:p14="http://schemas.microsoft.com/office/powerpoint/2010/main" val="251089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E2E96FFC-1A1B-4EBB-91E9-E4077C208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4B9A9-27B2-4EAF-A450-CD2120E36584}"/>
              </a:ext>
            </a:extLst>
          </p:cNvPr>
          <p:cNvSpPr txBox="1">
            <a:spLocks/>
          </p:cNvSpPr>
          <p:nvPr/>
        </p:nvSpPr>
        <p:spPr>
          <a:xfrm>
            <a:off x="1181100" y="167445"/>
            <a:ext cx="10732994"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Recovery Regional Coordination Team</a:t>
            </a:r>
          </a:p>
        </p:txBody>
      </p:sp>
      <p:graphicFrame>
        <p:nvGraphicFramePr>
          <p:cNvPr id="5" name="Object 4">
            <a:extLst>
              <a:ext uri="{FF2B5EF4-FFF2-40B4-BE49-F238E27FC236}">
                <a16:creationId xmlns:a16="http://schemas.microsoft.com/office/drawing/2014/main" id="{7F9C4B37-21F5-4F65-9442-0A94A66BC06D}"/>
              </a:ext>
            </a:extLst>
          </p:cNvPr>
          <p:cNvGraphicFramePr>
            <a:graphicFrameLocks noChangeAspect="1"/>
          </p:cNvGraphicFramePr>
          <p:nvPr>
            <p:extLst>
              <p:ext uri="{D42A27DB-BD31-4B8C-83A1-F6EECF244321}">
                <p14:modId xmlns:p14="http://schemas.microsoft.com/office/powerpoint/2010/main" val="2418332218"/>
              </p:ext>
            </p:extLst>
          </p:nvPr>
        </p:nvGraphicFramePr>
        <p:xfrm>
          <a:off x="407988" y="1465263"/>
          <a:ext cx="9297987" cy="2749550"/>
        </p:xfrm>
        <a:graphic>
          <a:graphicData uri="http://schemas.openxmlformats.org/presentationml/2006/ole">
            <mc:AlternateContent xmlns:mc="http://schemas.openxmlformats.org/markup-compatibility/2006">
              <mc:Choice xmlns:v="urn:schemas-microsoft-com:vml" Requires="v">
                <p:oleObj spid="_x0000_s4104" name="Worksheet" r:id="rId5" imgW="8582173" imgH="2457411" progId="Excel.Sheet.12">
                  <p:embed/>
                </p:oleObj>
              </mc:Choice>
              <mc:Fallback>
                <p:oleObj name="Worksheet" r:id="rId5" imgW="8582173" imgH="2457411" progId="Excel.Sheet.12">
                  <p:embed/>
                  <p:pic>
                    <p:nvPicPr>
                      <p:cNvPr id="5" name="Object 4">
                        <a:extLst>
                          <a:ext uri="{FF2B5EF4-FFF2-40B4-BE49-F238E27FC236}">
                            <a16:creationId xmlns:a16="http://schemas.microsoft.com/office/drawing/2014/main" id="{7F9C4B37-21F5-4F65-9442-0A94A66BC06D}"/>
                          </a:ext>
                        </a:extLst>
                      </p:cNvPr>
                      <p:cNvPicPr>
                        <a:picLocks noChangeAspect="1" noChangeArrowheads="1"/>
                      </p:cNvPicPr>
                      <p:nvPr/>
                    </p:nvPicPr>
                    <p:blipFill>
                      <a:blip r:embed="rId6"/>
                      <a:srcRect/>
                      <a:stretch>
                        <a:fillRect/>
                      </a:stretch>
                    </p:blipFill>
                    <p:spPr bwMode="auto">
                      <a:xfrm>
                        <a:off x="407988" y="1465263"/>
                        <a:ext cx="9297987" cy="2749550"/>
                      </a:xfrm>
                      <a:prstGeom prst="rect">
                        <a:avLst/>
                      </a:prstGeom>
                      <a:noFill/>
                    </p:spPr>
                  </p:pic>
                </p:oleObj>
              </mc:Fallback>
            </mc:AlternateContent>
          </a:graphicData>
        </a:graphic>
      </p:graphicFrame>
      <p:graphicFrame>
        <p:nvGraphicFramePr>
          <p:cNvPr id="7" name="Table 7">
            <a:extLst>
              <a:ext uri="{FF2B5EF4-FFF2-40B4-BE49-F238E27FC236}">
                <a16:creationId xmlns:a16="http://schemas.microsoft.com/office/drawing/2014/main" id="{BB828F82-94EC-47C5-BCB8-A9C503739F5C}"/>
              </a:ext>
            </a:extLst>
          </p:cNvPr>
          <p:cNvGraphicFramePr>
            <a:graphicFrameLocks noGrp="1"/>
          </p:cNvGraphicFramePr>
          <p:nvPr>
            <p:extLst>
              <p:ext uri="{D42A27DB-BD31-4B8C-83A1-F6EECF244321}">
                <p14:modId xmlns:p14="http://schemas.microsoft.com/office/powerpoint/2010/main" val="691051915"/>
              </p:ext>
            </p:extLst>
          </p:nvPr>
        </p:nvGraphicFramePr>
        <p:xfrm>
          <a:off x="8517700" y="4487484"/>
          <a:ext cx="3396394" cy="1752600"/>
        </p:xfrm>
        <a:graphic>
          <a:graphicData uri="http://schemas.openxmlformats.org/drawingml/2006/table">
            <a:tbl>
              <a:tblPr firstRow="1" bandRow="1">
                <a:tableStyleId>{5C22544A-7EE6-4342-B048-85BDC9FD1C3A}</a:tableStyleId>
              </a:tblPr>
              <a:tblGrid>
                <a:gridCol w="3396394">
                  <a:extLst>
                    <a:ext uri="{9D8B030D-6E8A-4147-A177-3AD203B41FA5}">
                      <a16:colId xmlns:a16="http://schemas.microsoft.com/office/drawing/2014/main" val="3054215603"/>
                    </a:ext>
                  </a:extLst>
                </a:gridCol>
              </a:tblGrid>
              <a:tr h="350520">
                <a:tc>
                  <a:txBody>
                    <a:bodyPr/>
                    <a:lstStyle/>
                    <a:p>
                      <a:pPr algn="ctr"/>
                      <a:r>
                        <a:rPr lang="en-US" sz="1600" dirty="0">
                          <a:latin typeface="Arial" panose="020B0604020202020204" pitchFamily="34" charset="0"/>
                          <a:cs typeface="Arial" panose="020B0604020202020204" pitchFamily="34" charset="0"/>
                        </a:rPr>
                        <a:t> Status</a:t>
                      </a:r>
                    </a:p>
                  </a:txBody>
                  <a:tcPr>
                    <a:solidFill>
                      <a:srgbClr val="002060"/>
                    </a:solidFill>
                  </a:tcPr>
                </a:tc>
                <a:extLst>
                  <a:ext uri="{0D108BD9-81ED-4DB2-BD59-A6C34878D82A}">
                    <a16:rowId xmlns:a16="http://schemas.microsoft.com/office/drawing/2014/main" val="1362276809"/>
                  </a:ext>
                </a:extLst>
              </a:tr>
              <a:tr h="350520">
                <a:tc>
                  <a:txBody>
                    <a:bodyPr/>
                    <a:lstStyle/>
                    <a:p>
                      <a:pPr algn="ctr"/>
                      <a:r>
                        <a:rPr lang="en-US" sz="1600" dirty="0">
                          <a:latin typeface="Arial" panose="020B0604020202020204" pitchFamily="34" charset="0"/>
                          <a:cs typeface="Arial" panose="020B0604020202020204" pitchFamily="34" charset="0"/>
                        </a:rPr>
                        <a:t>Normal Operations</a:t>
                      </a:r>
                    </a:p>
                  </a:txBody>
                  <a:tcPr>
                    <a:solidFill>
                      <a:srgbClr val="009900"/>
                    </a:solidFill>
                  </a:tcPr>
                </a:tc>
                <a:extLst>
                  <a:ext uri="{0D108BD9-81ED-4DB2-BD59-A6C34878D82A}">
                    <a16:rowId xmlns:a16="http://schemas.microsoft.com/office/drawing/2014/main" val="3382353708"/>
                  </a:ext>
                </a:extLst>
              </a:tr>
              <a:tr h="350520">
                <a:tc>
                  <a:txBody>
                    <a:bodyPr/>
                    <a:lstStyle/>
                    <a:p>
                      <a:pPr algn="ctr"/>
                      <a:r>
                        <a:rPr lang="en-US" sz="1600" dirty="0">
                          <a:latin typeface="Arial" panose="020B0604020202020204" pitchFamily="34" charset="0"/>
                          <a:cs typeface="Arial" panose="020B0604020202020204" pitchFamily="34" charset="0"/>
                        </a:rPr>
                        <a:t>In</a:t>
                      </a:r>
                      <a:r>
                        <a:rPr lang="en-US" sz="1600" baseline="0" dirty="0">
                          <a:latin typeface="Arial" panose="020B0604020202020204" pitchFamily="34" charset="0"/>
                          <a:cs typeface="Arial" panose="020B0604020202020204" pitchFamily="34" charset="0"/>
                        </a:rPr>
                        <a:t> Region / Delayed Response</a:t>
                      </a:r>
                      <a:endParaRPr lang="en-US" sz="1600" dirty="0">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700424381"/>
                  </a:ext>
                </a:extLst>
              </a:tr>
              <a:tr h="350520">
                <a:tc>
                  <a:txBody>
                    <a:bodyPr/>
                    <a:lstStyle/>
                    <a:p>
                      <a:pPr algn="ctr"/>
                      <a:r>
                        <a:rPr lang="en-US" sz="1600" dirty="0">
                          <a:latin typeface="Arial" panose="020B0604020202020204" pitchFamily="34" charset="0"/>
                          <a:cs typeface="Arial" panose="020B0604020202020204" pitchFamily="34" charset="0"/>
                        </a:rPr>
                        <a:t>Deployed / Delayed Response</a:t>
                      </a:r>
                    </a:p>
                  </a:txBody>
                  <a:tcPr>
                    <a:solidFill>
                      <a:srgbClr val="FFC000"/>
                    </a:solidFill>
                  </a:tcPr>
                </a:tc>
                <a:extLst>
                  <a:ext uri="{0D108BD9-81ED-4DB2-BD59-A6C34878D82A}">
                    <a16:rowId xmlns:a16="http://schemas.microsoft.com/office/drawing/2014/main" val="2215384819"/>
                  </a:ext>
                </a:extLst>
              </a:tr>
              <a:tr h="350520">
                <a:tc>
                  <a:txBody>
                    <a:bodyPr/>
                    <a:lstStyle/>
                    <a:p>
                      <a:pPr algn="ctr"/>
                      <a:r>
                        <a:rPr lang="en-US" sz="1600" dirty="0">
                          <a:latin typeface="Arial" panose="020B0604020202020204" pitchFamily="34" charset="0"/>
                          <a:cs typeface="Arial" panose="020B0604020202020204" pitchFamily="34" charset="0"/>
                        </a:rPr>
                        <a:t>Out of Service / Unavailable</a:t>
                      </a:r>
                    </a:p>
                  </a:txBody>
                  <a:tcPr>
                    <a:solidFill>
                      <a:srgbClr val="FF0000"/>
                    </a:solidFill>
                  </a:tcPr>
                </a:tc>
                <a:extLst>
                  <a:ext uri="{0D108BD9-81ED-4DB2-BD59-A6C34878D82A}">
                    <a16:rowId xmlns:a16="http://schemas.microsoft.com/office/drawing/2014/main" val="1164374394"/>
                  </a:ext>
                </a:extLst>
              </a:tr>
            </a:tbl>
          </a:graphicData>
        </a:graphic>
      </p:graphicFrame>
      <p:sp>
        <p:nvSpPr>
          <p:cNvPr id="4" name="TextBox 3"/>
          <p:cNvSpPr txBox="1"/>
          <p:nvPr/>
        </p:nvSpPr>
        <p:spPr>
          <a:xfrm>
            <a:off x="407988" y="4311449"/>
            <a:ext cx="5440551" cy="369332"/>
          </a:xfrm>
          <a:prstGeom prst="rect">
            <a:avLst/>
          </a:prstGeom>
          <a:noFill/>
        </p:spPr>
        <p:txBody>
          <a:bodyPr wrap="square" rtlCol="0">
            <a:spAutoFit/>
          </a:bodyPr>
          <a:lstStyle/>
          <a:p>
            <a:r>
              <a:rPr lang="en-US" dirty="0"/>
              <a:t>Region 5 Coverage Provided by Recovery Coordinator </a:t>
            </a:r>
            <a:r>
              <a:rPr lang="en-US" dirty="0" smtClean="0"/>
              <a:t>4</a:t>
            </a:r>
            <a:endParaRPr lang="en-US" dirty="0"/>
          </a:p>
        </p:txBody>
      </p:sp>
    </p:spTree>
    <p:extLst>
      <p:ext uri="{BB962C8B-B14F-4D97-AF65-F5344CB8AC3E}">
        <p14:creationId xmlns:p14="http://schemas.microsoft.com/office/powerpoint/2010/main" val="11713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F386B935-472F-471A-859F-9D6EBD2AE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 y="0"/>
            <a:ext cx="12192000" cy="6858000"/>
          </a:xfrm>
          <a:prstGeom prst="rect">
            <a:avLst/>
          </a:prstGeom>
        </p:spPr>
      </p:pic>
      <p:sp>
        <p:nvSpPr>
          <p:cNvPr id="4" name="AutoShape 14" descr="http://www.wpc.ncep.noaa.gov/noaa/noaa.gif">
            <a:extLst>
              <a:ext uri="{FF2B5EF4-FFF2-40B4-BE49-F238E27FC236}">
                <a16:creationId xmlns:a16="http://schemas.microsoft.com/office/drawing/2014/main" id="{CD6DA305-4315-4C94-AB60-838C0DD0DFC8}"/>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B6D2E72-E9F4-480C-B1A5-AB01FC7086AC}"/>
              </a:ext>
            </a:extLst>
          </p:cNvPr>
          <p:cNvSpPr txBox="1"/>
          <p:nvPr/>
        </p:nvSpPr>
        <p:spPr>
          <a:xfrm>
            <a:off x="1357488" y="4974108"/>
            <a:ext cx="251892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Today’s </a:t>
            </a: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Weather</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Map</a:t>
            </a:r>
          </a:p>
        </p:txBody>
      </p:sp>
      <p:sp>
        <p:nvSpPr>
          <p:cNvPr id="9" name="Title 1">
            <a:extLst>
              <a:ext uri="{FF2B5EF4-FFF2-40B4-BE49-F238E27FC236}">
                <a16:creationId xmlns:a16="http://schemas.microsoft.com/office/drawing/2014/main" id="{92347976-38F8-46F3-B8D8-3F73CA2471D6}"/>
              </a:ext>
            </a:extLst>
          </p:cNvPr>
          <p:cNvSpPr txBox="1">
            <a:spLocks/>
          </p:cNvSpPr>
          <p:nvPr/>
        </p:nvSpPr>
        <p:spPr>
          <a:xfrm>
            <a:off x="1207889" y="139085"/>
            <a:ext cx="8077200" cy="7405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400" b="1" dirty="0">
                <a:solidFill>
                  <a:schemeClr val="bg1"/>
                </a:solidFill>
                <a:latin typeface="Arial" panose="020B0604020202020204" pitchFamily="34" charset="0"/>
                <a:cs typeface="Arial" panose="020B0604020202020204" pitchFamily="34" charset="0"/>
              </a:rPr>
              <a:t>Meteorology Summary</a:t>
            </a:r>
          </a:p>
        </p:txBody>
      </p:sp>
      <p:pic>
        <p:nvPicPr>
          <p:cNvPr id="10" name="Picture 9" descr="Map&#10;&#10;Description automatically generated">
            <a:extLst>
              <a:ext uri="{FF2B5EF4-FFF2-40B4-BE49-F238E27FC236}">
                <a16:creationId xmlns:a16="http://schemas.microsoft.com/office/drawing/2014/main" id="{B54D9F17-58AD-F2F1-DA03-BC7E5374795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3501" y="1191946"/>
            <a:ext cx="5106894" cy="3839135"/>
          </a:xfrm>
          <a:prstGeom prst="rect">
            <a:avLst/>
          </a:prstGeom>
        </p:spPr>
      </p:pic>
      <p:graphicFrame>
        <p:nvGraphicFramePr>
          <p:cNvPr id="13" name="Object 12">
            <a:extLst>
              <a:ext uri="{FF2B5EF4-FFF2-40B4-BE49-F238E27FC236}">
                <a16:creationId xmlns:a16="http://schemas.microsoft.com/office/drawing/2014/main" id="{2D1088AF-299F-2BC6-B6AB-77DE6BE54644}"/>
              </a:ext>
            </a:extLst>
          </p:cNvPr>
          <p:cNvGraphicFramePr>
            <a:graphicFrameLocks noChangeAspect="1"/>
          </p:cNvGraphicFramePr>
          <p:nvPr>
            <p:extLst/>
          </p:nvPr>
        </p:nvGraphicFramePr>
        <p:xfrm>
          <a:off x="5251495" y="1198451"/>
          <a:ext cx="6931025" cy="2073275"/>
        </p:xfrm>
        <a:graphic>
          <a:graphicData uri="http://schemas.openxmlformats.org/presentationml/2006/ole">
            <mc:AlternateContent xmlns:mc="http://schemas.openxmlformats.org/markup-compatibility/2006">
              <mc:Choice xmlns:v="urn:schemas-microsoft-com:vml" Requires="v">
                <p:oleObj spid="_x0000_s6146" name="Worksheet" r:id="rId7" imgW="7886620" imgH="2330298" progId="Excel.Sheet.12">
                  <p:embed/>
                </p:oleObj>
              </mc:Choice>
              <mc:Fallback>
                <p:oleObj name="Worksheet" r:id="rId7" imgW="7886620" imgH="2330298" progId="Excel.Sheet.12">
                  <p:embed/>
                  <p:pic>
                    <p:nvPicPr>
                      <p:cNvPr id="13" name="Object 12">
                        <a:extLst>
                          <a:ext uri="{FF2B5EF4-FFF2-40B4-BE49-F238E27FC236}">
                            <a16:creationId xmlns:a16="http://schemas.microsoft.com/office/drawing/2014/main" id="{2D1088AF-299F-2BC6-B6AB-77DE6BE54644}"/>
                          </a:ext>
                        </a:extLst>
                      </p:cNvPr>
                      <p:cNvPicPr/>
                      <p:nvPr/>
                    </p:nvPicPr>
                    <p:blipFill>
                      <a:blip r:embed="rId8"/>
                      <a:stretch>
                        <a:fillRect/>
                      </a:stretch>
                    </p:blipFill>
                    <p:spPr>
                      <a:xfrm>
                        <a:off x="5251495" y="1198451"/>
                        <a:ext cx="6931025" cy="2073275"/>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0D385092-AAC9-BE25-04DA-639127999F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243376" y="3271725"/>
            <a:ext cx="3240224" cy="3035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4964F9-A563-89DC-A177-CDDDD324C384}"/>
              </a:ext>
            </a:extLst>
          </p:cNvPr>
          <p:cNvSpPr txBox="1"/>
          <p:nvPr/>
        </p:nvSpPr>
        <p:spPr>
          <a:xfrm>
            <a:off x="1438935" y="5731586"/>
            <a:ext cx="431751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24-Hour Forecast Rainfall Totals </a:t>
            </a:r>
            <a:r>
              <a:rPr lang="en-US" dirty="0">
                <a:latin typeface="Arial" panose="020B0604020202020204" pitchFamily="34" charset="0"/>
                <a:cs typeface="Arial" panose="020B0604020202020204" pitchFamily="34" charset="0"/>
              </a:rPr>
              <a:t>– </a:t>
            </a:r>
            <a:r>
              <a:rPr lang="en-US" i="1" dirty="0">
                <a:solidFill>
                  <a:srgbClr val="FF0000"/>
                </a:solidFill>
                <a:latin typeface="Arial" panose="020B0604020202020204" pitchFamily="34" charset="0"/>
                <a:cs typeface="Arial" panose="020B0604020202020204" pitchFamily="34" charset="0"/>
              </a:rPr>
              <a:t>Locally 3-5” Western Panhandle</a:t>
            </a:r>
          </a:p>
        </p:txBody>
      </p:sp>
      <p:pic>
        <p:nvPicPr>
          <p:cNvPr id="7" name="Picture 2">
            <a:extLst>
              <a:ext uri="{FF2B5EF4-FFF2-40B4-BE49-F238E27FC236}">
                <a16:creationId xmlns:a16="http://schemas.microsoft.com/office/drawing/2014/main" id="{E7A6FBED-8B78-651D-9DA1-B24105E834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2867" y="3271724"/>
            <a:ext cx="3639653" cy="3035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Categories">
            <a:extLst>
              <a:ext uri="{FF2B5EF4-FFF2-40B4-BE49-F238E27FC236}">
                <a16:creationId xmlns:a16="http://schemas.microsoft.com/office/drawing/2014/main" id="{A27D3D3B-BC65-5DF6-A68E-FEAD9311ACC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893" t="12825" r="67134" b="44198"/>
          <a:stretch/>
        </p:blipFill>
        <p:spPr bwMode="auto">
          <a:xfrm>
            <a:off x="8556581" y="4743460"/>
            <a:ext cx="1217128" cy="206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CEA88037-6527-43D0-BBCA-E47A97023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4">
            <a:extLst>
              <a:ext uri="{FF2B5EF4-FFF2-40B4-BE49-F238E27FC236}">
                <a16:creationId xmlns:a16="http://schemas.microsoft.com/office/drawing/2014/main" id="{9D6F3C29-F2D8-4B55-BFBA-F9B97882B173}"/>
              </a:ext>
            </a:extLst>
          </p:cNvPr>
          <p:cNvSpPr txBox="1">
            <a:spLocks/>
          </p:cNvSpPr>
          <p:nvPr/>
        </p:nvSpPr>
        <p:spPr bwMode="auto">
          <a:xfrm>
            <a:off x="0" y="1230716"/>
            <a:ext cx="7105107" cy="52894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101600" indent="0" algn="just">
              <a:spcBef>
                <a:spcPts val="0"/>
              </a:spcBef>
              <a:spcAft>
                <a:spcPts val="0"/>
              </a:spcAft>
              <a:buNone/>
            </a:pPr>
            <a:r>
              <a:rPr lang="en-US" altLang="en-US" sz="1400" dirty="0">
                <a:solidFill>
                  <a:prstClr val="black"/>
                </a:solidFill>
                <a:latin typeface="Arial" panose="020B0604020202020204" pitchFamily="34" charset="0"/>
                <a:cs typeface="Arial" panose="020B0604020202020204" pitchFamily="34" charset="0"/>
              </a:rPr>
              <a:t>   An active weather pattern will begin later today, courtesy of an approaching frontal system. Scattered showers and embedded thunderstorms will become increasingly numerous west of the US-231 corridor this afternoon and evening (50-75% chance of rain), with the greatest coverage of shower and thunderstorm activity arriving tonight along the I-10 corridor (75-near 100% chance of rain). Given the slow-moving potential of this activity, there is a risk for </a:t>
            </a:r>
            <a:r>
              <a:rPr lang="en-US" altLang="en-US" sz="1400" b="1" dirty="0">
                <a:solidFill>
                  <a:schemeClr val="accent6">
                    <a:lumMod val="75000"/>
                  </a:schemeClr>
                </a:solidFill>
                <a:latin typeface="Arial" panose="020B0604020202020204" pitchFamily="34" charset="0"/>
                <a:cs typeface="Arial" panose="020B0604020202020204" pitchFamily="34" charset="0"/>
              </a:rPr>
              <a:t>isolated ponding water and flooding </a:t>
            </a:r>
            <a:r>
              <a:rPr lang="en-US" altLang="en-US" sz="1400" dirty="0">
                <a:solidFill>
                  <a:prstClr val="black"/>
                </a:solidFill>
                <a:latin typeface="Arial" panose="020B0604020202020204" pitchFamily="34" charset="0"/>
                <a:cs typeface="Arial" panose="020B0604020202020204" pitchFamily="34" charset="0"/>
              </a:rPr>
              <a:t>across the western Florida Panhandle – especially for low-lying and flood-prone locations that see multiple training rounds of showers and thunderstorms. Atmospheric conditions this afternoon appear somewhat conducive for </a:t>
            </a:r>
            <a:r>
              <a:rPr lang="en-US" altLang="en-US" sz="1400" b="1" dirty="0">
                <a:solidFill>
                  <a:srgbClr val="00B050"/>
                </a:solidFill>
                <a:latin typeface="Arial" panose="020B0604020202020204" pitchFamily="34" charset="0"/>
                <a:cs typeface="Arial" panose="020B0604020202020204" pitchFamily="34" charset="0"/>
              </a:rPr>
              <a:t>isolated strong to locally severe thunderstorms</a:t>
            </a:r>
            <a:r>
              <a:rPr lang="en-US" altLang="en-US" sz="1400" b="1" dirty="0">
                <a:solidFill>
                  <a:prstClr val="black"/>
                </a:solidFill>
                <a:latin typeface="Arial" panose="020B0604020202020204" pitchFamily="34" charset="0"/>
                <a:cs typeface="Arial" panose="020B0604020202020204" pitchFamily="34" charset="0"/>
              </a:rPr>
              <a:t> </a:t>
            </a:r>
            <a:r>
              <a:rPr lang="en-US" altLang="en-US" sz="1400" dirty="0">
                <a:solidFill>
                  <a:prstClr val="black"/>
                </a:solidFill>
                <a:latin typeface="Arial" panose="020B0604020202020204" pitchFamily="34" charset="0"/>
                <a:cs typeface="Arial" panose="020B0604020202020204" pitchFamily="34" charset="0"/>
              </a:rPr>
              <a:t>along and ahead of the frontal boundary, and the Storm Prediction Center (SPC) is outlooking a </a:t>
            </a:r>
            <a:r>
              <a:rPr lang="en-US" altLang="en-US" sz="1400" b="1" dirty="0">
                <a:solidFill>
                  <a:srgbClr val="00B050"/>
                </a:solidFill>
                <a:latin typeface="Arial" panose="020B0604020202020204" pitchFamily="34" charset="0"/>
                <a:cs typeface="Arial" panose="020B0604020202020204" pitchFamily="34" charset="0"/>
              </a:rPr>
              <a:t>Marginal Risk (level 1 of 5) for Severe Weather</a:t>
            </a:r>
            <a:r>
              <a:rPr lang="en-US" altLang="en-US" sz="1400" dirty="0">
                <a:solidFill>
                  <a:srgbClr val="00B050"/>
                </a:solidFill>
                <a:latin typeface="Arial" panose="020B0604020202020204" pitchFamily="34" charset="0"/>
                <a:cs typeface="Arial" panose="020B0604020202020204" pitchFamily="34" charset="0"/>
              </a:rPr>
              <a:t> </a:t>
            </a:r>
            <a:r>
              <a:rPr lang="en-US" altLang="en-US" sz="1400" dirty="0">
                <a:solidFill>
                  <a:prstClr val="black"/>
                </a:solidFill>
                <a:latin typeface="Arial" panose="020B0604020202020204" pitchFamily="34" charset="0"/>
                <a:cs typeface="Arial" panose="020B0604020202020204" pitchFamily="34" charset="0"/>
              </a:rPr>
              <a:t>along the Florida Panhandle and western Florida Big Bend. While a few damaging wind gusts (45-60 mph) and a tornado or two will be possible within the more organized thunderstorm activity, a limiting factor for the severe weather potential will be the persistent cloud cover we have seen through the morning hours; radar and satellite trends will continue to be monitored this morning to determine the extent of the eventual severe weather concerns. </a:t>
            </a:r>
          </a:p>
          <a:p>
            <a:pPr marL="0" marR="101600" indent="0" algn="just">
              <a:spcBef>
                <a:spcPts val="0"/>
              </a:spcBef>
              <a:spcAft>
                <a:spcPts val="0"/>
              </a:spcAft>
              <a:buNone/>
            </a:pPr>
            <a:r>
              <a:rPr lang="en-US" altLang="en-US" sz="1400" dirty="0">
                <a:solidFill>
                  <a:prstClr val="black"/>
                </a:solidFill>
                <a:latin typeface="Arial" panose="020B0604020202020204" pitchFamily="34" charset="0"/>
                <a:cs typeface="Arial" panose="020B0604020202020204" pitchFamily="34" charset="0"/>
              </a:rPr>
              <a:t>   Elsewhere across the state, rain chances remain near zero with afternoon high temperatures rising into the lower to middle 80s. Ample moisture tonight will keep temperatures mild statewide, with low remaining in the 60s to 70s; however, post-frontal temperatures in the upper 40s can be expected for Northwest Florida tonight. Areas of </a:t>
            </a:r>
            <a:r>
              <a:rPr lang="en-US" altLang="en-US" sz="1400" b="1" dirty="0">
                <a:solidFill>
                  <a:schemeClr val="bg2">
                    <a:lumMod val="50000"/>
                  </a:schemeClr>
                </a:solidFill>
                <a:latin typeface="Arial" panose="020B0604020202020204" pitchFamily="34" charset="0"/>
                <a:cs typeface="Arial" panose="020B0604020202020204" pitchFamily="34" charset="0"/>
              </a:rPr>
              <a:t>patchy fog and low clouds </a:t>
            </a:r>
            <a:r>
              <a:rPr lang="en-US" altLang="en-US" sz="1400" dirty="0">
                <a:solidFill>
                  <a:prstClr val="black"/>
                </a:solidFill>
                <a:latin typeface="Arial" panose="020B0604020202020204" pitchFamily="34" charset="0"/>
                <a:cs typeface="Arial" panose="020B0604020202020204" pitchFamily="34" charset="0"/>
              </a:rPr>
              <a:t>cannot be ruled out along the coastal Florida Big Bend and through the Florida Peninsula tonight into Wednesday morning.</a:t>
            </a:r>
            <a:endParaRPr lang="en-US" alt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F8ACADA-8817-46D9-8512-CD4873C57A5C}"/>
              </a:ext>
            </a:extLst>
          </p:cNvPr>
          <p:cNvSpPr txBox="1">
            <a:spLocks/>
          </p:cNvSpPr>
          <p:nvPr/>
        </p:nvSpPr>
        <p:spPr bwMode="auto">
          <a:xfrm>
            <a:off x="871817" y="0"/>
            <a:ext cx="8153400" cy="79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a:ln>
                  <a:noFill/>
                </a:ln>
                <a:solidFill>
                  <a:srgbClr val="FFFFFF"/>
                </a:solidFill>
                <a:effectLst/>
                <a:uLnTx/>
                <a:uFillTx/>
                <a:latin typeface="Arial"/>
                <a:ea typeface="+mj-ea"/>
                <a:cs typeface="+mj-cs"/>
              </a:rPr>
              <a:t>Meteorology Summary</a:t>
            </a:r>
          </a:p>
        </p:txBody>
      </p:sp>
      <p:sp>
        <p:nvSpPr>
          <p:cNvPr id="6" name="TextBox 5">
            <a:extLst>
              <a:ext uri="{FF2B5EF4-FFF2-40B4-BE49-F238E27FC236}">
                <a16:creationId xmlns:a16="http://schemas.microsoft.com/office/drawing/2014/main" id="{589FB273-53F3-42C3-8B7F-67B3E0E2871D}"/>
              </a:ext>
            </a:extLst>
          </p:cNvPr>
          <p:cNvSpPr txBox="1"/>
          <p:nvPr/>
        </p:nvSpPr>
        <p:spPr>
          <a:xfrm>
            <a:off x="1228818" y="673086"/>
            <a:ext cx="41910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Statewide Overview, Next 24 Hours:</a:t>
            </a:r>
          </a:p>
        </p:txBody>
      </p:sp>
      <p:pic>
        <p:nvPicPr>
          <p:cNvPr id="7" name="Picture 6">
            <a:extLst>
              <a:ext uri="{FF2B5EF4-FFF2-40B4-BE49-F238E27FC236}">
                <a16:creationId xmlns:a16="http://schemas.microsoft.com/office/drawing/2014/main" id="{A179ABD6-D725-C5D1-2984-F4A668C4CA7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863031" y="1170158"/>
            <a:ext cx="3291680" cy="3219694"/>
          </a:xfrm>
          <a:prstGeom prst="rect">
            <a:avLst/>
          </a:prstGeom>
        </p:spPr>
      </p:pic>
      <p:pic>
        <p:nvPicPr>
          <p:cNvPr id="11" name="Picture 10">
            <a:extLst>
              <a:ext uri="{FF2B5EF4-FFF2-40B4-BE49-F238E27FC236}">
                <a16:creationId xmlns:a16="http://schemas.microsoft.com/office/drawing/2014/main" id="{1EA83080-D349-4C0E-3761-C47EB4D2FAD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105107" y="3140790"/>
            <a:ext cx="3291803" cy="3219815"/>
          </a:xfrm>
          <a:prstGeom prst="rect">
            <a:avLst/>
          </a:prstGeom>
        </p:spPr>
      </p:pic>
    </p:spTree>
    <p:extLst>
      <p:ext uri="{BB962C8B-B14F-4D97-AF65-F5344CB8AC3E}">
        <p14:creationId xmlns:p14="http://schemas.microsoft.com/office/powerpoint/2010/main" val="40278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5D4E178-C2C3-442E-A6A7-8D9CF367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EAE69EA-D571-3A3B-9F39-FC386B50862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55740" y="1063712"/>
            <a:ext cx="3200397" cy="3130409"/>
          </a:xfrm>
          <a:prstGeom prst="rect">
            <a:avLst/>
          </a:prstGeom>
        </p:spPr>
      </p:pic>
      <p:sp>
        <p:nvSpPr>
          <p:cNvPr id="5" name="Content Placeholder 4">
            <a:extLst>
              <a:ext uri="{FF2B5EF4-FFF2-40B4-BE49-F238E27FC236}">
                <a16:creationId xmlns:a16="http://schemas.microsoft.com/office/drawing/2014/main" id="{FB35856A-5800-4467-BF55-A96B7AB58C3E}"/>
              </a:ext>
            </a:extLst>
          </p:cNvPr>
          <p:cNvSpPr txBox="1">
            <a:spLocks/>
          </p:cNvSpPr>
          <p:nvPr/>
        </p:nvSpPr>
        <p:spPr>
          <a:xfrm>
            <a:off x="2560" y="1160812"/>
            <a:ext cx="7484380" cy="520930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altLang="en-US" sz="1200" b="1" dirty="0">
                <a:latin typeface="Arial" panose="020B0604020202020204" pitchFamily="34" charset="0"/>
                <a:cs typeface="Arial" panose="020B0604020202020204" pitchFamily="34" charset="0"/>
              </a:rPr>
              <a:t>Rip Currents:</a:t>
            </a:r>
            <a:r>
              <a:rPr lang="en-US" altLang="en-US" sz="1200" dirty="0">
                <a:latin typeface="Arial" panose="020B0604020202020204" pitchFamily="34" charset="0"/>
                <a:cs typeface="Arial" panose="020B0604020202020204" pitchFamily="34" charset="0"/>
              </a:rPr>
              <a:t> A </a:t>
            </a:r>
            <a:r>
              <a:rPr lang="en-US" altLang="en-US" sz="1200" b="1" dirty="0">
                <a:solidFill>
                  <a:srgbClr val="FF9900"/>
                </a:solidFill>
                <a:latin typeface="Arial" panose="020B0604020202020204" pitchFamily="34" charset="0"/>
                <a:cs typeface="Arial" panose="020B0604020202020204" pitchFamily="34" charset="0"/>
              </a:rPr>
              <a:t>moderate to </a:t>
            </a:r>
            <a:r>
              <a:rPr lang="en-US" altLang="en-US" sz="1200" b="1" dirty="0">
                <a:solidFill>
                  <a:srgbClr val="FF0000"/>
                </a:solidFill>
                <a:latin typeface="Arial" panose="020B0604020202020204" pitchFamily="34" charset="0"/>
                <a:cs typeface="Arial" panose="020B0604020202020204" pitchFamily="34" charset="0"/>
              </a:rPr>
              <a:t>locally</a:t>
            </a:r>
            <a:r>
              <a:rPr lang="en-US" altLang="en-US" sz="1200" b="1" dirty="0">
                <a:solidFill>
                  <a:srgbClr val="FF9900"/>
                </a:solidFill>
                <a:latin typeface="Arial" panose="020B0604020202020204" pitchFamily="34" charset="0"/>
                <a:cs typeface="Arial" panose="020B0604020202020204" pitchFamily="34" charset="0"/>
              </a:rPr>
              <a:t> </a:t>
            </a:r>
            <a:r>
              <a:rPr lang="en-US" altLang="en-US" sz="1200" b="1" dirty="0">
                <a:solidFill>
                  <a:srgbClr val="FF0000"/>
                </a:solidFill>
                <a:latin typeface="Arial" panose="020B0604020202020204" pitchFamily="34" charset="0"/>
                <a:cs typeface="Arial" panose="020B0604020202020204" pitchFamily="34" charset="0"/>
              </a:rPr>
              <a:t>high risk for rip currents </a:t>
            </a:r>
            <a:r>
              <a:rPr lang="en-US" altLang="en-US" sz="1200" dirty="0">
                <a:latin typeface="Arial" panose="020B0604020202020204" pitchFamily="34" charset="0"/>
                <a:cs typeface="Arial" panose="020B0604020202020204" pitchFamily="34" charset="0"/>
              </a:rPr>
              <a:t>persists along the Florida Panhandle and East Coast today with a low risk continuing along West Coast beaches. For </a:t>
            </a:r>
            <a:r>
              <a:rPr lang="en-US" sz="1200" dirty="0">
                <a:latin typeface="Arial" panose="020B0604020202020204" pitchFamily="34" charset="0"/>
                <a:cs typeface="Arial" panose="020B0604020202020204" pitchFamily="34" charset="0"/>
              </a:rPr>
              <a:t>the latest Rip Current Outlook, visit </a:t>
            </a:r>
            <a:r>
              <a:rPr lang="en-US" sz="1200" dirty="0">
                <a:latin typeface="Arial" panose="020B0604020202020204" pitchFamily="34" charset="0"/>
                <a:cs typeface="Arial" panose="020B0604020202020204" pitchFamily="34" charset="0"/>
                <a:hlinkClick r:id="rId5"/>
              </a:rPr>
              <a:t>www.weather.gov/beach</a:t>
            </a:r>
            <a:r>
              <a:rPr lang="en-US" sz="1200" dirty="0">
                <a:latin typeface="Arial" panose="020B0604020202020204" pitchFamily="34" charset="0"/>
                <a:cs typeface="Arial" panose="020B0604020202020204" pitchFamily="34" charset="0"/>
              </a:rPr>
              <a:t>. </a:t>
            </a:r>
          </a:p>
          <a:p>
            <a:pPr marL="0" indent="0" algn="just">
              <a:buNone/>
              <a:defRPr/>
            </a:pPr>
            <a:r>
              <a:rPr lang="en-US" altLang="en-US" sz="1200" b="1" dirty="0">
                <a:latin typeface="Arial" panose="020B0604020202020204" pitchFamily="34" charset="0"/>
                <a:cs typeface="Arial" panose="020B0604020202020204" pitchFamily="34" charset="0"/>
              </a:rPr>
              <a:t>Marine Hazards: </a:t>
            </a:r>
            <a:r>
              <a:rPr lang="en-US" altLang="en-US" sz="1200" dirty="0">
                <a:latin typeface="Arial" panose="020B0604020202020204" pitchFamily="34" charset="0"/>
                <a:cs typeface="Arial" panose="020B0604020202020204" pitchFamily="34" charset="0"/>
              </a:rPr>
              <a:t>Building southerly winds today will influence </a:t>
            </a:r>
            <a:r>
              <a:rPr lang="en-US" altLang="en-US" sz="1200" b="1" dirty="0">
                <a:solidFill>
                  <a:srgbClr val="7030A0"/>
                </a:solidFill>
                <a:latin typeface="Arial" panose="020B0604020202020204" pitchFamily="34" charset="0"/>
                <a:cs typeface="Arial" panose="020B0604020202020204" pitchFamily="34" charset="0"/>
              </a:rPr>
              <a:t>wave heights </a:t>
            </a:r>
            <a:r>
              <a:rPr lang="en-US" altLang="en-US" sz="1200" dirty="0">
                <a:latin typeface="Arial" panose="020B0604020202020204" pitchFamily="34" charset="0"/>
                <a:cs typeface="Arial" panose="020B0604020202020204" pitchFamily="34" charset="0"/>
              </a:rPr>
              <a:t>of </a:t>
            </a:r>
            <a:r>
              <a:rPr lang="en-US" altLang="en-US" sz="1200" b="1" dirty="0">
                <a:solidFill>
                  <a:srgbClr val="7030A0"/>
                </a:solidFill>
                <a:latin typeface="Arial" panose="020B0604020202020204" pitchFamily="34" charset="0"/>
                <a:cs typeface="Arial" panose="020B0604020202020204" pitchFamily="34" charset="0"/>
              </a:rPr>
              <a:t>2-4’</a:t>
            </a:r>
            <a:r>
              <a:rPr lang="en-US" altLang="en-US" sz="1200" dirty="0">
                <a:latin typeface="Arial" panose="020B0604020202020204" pitchFamily="34" charset="0"/>
                <a:cs typeface="Arial" panose="020B0604020202020204" pitchFamily="34" charset="0"/>
              </a:rPr>
              <a:t> along Florida Panhandle beaches today, with breakers in the surf zone remaining near 1-3’ along the Florida West and Atlantic coastlines.</a:t>
            </a:r>
          </a:p>
          <a:p>
            <a:pPr marL="0" indent="0" algn="just">
              <a:buNone/>
              <a:defRPr/>
            </a:pPr>
            <a:r>
              <a:rPr lang="en-US" altLang="en-US" sz="1200" b="1" dirty="0">
                <a:latin typeface="Arial" panose="020B0604020202020204" pitchFamily="34" charset="0"/>
                <a:cs typeface="Arial" panose="020B0604020202020204" pitchFamily="34" charset="0"/>
                <a:hlinkClick r:id="rId6"/>
              </a:rPr>
              <a:t>Red Tide</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has been observed in </a:t>
            </a:r>
            <a:r>
              <a:rPr lang="en-US" altLang="en-US" sz="1200" b="1" u="sng" dirty="0">
                <a:latin typeface="Arial" panose="020B0604020202020204" pitchFamily="34" charset="0"/>
                <a:cs typeface="Arial" panose="020B0604020202020204" pitchFamily="34" charset="0"/>
              </a:rPr>
              <a:t>54</a:t>
            </a:r>
            <a:r>
              <a:rPr lang="en-US" altLang="en-US" sz="1200" dirty="0">
                <a:latin typeface="Arial" panose="020B0604020202020204" pitchFamily="34" charset="0"/>
                <a:cs typeface="Arial" panose="020B0604020202020204" pitchFamily="34" charset="0"/>
              </a:rPr>
              <a:t> samples collected from Southwest Florida over the past week (as of 12/6). Background to </a:t>
            </a:r>
            <a:r>
              <a:rPr lang="en-US" altLang="en-US" sz="1200" b="1" dirty="0">
                <a:solidFill>
                  <a:srgbClr val="FF9900"/>
                </a:solidFill>
                <a:latin typeface="Arial" panose="020B0604020202020204" pitchFamily="34" charset="0"/>
                <a:cs typeface="Arial" panose="020B0604020202020204" pitchFamily="34" charset="0"/>
              </a:rPr>
              <a:t>medium concentrations </a:t>
            </a:r>
            <a:r>
              <a:rPr lang="en-US" altLang="en-US" sz="1200" dirty="0">
                <a:latin typeface="Arial" panose="020B0604020202020204" pitchFamily="34" charset="0"/>
                <a:cs typeface="Arial" panose="020B0604020202020204" pitchFamily="34" charset="0"/>
              </a:rPr>
              <a:t>were observed in Pinellas County with </a:t>
            </a:r>
            <a:r>
              <a:rPr lang="en-US" altLang="en-US" sz="1200" b="1" dirty="0">
                <a:solidFill>
                  <a:srgbClr val="FFC000"/>
                </a:solidFill>
                <a:latin typeface="Arial" panose="020B0604020202020204" pitchFamily="34" charset="0"/>
                <a:cs typeface="Arial" panose="020B0604020202020204" pitchFamily="34" charset="0"/>
              </a:rPr>
              <a:t>low concentrations </a:t>
            </a:r>
            <a:r>
              <a:rPr lang="en-US" altLang="en-US" sz="1200" dirty="0">
                <a:latin typeface="Arial" panose="020B0604020202020204" pitchFamily="34" charset="0"/>
                <a:cs typeface="Arial" panose="020B0604020202020204" pitchFamily="34" charset="0"/>
              </a:rPr>
              <a:t>in Hillsborough County, background to </a:t>
            </a:r>
            <a:r>
              <a:rPr lang="en-US" altLang="en-US" sz="1200" b="1" dirty="0">
                <a:solidFill>
                  <a:srgbClr val="FFC000"/>
                </a:solidFill>
                <a:latin typeface="Arial" panose="020B0604020202020204" pitchFamily="34" charset="0"/>
                <a:cs typeface="Arial" panose="020B0604020202020204" pitchFamily="34" charset="0"/>
              </a:rPr>
              <a:t>low concentrations </a:t>
            </a:r>
            <a:r>
              <a:rPr lang="en-US" altLang="en-US" sz="1200" dirty="0">
                <a:latin typeface="Arial" panose="020B0604020202020204" pitchFamily="34" charset="0"/>
                <a:cs typeface="Arial" panose="020B0604020202020204" pitchFamily="34" charset="0"/>
              </a:rPr>
              <a:t>in Manatee County, background to </a:t>
            </a:r>
            <a:r>
              <a:rPr lang="en-US" altLang="en-US" sz="1200" b="1" dirty="0">
                <a:solidFill>
                  <a:srgbClr val="FF9900"/>
                </a:solidFill>
                <a:latin typeface="Arial" panose="020B0604020202020204" pitchFamily="34" charset="0"/>
                <a:cs typeface="Arial" panose="020B0604020202020204" pitchFamily="34" charset="0"/>
              </a:rPr>
              <a:t>medium concentrations </a:t>
            </a:r>
            <a:r>
              <a:rPr lang="en-US" altLang="en-US" sz="1200" dirty="0">
                <a:latin typeface="Arial" panose="020B0604020202020204" pitchFamily="34" charset="0"/>
                <a:cs typeface="Arial" panose="020B0604020202020204" pitchFamily="34" charset="0"/>
              </a:rPr>
              <a:t>in Sarasota County, </a:t>
            </a:r>
            <a:r>
              <a:rPr lang="en-US" altLang="en-US" sz="1200" b="1" dirty="0">
                <a:solidFill>
                  <a:srgbClr val="FFC000"/>
                </a:solidFill>
                <a:latin typeface="Arial" panose="020B0604020202020204" pitchFamily="34" charset="0"/>
                <a:cs typeface="Arial" panose="020B0604020202020204" pitchFamily="34" charset="0"/>
              </a:rPr>
              <a:t>low to </a:t>
            </a:r>
            <a:r>
              <a:rPr lang="en-US" altLang="en-US" sz="1200" b="1" dirty="0">
                <a:solidFill>
                  <a:srgbClr val="FF9900"/>
                </a:solidFill>
                <a:latin typeface="Arial" panose="020B0604020202020204" pitchFamily="34" charset="0"/>
                <a:cs typeface="Arial" panose="020B0604020202020204" pitchFamily="34" charset="0"/>
              </a:rPr>
              <a:t>medium concentrations </a:t>
            </a:r>
            <a:r>
              <a:rPr lang="en-US" altLang="en-US" sz="1200" dirty="0">
                <a:latin typeface="Arial" panose="020B0604020202020204" pitchFamily="34" charset="0"/>
                <a:cs typeface="Arial" panose="020B0604020202020204" pitchFamily="34" charset="0"/>
              </a:rPr>
              <a:t>in Charlotte County, and background to </a:t>
            </a:r>
            <a:r>
              <a:rPr lang="en-US" altLang="en-US" sz="1200" b="1" dirty="0">
                <a:solidFill>
                  <a:srgbClr val="FF9900"/>
                </a:solidFill>
                <a:latin typeface="Arial" panose="020B0604020202020204" pitchFamily="34" charset="0"/>
                <a:cs typeface="Arial" panose="020B0604020202020204" pitchFamily="34" charset="0"/>
              </a:rPr>
              <a:t>medium concentrations </a:t>
            </a:r>
            <a:r>
              <a:rPr lang="en-US" altLang="en-US" sz="1200" dirty="0">
                <a:latin typeface="Arial" panose="020B0604020202020204" pitchFamily="34" charset="0"/>
                <a:cs typeface="Arial" panose="020B0604020202020204" pitchFamily="34" charset="0"/>
              </a:rPr>
              <a:t>in and offshore of Lee County. </a:t>
            </a:r>
            <a:r>
              <a:rPr lang="en-US" altLang="en-US" sz="1200" b="1" i="1" dirty="0">
                <a:latin typeface="Arial" panose="020B0604020202020204" pitchFamily="34" charset="0"/>
                <a:cs typeface="Arial" panose="020B0604020202020204" pitchFamily="34" charset="0"/>
              </a:rPr>
              <a:t>Fish kills </a:t>
            </a:r>
            <a:r>
              <a:rPr lang="en-US" altLang="en-US" sz="1200" dirty="0">
                <a:latin typeface="Arial" panose="020B0604020202020204" pitchFamily="34" charset="0"/>
                <a:cs typeface="Arial" panose="020B0604020202020204" pitchFamily="34" charset="0"/>
              </a:rPr>
              <a:t>suspected to be related to red tide were reported along Pinellas County and  </a:t>
            </a:r>
            <a:r>
              <a:rPr lang="en-US" altLang="en-US" sz="1200" b="1" i="1" dirty="0">
                <a:latin typeface="Arial" panose="020B0604020202020204" pitchFamily="34" charset="0"/>
                <a:cs typeface="Arial" panose="020B0604020202020204" pitchFamily="34" charset="0"/>
              </a:rPr>
              <a:t>respiratory irritation </a:t>
            </a:r>
            <a:r>
              <a:rPr lang="en-US" altLang="en-US" sz="1200" dirty="0">
                <a:latin typeface="Arial" panose="020B0604020202020204" pitchFamily="34" charset="0"/>
                <a:cs typeface="Arial" panose="020B0604020202020204" pitchFamily="34" charset="0"/>
              </a:rPr>
              <a:t>suspected to be related to red tide were reported in Pinellas and Sarasota Counties.</a:t>
            </a:r>
          </a:p>
          <a:p>
            <a:pPr marL="0" indent="0" algn="just">
              <a:buNone/>
              <a:defRPr/>
            </a:pPr>
            <a:r>
              <a:rPr lang="en-US" altLang="en-US" sz="1200" b="1" dirty="0">
                <a:latin typeface="Arial" panose="020B0604020202020204" pitchFamily="34" charset="0"/>
                <a:cs typeface="Arial" panose="020B0604020202020204" pitchFamily="34" charset="0"/>
              </a:rPr>
              <a:t>Coastal Flooding</a:t>
            </a:r>
            <a:r>
              <a:rPr lang="en-US" altLang="en-US" sz="1200" dirty="0">
                <a:latin typeface="Arial" panose="020B0604020202020204" pitchFamily="34" charset="0"/>
                <a:cs typeface="Arial" panose="020B0604020202020204" pitchFamily="34" charset="0"/>
              </a:rPr>
              <a:t>: There is no risk for coastal flooding today. </a:t>
            </a:r>
          </a:p>
          <a:p>
            <a:pPr marL="0" indent="0" algn="just">
              <a:buNone/>
              <a:defRPr/>
            </a:pPr>
            <a:r>
              <a:rPr lang="en-US" altLang="en-US" sz="1200" b="1" dirty="0">
                <a:latin typeface="Arial" panose="020B0604020202020204" pitchFamily="34" charset="0"/>
                <a:cs typeface="Arial" panose="020B0604020202020204" pitchFamily="34" charset="0"/>
              </a:rPr>
              <a:t>Flash Flooding</a:t>
            </a:r>
            <a:r>
              <a:rPr lang="en-US" altLang="en-US" sz="1200" b="1"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The Weather Prediction Center (WPC) is outlooking a </a:t>
            </a:r>
            <a:r>
              <a:rPr lang="en-US" altLang="en-US" sz="1200" b="1" dirty="0">
                <a:solidFill>
                  <a:schemeClr val="accent6">
                    <a:lumMod val="75000"/>
                  </a:schemeClr>
                </a:solidFill>
                <a:latin typeface="Arial" panose="020B0604020202020204" pitchFamily="34" charset="0"/>
                <a:cs typeface="Arial" panose="020B0604020202020204" pitchFamily="34" charset="0"/>
              </a:rPr>
              <a:t>Marginal Risk (level 1 of 4) for Flash Flooding </a:t>
            </a:r>
            <a:r>
              <a:rPr lang="en-US" altLang="en-US" sz="1200" dirty="0">
                <a:solidFill>
                  <a:srgbClr val="000000"/>
                </a:solidFill>
                <a:latin typeface="Arial" panose="020B0604020202020204" pitchFamily="34" charset="0"/>
                <a:cs typeface="Arial" panose="020B0604020202020204" pitchFamily="34" charset="0"/>
              </a:rPr>
              <a:t>across the Florida Panhandle as slow-moving showers and thunderstorms may produce locally heavy downpours over the same locations this afternoon into the overnight hours. The heaviest rainfall totals look to occur west of the US-231 corridor over the next 24 hours, with widespread 1-3” expected. Isolated higher totals of 3-5” cannot be ruled out within more organized thunderstorm activity; however, it appears the heavier rainfall concerns reside to the north and west over the interior Southeast U.S. Isolated </a:t>
            </a:r>
            <a:r>
              <a:rPr lang="en-US" altLang="en-US" sz="1200" b="1" dirty="0">
                <a:solidFill>
                  <a:schemeClr val="accent6">
                    <a:lumMod val="75000"/>
                  </a:schemeClr>
                </a:solidFill>
                <a:latin typeface="Arial" panose="020B0604020202020204" pitchFamily="34" charset="0"/>
                <a:cs typeface="Arial" panose="020B0604020202020204" pitchFamily="34" charset="0"/>
              </a:rPr>
              <a:t>nuisance ponding water and flooding</a:t>
            </a:r>
            <a:r>
              <a:rPr lang="en-US" altLang="en-US" sz="1200" b="1"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will be possible in low-lying/flood-prone areas. </a:t>
            </a:r>
            <a:endParaRPr lang="en-US" sz="1200" dirty="0">
              <a:effectLst/>
              <a:latin typeface="Arial" panose="020B0604020202020204" pitchFamily="34" charset="0"/>
              <a:ea typeface="Calibri" panose="020F0502020204030204" pitchFamily="34" charset="0"/>
            </a:endParaRPr>
          </a:p>
          <a:p>
            <a:pPr marL="0" indent="0" algn="just">
              <a:buNone/>
              <a:defRPr/>
            </a:pPr>
            <a:r>
              <a:rPr lang="en-US" altLang="en-US" sz="1200" b="1" dirty="0">
                <a:solidFill>
                  <a:srgbClr val="000000"/>
                </a:solidFill>
                <a:latin typeface="Arial" panose="020B0604020202020204" pitchFamily="34" charset="0"/>
                <a:cs typeface="Arial" panose="020B0604020202020204" pitchFamily="34" charset="0"/>
              </a:rPr>
              <a:t>Riverine Flooding: </a:t>
            </a:r>
            <a:r>
              <a:rPr lang="en-US" sz="1200" dirty="0">
                <a:solidFill>
                  <a:srgbClr val="222222"/>
                </a:solidFill>
                <a:latin typeface="Arial" panose="020B0604020202020204" pitchFamily="34" charset="0"/>
              </a:rPr>
              <a:t>Riverine flooding is not anticipated over the next couple days, even with the more active weather pattern and widespread rainfall. Rises within localized streams/waterways may occur with heavier downpours cannot be ruled out. </a:t>
            </a:r>
            <a:r>
              <a:rPr lang="en-US" sz="1200" dirty="0">
                <a:latin typeface="Arial" panose="020B0604020202020204" pitchFamily="34" charset="0"/>
                <a:cs typeface="Arial" panose="020B0604020202020204" pitchFamily="34" charset="0"/>
              </a:rPr>
              <a:t>For more information, visit the </a:t>
            </a:r>
            <a:r>
              <a:rPr lang="en-US" sz="1200" dirty="0">
                <a:latin typeface="Arial" panose="020B0604020202020204" pitchFamily="34" charset="0"/>
                <a:cs typeface="Arial" panose="020B0604020202020204" pitchFamily="34" charset="0"/>
                <a:hlinkClick r:id="rId7"/>
              </a:rPr>
              <a:t>River Forecast Center</a:t>
            </a:r>
            <a:r>
              <a:rPr lang="en-US" sz="1200" dirty="0">
                <a:latin typeface="Arial" panose="020B0604020202020204" pitchFamily="34" charset="0"/>
                <a:cs typeface="Arial" panose="020B0604020202020204" pitchFamily="34" charset="0"/>
              </a:rPr>
              <a:t>. </a:t>
            </a:r>
          </a:p>
          <a:p>
            <a:pPr marL="0" indent="0" algn="just">
              <a:buNone/>
            </a:pPr>
            <a:r>
              <a:rPr lang="en-US" altLang="en-US" sz="1200" b="1" dirty="0">
                <a:solidFill>
                  <a:srgbClr val="000000"/>
                </a:solidFill>
                <a:latin typeface="Arial" panose="020B0604020202020204" pitchFamily="34" charset="0"/>
                <a:cs typeface="Arial" panose="020B0604020202020204" pitchFamily="34" charset="0"/>
                <a:hlinkClick r:id="rId8"/>
              </a:rPr>
              <a:t>Lake Okeechobee’s </a:t>
            </a:r>
            <a:r>
              <a:rPr lang="en-US" altLang="en-US" sz="1200" dirty="0">
                <a:solidFill>
                  <a:srgbClr val="000000"/>
                </a:solidFill>
                <a:latin typeface="Arial" panose="020B0604020202020204" pitchFamily="34" charset="0"/>
                <a:cs typeface="Arial" panose="020B0604020202020204" pitchFamily="34" charset="0"/>
              </a:rPr>
              <a:t>average elevation is 15.55 feet, which is within the operational band and 0.80 feet </a:t>
            </a:r>
            <a:r>
              <a:rPr lang="en-US" altLang="en-US" sz="1200" u="sng" dirty="0">
                <a:solidFill>
                  <a:srgbClr val="000000"/>
                </a:solidFill>
                <a:latin typeface="Arial" panose="020B0604020202020204" pitchFamily="34" charset="0"/>
                <a:cs typeface="Arial" panose="020B0604020202020204" pitchFamily="34" charset="0"/>
              </a:rPr>
              <a:t>above </a:t>
            </a:r>
            <a:r>
              <a:rPr lang="en-US" altLang="en-US" sz="1200" dirty="0">
                <a:solidFill>
                  <a:srgbClr val="000000"/>
                </a:solidFill>
                <a:latin typeface="Arial" panose="020B0604020202020204" pitchFamily="34" charset="0"/>
                <a:cs typeface="Arial" panose="020B0604020202020204" pitchFamily="34" charset="0"/>
              </a:rPr>
              <a:t>normal for this time of year. </a:t>
            </a:r>
          </a:p>
        </p:txBody>
      </p:sp>
      <p:sp>
        <p:nvSpPr>
          <p:cNvPr id="6" name="Title 1">
            <a:extLst>
              <a:ext uri="{FF2B5EF4-FFF2-40B4-BE49-F238E27FC236}">
                <a16:creationId xmlns:a16="http://schemas.microsoft.com/office/drawing/2014/main" id="{2BC43681-3A1C-46C3-B0E6-E0C09DCCCF93}"/>
              </a:ext>
            </a:extLst>
          </p:cNvPr>
          <p:cNvSpPr txBox="1">
            <a:spLocks/>
          </p:cNvSpPr>
          <p:nvPr/>
        </p:nvSpPr>
        <p:spPr bwMode="auto">
          <a:xfrm>
            <a:off x="1185582" y="150856"/>
            <a:ext cx="996875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5400" b="1" kern="0" dirty="0">
                <a:latin typeface="Arial" panose="020B0604020202020204" pitchFamily="34" charset="0"/>
                <a:cs typeface="Arial" panose="020B0604020202020204" pitchFamily="34" charset="0"/>
              </a:rPr>
              <a:t>Coastal Hazards &amp; Hydrology</a:t>
            </a:r>
          </a:p>
        </p:txBody>
      </p:sp>
      <p:pic>
        <p:nvPicPr>
          <p:cNvPr id="9" name="Picture 8" descr="Text&#10;&#10;Description automatically generated">
            <a:extLst>
              <a:ext uri="{FF2B5EF4-FFF2-40B4-BE49-F238E27FC236}">
                <a16:creationId xmlns:a16="http://schemas.microsoft.com/office/drawing/2014/main" id="{34AF012B-6173-BB2B-3194-7B45FD3753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6355" y="2388554"/>
            <a:ext cx="1089286" cy="785501"/>
          </a:xfrm>
          <a:prstGeom prst="rect">
            <a:avLst/>
          </a:prstGeom>
        </p:spPr>
      </p:pic>
      <p:pic>
        <p:nvPicPr>
          <p:cNvPr id="7" name="Picture 6">
            <a:extLst>
              <a:ext uri="{FF2B5EF4-FFF2-40B4-BE49-F238E27FC236}">
                <a16:creationId xmlns:a16="http://schemas.microsoft.com/office/drawing/2014/main" id="{FA4225AA-96C9-D22E-94A7-D321EEC73DF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486940" y="3429000"/>
            <a:ext cx="3786728" cy="2949977"/>
          </a:xfrm>
          <a:prstGeom prst="rect">
            <a:avLst/>
          </a:prstGeom>
        </p:spPr>
      </p:pic>
      <p:pic>
        <p:nvPicPr>
          <p:cNvPr id="2052" name="Picture 4">
            <a:extLst>
              <a:ext uri="{FF2B5EF4-FFF2-40B4-BE49-F238E27FC236}">
                <a16:creationId xmlns:a16="http://schemas.microsoft.com/office/drawing/2014/main" id="{35A7D52D-E3C9-693D-75D1-D7654401E43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056" t="12740" r="60837" b="34170"/>
          <a:stretch/>
        </p:blipFill>
        <p:spPr bwMode="auto">
          <a:xfrm>
            <a:off x="7537742" y="4903988"/>
            <a:ext cx="1117600" cy="184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5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CAFDE56-4B97-4C37-AC5B-9ACB285E2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5F10C84B-9716-49E6-8F13-95B90D8152A4}"/>
              </a:ext>
            </a:extLst>
          </p:cNvPr>
          <p:cNvSpPr txBox="1">
            <a:spLocks noChangeArrowheads="1"/>
          </p:cNvSpPr>
          <p:nvPr/>
        </p:nvSpPr>
        <p:spPr bwMode="auto">
          <a:xfrm>
            <a:off x="0" y="1179309"/>
            <a:ext cx="12192000" cy="246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defRPr/>
            </a:pPr>
            <a:r>
              <a:rPr kumimoji="0" lang="en-US" altLang="en-US" sz="1150" b="1" i="0" u="none" strike="noStrike" kern="1200" cap="none" spc="0" normalizeH="0" baseline="0" noProof="0" dirty="0">
                <a:ln>
                  <a:noFill/>
                </a:ln>
                <a:solidFill>
                  <a:prstClr val="black"/>
                </a:solidFill>
                <a:effectLst/>
                <a:uLnTx/>
                <a:uFillTx/>
              </a:rPr>
              <a:t>Fire Weather:</a:t>
            </a:r>
            <a:r>
              <a:rPr lang="en-US" altLang="en-US" sz="1150" dirty="0">
                <a:solidFill>
                  <a:prstClr val="black"/>
                </a:solidFill>
              </a:rPr>
              <a:t> </a:t>
            </a:r>
            <a:r>
              <a:rPr lang="en-US" sz="1150" dirty="0">
                <a:effectLst/>
                <a:latin typeface="Arial" panose="020B0604020202020204" pitchFamily="34" charset="0"/>
                <a:ea typeface="Calibri" panose="020F0502020204030204" pitchFamily="34" charset="0"/>
              </a:rPr>
              <a:t>A cold front will set the stage for an active weather pattern across the Sunshine State through midweek, with increasing rain and thunderstorm chances arriving to the western Florida Panhandle this afternoon and evening. Moisture will return to Florida </a:t>
            </a:r>
            <a:r>
              <a:rPr lang="en-US" sz="1150" dirty="0">
                <a:ea typeface="Calibri" panose="020F0502020204030204" pitchFamily="34" charset="0"/>
              </a:rPr>
              <a:t>ahead of the approaching frontal system, courtesy of southerly winds, with relative humidity values remaining well above critical thresholds (greater than 55%). The risk for severe thunderstorms also brings the risk of lightning and locally damaging winds (45-60 mph); however, wetting rains will look to limit the extent of our wildfire threat today. </a:t>
            </a:r>
            <a:r>
              <a:rPr lang="en-US" sz="1150" b="1" dirty="0">
                <a:solidFill>
                  <a:schemeClr val="bg2">
                    <a:lumMod val="50000"/>
                  </a:schemeClr>
                </a:solidFill>
                <a:effectLst/>
                <a:latin typeface="Arial" panose="020B0604020202020204" pitchFamily="34" charset="0"/>
                <a:ea typeface="Calibri" panose="020F0502020204030204" pitchFamily="34" charset="0"/>
              </a:rPr>
              <a:t>Areas of patchy to locally dense fog </a:t>
            </a:r>
            <a:r>
              <a:rPr lang="en-US" sz="1150" dirty="0">
                <a:effectLst/>
                <a:latin typeface="Arial" panose="020B0604020202020204" pitchFamily="34" charset="0"/>
                <a:ea typeface="Calibri" panose="020F0502020204030204" pitchFamily="34" charset="0"/>
              </a:rPr>
              <a:t>may develop overnight </a:t>
            </a:r>
            <a:r>
              <a:rPr lang="en-US" sz="1150" dirty="0">
                <a:ea typeface="Calibri" panose="020F0502020204030204" pitchFamily="34" charset="0"/>
              </a:rPr>
              <a:t>across the Florida Peninsula; areas of fog and low clouds may further reduce visibility near ongoing wildfires or active burns</a:t>
            </a:r>
            <a:r>
              <a:rPr lang="en-US" sz="1150" dirty="0">
                <a:effectLst/>
                <a:latin typeface="Arial" panose="020B0604020202020204" pitchFamily="34" charset="0"/>
                <a:ea typeface="Calibri" panose="020F0502020204030204" pitchFamily="34" charset="0"/>
              </a:rPr>
              <a:t>.</a:t>
            </a:r>
            <a:r>
              <a:rPr lang="en-US" sz="1150" b="1" dirty="0">
                <a:solidFill>
                  <a:schemeClr val="bg2">
                    <a:lumMod val="50000"/>
                  </a:schemeClr>
                </a:solidFill>
                <a:effectLst/>
                <a:latin typeface="Arial" panose="020B0604020202020204" pitchFamily="34" charset="0"/>
                <a:ea typeface="Calibri" panose="020F0502020204030204" pitchFamily="34" charset="0"/>
              </a:rPr>
              <a:t> </a:t>
            </a:r>
            <a:r>
              <a:rPr kumimoji="0" lang="en-US" altLang="en-US" sz="1150" b="0" i="0" u="none" strike="noStrike" kern="1200" cap="none" spc="0" normalizeH="0" baseline="0" noProof="0" dirty="0">
                <a:ln>
                  <a:noFill/>
                </a:ln>
                <a:solidFill>
                  <a:prstClr val="black"/>
                </a:solidFill>
                <a:effectLst/>
                <a:uLnTx/>
                <a:uFillTx/>
              </a:rPr>
              <a:t>According to the </a:t>
            </a:r>
            <a:r>
              <a:rPr kumimoji="0" lang="en-US" altLang="en-US" sz="1150" b="0" i="0" u="none" strike="noStrike" kern="1200" cap="none" spc="0" normalizeH="0" baseline="0" noProof="0" dirty="0">
                <a:ln>
                  <a:noFill/>
                </a:ln>
                <a:solidFill>
                  <a:prstClr val="black"/>
                </a:solidFill>
                <a:effectLst/>
                <a:uLnTx/>
                <a:uFillTx/>
                <a:hlinkClick r:id="rId4"/>
              </a:rPr>
              <a:t>Florida Forest Service</a:t>
            </a:r>
            <a:r>
              <a:rPr kumimoji="0" lang="en-US" altLang="en-US" sz="1150" b="0" i="0" u="none" strike="noStrike" kern="1200" cap="none" spc="0" normalizeH="0" baseline="0" noProof="0" dirty="0">
                <a:ln>
                  <a:noFill/>
                </a:ln>
                <a:solidFill>
                  <a:prstClr val="black"/>
                </a:solidFill>
                <a:effectLst/>
                <a:uLnTx/>
                <a:uFillTx/>
              </a:rPr>
              <a:t>, there are </a:t>
            </a:r>
            <a:r>
              <a:rPr lang="en-US" altLang="en-US" sz="1150" dirty="0">
                <a:solidFill>
                  <a:prstClr val="black"/>
                </a:solidFill>
              </a:rPr>
              <a:t>27</a:t>
            </a:r>
            <a:r>
              <a:rPr kumimoji="0" lang="en-US" altLang="en-US" sz="1150" b="0" i="0" u="none" strike="noStrike" kern="1200" cap="none" spc="0" normalizeH="0" baseline="0" noProof="0" dirty="0">
                <a:ln>
                  <a:noFill/>
                </a:ln>
                <a:solidFill>
                  <a:prstClr val="black"/>
                </a:solidFill>
                <a:effectLst/>
                <a:uLnTx/>
                <a:uFillTx/>
              </a:rPr>
              <a:t> active wildfires across the state burning approximately 118 acres.</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1150" b="1" i="0" u="none" strike="noStrike" kern="1200" cap="none" spc="0" normalizeH="0" baseline="0" noProof="0" dirty="0">
                <a:ln>
                  <a:noFill/>
                </a:ln>
                <a:solidFill>
                  <a:prstClr val="black"/>
                </a:solidFill>
                <a:effectLst/>
                <a:uLnTx/>
                <a:uFillTx/>
                <a:hlinkClick r:id="rId5"/>
              </a:rPr>
              <a:t>Drought</a:t>
            </a:r>
            <a:r>
              <a:rPr kumimoji="0" lang="en-US" altLang="en-US" sz="1150" b="1" i="0" u="none" strike="noStrike" kern="1200" cap="none" spc="0" normalizeH="0" baseline="0" noProof="0" dirty="0">
                <a:ln>
                  <a:noFill/>
                </a:ln>
                <a:solidFill>
                  <a:prstClr val="black"/>
                </a:solidFill>
                <a:effectLst/>
                <a:uLnTx/>
                <a:uFillTx/>
              </a:rPr>
              <a:t>:</a:t>
            </a:r>
            <a:r>
              <a:rPr kumimoji="0" lang="en-US" altLang="en-US" sz="1150" i="0" u="none" strike="noStrike" kern="1200" cap="none" spc="0" normalizeH="0" baseline="0" noProof="0" dirty="0">
                <a:ln>
                  <a:noFill/>
                </a:ln>
                <a:solidFill>
                  <a:prstClr val="black"/>
                </a:solidFill>
                <a:effectLst/>
                <a:uLnTx/>
                <a:uFillTx/>
              </a:rPr>
              <a:t> Generally dry conditions have prevailed over the past week, with only isolated light precipitation observed, leading to worsening drought conditions as depicted in the Drought Monitor update (12/5). In Southeast Florida, short-term rainfall deficits in the past 30 days have led to a slight expansion of </a:t>
            </a:r>
            <a:r>
              <a:rPr kumimoji="0" lang="en-US" altLang="en-US" sz="1150" i="1" u="none" strike="noStrike" kern="1200" cap="none" spc="0" normalizeH="0" baseline="0" noProof="0" dirty="0">
                <a:ln>
                  <a:noFill/>
                </a:ln>
                <a:solidFill>
                  <a:prstClr val="black"/>
                </a:solidFill>
                <a:effectLst/>
                <a:uLnTx/>
                <a:uFillTx/>
              </a:rPr>
              <a:t>Abnormally Dry (emerging drought) conditions</a:t>
            </a:r>
            <a:r>
              <a:rPr kumimoji="0" lang="en-US" altLang="en-US" sz="1150" i="0" u="none" strike="noStrike" kern="1200" cap="none" spc="0" normalizeH="0" baseline="0" noProof="0" dirty="0">
                <a:ln>
                  <a:noFill/>
                </a:ln>
                <a:solidFill>
                  <a:prstClr val="black"/>
                </a:solidFill>
                <a:effectLst/>
                <a:uLnTx/>
                <a:uFillTx/>
              </a:rPr>
              <a:t>. Temperatures up to 2 to 6-degrees above normal across North Florida combined with dry conditions have led to further expansion of </a:t>
            </a:r>
            <a:r>
              <a:rPr lang="en-US" altLang="en-US" sz="1150" b="1" dirty="0">
                <a:solidFill>
                  <a:srgbClr val="FFC000"/>
                </a:solidFill>
              </a:rPr>
              <a:t>m</a:t>
            </a:r>
            <a:r>
              <a:rPr kumimoji="0" lang="en-US" altLang="en-US" sz="1150" b="1" i="0" u="none" strike="noStrike" kern="1200" cap="none" spc="0" normalizeH="0" baseline="0" noProof="0" dirty="0" err="1">
                <a:ln>
                  <a:noFill/>
                </a:ln>
                <a:solidFill>
                  <a:srgbClr val="FFC000"/>
                </a:solidFill>
                <a:effectLst/>
                <a:uLnTx/>
                <a:uFillTx/>
              </a:rPr>
              <a:t>oderate</a:t>
            </a:r>
            <a:r>
              <a:rPr kumimoji="0" lang="en-US" altLang="en-US" sz="1150" b="1" i="0" u="none" strike="noStrike" kern="1200" cap="none" spc="0" normalizeH="0" baseline="0" noProof="0" dirty="0">
                <a:ln>
                  <a:noFill/>
                </a:ln>
                <a:solidFill>
                  <a:srgbClr val="FFC000"/>
                </a:solidFill>
                <a:effectLst/>
                <a:uLnTx/>
                <a:uFillTx/>
              </a:rPr>
              <a:t> </a:t>
            </a:r>
            <a:r>
              <a:rPr lang="en-US" altLang="en-US" sz="1150" b="1" dirty="0">
                <a:solidFill>
                  <a:srgbClr val="FFC000"/>
                </a:solidFill>
              </a:rPr>
              <a:t>d</a:t>
            </a:r>
            <a:r>
              <a:rPr kumimoji="0" lang="en-US" altLang="en-US" sz="1150" b="1" i="0" u="none" strike="noStrike" kern="1200" cap="none" spc="0" normalizeH="0" baseline="0" noProof="0" dirty="0" err="1">
                <a:ln>
                  <a:noFill/>
                </a:ln>
                <a:solidFill>
                  <a:srgbClr val="FFC000"/>
                </a:solidFill>
                <a:effectLst/>
                <a:uLnTx/>
                <a:uFillTx/>
              </a:rPr>
              <a:t>rought</a:t>
            </a:r>
            <a:r>
              <a:rPr kumimoji="0" lang="en-US" altLang="en-US" sz="1150" b="1" i="0" u="none" strike="noStrike" kern="1200" cap="none" spc="0" normalizeH="0" baseline="0" noProof="0" dirty="0">
                <a:ln>
                  <a:noFill/>
                </a:ln>
                <a:solidFill>
                  <a:srgbClr val="FFC000"/>
                </a:solidFill>
                <a:effectLst/>
                <a:uLnTx/>
                <a:uFillTx/>
              </a:rPr>
              <a:t> conditions</a:t>
            </a:r>
            <a:r>
              <a:rPr kumimoji="0" lang="en-US" altLang="en-US" sz="1150" i="0" u="none" strike="noStrike" kern="1200" cap="none" spc="0" normalizeH="0" baseline="0" noProof="0" dirty="0">
                <a:ln>
                  <a:noFill/>
                </a:ln>
                <a:solidFill>
                  <a:prstClr val="black"/>
                </a:solidFill>
                <a:effectLst/>
                <a:uLnTx/>
                <a:uFillTx/>
              </a:rPr>
              <a:t>, which now </a:t>
            </a:r>
            <a:r>
              <a:rPr lang="en-US" altLang="en-US" sz="1150" dirty="0">
                <a:solidFill>
                  <a:prstClr val="black"/>
                </a:solidFill>
              </a:rPr>
              <a:t>resides through Gulf and Franklin Counties to the Apalachicola River basin in addition to the newly added Nassau County. </a:t>
            </a:r>
            <a:r>
              <a:rPr lang="en-US" altLang="en-US" sz="1150" i="1" dirty="0">
                <a:solidFill>
                  <a:prstClr val="black"/>
                </a:solidFill>
              </a:rPr>
              <a:t>Abnormally Dry conditions</a:t>
            </a:r>
            <a:r>
              <a:rPr lang="en-US" altLang="en-US" sz="1150" dirty="0">
                <a:solidFill>
                  <a:prstClr val="black"/>
                </a:solidFill>
              </a:rPr>
              <a:t> remain in place elsewhere across North Florida. While near to above-normal temperatures are expected to persist over the next week or so, above normal rainfall outlooked through the period may help to improve drought conditions over the next week.</a:t>
            </a:r>
            <a:endParaRPr kumimoji="0" lang="en-US" altLang="en-US" sz="115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1150" b="1" i="0" u="none" strike="noStrike" kern="1200" cap="none" spc="0" normalizeH="0" baseline="0" noProof="0" dirty="0">
                <a:ln>
                  <a:noFill/>
                </a:ln>
                <a:solidFill>
                  <a:prstClr val="black"/>
                </a:solidFill>
                <a:effectLst/>
                <a:uLnTx/>
                <a:uFillTx/>
                <a:hlinkClick r:id="rId6">
                  <a:extLst>
                    <a:ext uri="{A12FA001-AC4F-418D-AE19-62706E023703}">
                      <ahyp:hlinkClr xmlns:ahyp="http://schemas.microsoft.com/office/drawing/2018/hyperlinkcolor" xmlns="" val="tx"/>
                    </a:ext>
                  </a:extLst>
                </a:hlinkClick>
              </a:rPr>
              <a:t>The </a:t>
            </a:r>
            <a:r>
              <a:rPr kumimoji="0" lang="en-US" altLang="en-US" sz="1150" b="1" i="0" u="none" strike="noStrike" kern="1200" cap="none" spc="0" normalizeH="0" baseline="0" noProof="0" dirty="0" err="1">
                <a:ln>
                  <a:noFill/>
                </a:ln>
                <a:solidFill>
                  <a:prstClr val="black"/>
                </a:solidFill>
                <a:effectLst/>
                <a:uLnTx/>
                <a:uFillTx/>
                <a:hlinkClick r:id="rId6">
                  <a:extLst>
                    <a:ext uri="{A12FA001-AC4F-418D-AE19-62706E023703}">
                      <ahyp:hlinkClr xmlns:ahyp="http://schemas.microsoft.com/office/drawing/2018/hyperlinkcolor" xmlns="" val="tx"/>
                    </a:ext>
                  </a:extLst>
                </a:hlinkClick>
              </a:rPr>
              <a:t>Keetch</a:t>
            </a:r>
            <a:r>
              <a:rPr kumimoji="0" lang="en-US" altLang="en-US" sz="1150" b="1" i="0" u="none" strike="noStrike" kern="1200" cap="none" spc="0" normalizeH="0" baseline="0" noProof="0" dirty="0">
                <a:ln>
                  <a:noFill/>
                </a:ln>
                <a:solidFill>
                  <a:prstClr val="black"/>
                </a:solidFill>
                <a:effectLst/>
                <a:uLnTx/>
                <a:uFillTx/>
                <a:hlinkClick r:id="rId6">
                  <a:extLst>
                    <a:ext uri="{A12FA001-AC4F-418D-AE19-62706E023703}">
                      <ahyp:hlinkClr xmlns:ahyp="http://schemas.microsoft.com/office/drawing/2018/hyperlinkcolor" xmlns="" val="tx"/>
                    </a:ext>
                  </a:extLst>
                </a:hlinkClick>
              </a:rPr>
              <a:t>-Byram Drought Index</a:t>
            </a:r>
            <a:r>
              <a:rPr kumimoji="0" lang="en-US" altLang="en-US" sz="1150" b="1" i="0" u="none" strike="noStrike" kern="1200" cap="none" spc="0" normalizeH="0" baseline="0" noProof="0" dirty="0">
                <a:ln>
                  <a:noFill/>
                </a:ln>
                <a:solidFill>
                  <a:prstClr val="black"/>
                </a:solidFill>
                <a:effectLst/>
                <a:uLnTx/>
                <a:uFillTx/>
              </a:rPr>
              <a:t> </a:t>
            </a:r>
            <a:r>
              <a:rPr kumimoji="0" lang="en-US" altLang="en-US" sz="1150" b="0" i="0" u="none" strike="noStrike" kern="1200" cap="none" spc="0" normalizeH="0" baseline="0" noProof="0" dirty="0">
                <a:ln>
                  <a:noFill/>
                </a:ln>
                <a:solidFill>
                  <a:prstClr val="black"/>
                </a:solidFill>
                <a:effectLst/>
                <a:uLnTx/>
                <a:uFillTx/>
              </a:rPr>
              <a:t>average for Florida is </a:t>
            </a:r>
            <a:r>
              <a:rPr kumimoji="0" lang="en-US" altLang="en-US" sz="1150" b="1" i="0" u="none" strike="noStrike" kern="1200" cap="none" spc="0" normalizeH="0" baseline="0" noProof="0" dirty="0">
                <a:ln>
                  <a:noFill/>
                </a:ln>
                <a:solidFill>
                  <a:srgbClr val="212121"/>
                </a:solidFill>
                <a:effectLst/>
                <a:uLnTx/>
                <a:uFillTx/>
              </a:rPr>
              <a:t>384</a:t>
            </a:r>
            <a:r>
              <a:rPr kumimoji="0" lang="en-US" sz="1150" b="1" i="0" u="none" strike="noStrike" kern="1200" cap="none" spc="0" normalizeH="0" baseline="0" noProof="0" dirty="0">
                <a:ln>
                  <a:noFill/>
                </a:ln>
                <a:solidFill>
                  <a:srgbClr val="212121"/>
                </a:solidFill>
                <a:effectLst/>
                <a:uLnTx/>
                <a:uFillTx/>
                <a:ea typeface="Times New Roman" panose="02020603050405020304" pitchFamily="18" charset="0"/>
              </a:rPr>
              <a:t> (</a:t>
            </a:r>
            <a:r>
              <a:rPr lang="en-US" sz="1150" b="1" dirty="0">
                <a:solidFill>
                  <a:srgbClr val="212121"/>
                </a:solidFill>
                <a:ea typeface="Times New Roman" panose="02020603050405020304" pitchFamily="18" charset="0"/>
              </a:rPr>
              <a:t>+4</a:t>
            </a:r>
            <a:r>
              <a:rPr kumimoji="0" lang="en-US" sz="1150" b="1" i="0" u="none" strike="noStrike" kern="1200" cap="none" spc="0" normalizeH="0" baseline="0" noProof="0" dirty="0">
                <a:ln>
                  <a:noFill/>
                </a:ln>
                <a:solidFill>
                  <a:srgbClr val="212121"/>
                </a:solidFill>
                <a:effectLst/>
                <a:uLnTx/>
                <a:uFillTx/>
                <a:ea typeface="Times New Roman" panose="02020603050405020304" pitchFamily="18" charset="0"/>
              </a:rPr>
              <a:t>) </a:t>
            </a:r>
            <a:r>
              <a:rPr kumimoji="0" lang="en-US" sz="1150" b="0" i="0" u="none" strike="noStrike" kern="1200" cap="none" spc="0" normalizeH="0" baseline="0" noProof="0" dirty="0">
                <a:ln>
                  <a:noFill/>
                </a:ln>
                <a:solidFill>
                  <a:srgbClr val="212121"/>
                </a:solidFill>
                <a:effectLst/>
                <a:uLnTx/>
                <a:uFillTx/>
                <a:ea typeface="Times New Roman" panose="02020603050405020304" pitchFamily="18" charset="0"/>
              </a:rPr>
              <a:t>on a scale from 0 (very wet) to 800 (very dry). There are </a:t>
            </a:r>
            <a:r>
              <a:rPr kumimoji="0" lang="en-US" sz="1150" b="1" i="0" u="sng" strike="noStrike" kern="1200" cap="none" spc="0" normalizeH="0" baseline="0" noProof="0" dirty="0">
                <a:ln>
                  <a:noFill/>
                </a:ln>
                <a:solidFill>
                  <a:srgbClr val="212121"/>
                </a:solidFill>
                <a:effectLst/>
                <a:uLnTx/>
                <a:uFillTx/>
                <a:ea typeface="Times New Roman" panose="02020603050405020304" pitchFamily="18" charset="0"/>
              </a:rPr>
              <a:t>no</a:t>
            </a:r>
            <a:r>
              <a:rPr kumimoji="0" lang="en-US" sz="1150" b="0" i="0" u="none" strike="noStrike" kern="1200" cap="none" spc="0" normalizeH="0" baseline="0" noProof="0" dirty="0">
                <a:ln>
                  <a:noFill/>
                </a:ln>
                <a:solidFill>
                  <a:srgbClr val="212121"/>
                </a:solidFill>
                <a:effectLst/>
                <a:uLnTx/>
                <a:uFillTx/>
                <a:ea typeface="Times New Roman" panose="02020603050405020304" pitchFamily="18" charset="0"/>
              </a:rPr>
              <a:t> Florida Counties with an average KBDI over 500 (drought/increased fire danger). </a:t>
            </a:r>
            <a:endParaRPr kumimoji="0" lang="en-US" altLang="en-US" sz="1150" b="0" i="0" u="none" strike="noStrike" kern="1200" cap="none" spc="0" normalizeH="0" baseline="0" noProof="0" dirty="0">
              <a:ln>
                <a:noFill/>
              </a:ln>
              <a:solidFill>
                <a:prstClr val="black"/>
              </a:solidFill>
              <a:effectLst/>
              <a:uLnTx/>
              <a:uFillTx/>
            </a:endParaRPr>
          </a:p>
        </p:txBody>
      </p:sp>
      <p:sp>
        <p:nvSpPr>
          <p:cNvPr id="7" name="Title 1">
            <a:extLst>
              <a:ext uri="{FF2B5EF4-FFF2-40B4-BE49-F238E27FC236}">
                <a16:creationId xmlns:a16="http://schemas.microsoft.com/office/drawing/2014/main" id="{9F83207E-E13D-4322-AEFA-BBA61D9A0E7D}"/>
              </a:ext>
            </a:extLst>
          </p:cNvPr>
          <p:cNvSpPr txBox="1">
            <a:spLocks/>
          </p:cNvSpPr>
          <p:nvPr/>
        </p:nvSpPr>
        <p:spPr bwMode="auto">
          <a:xfrm>
            <a:off x="1194546" y="137032"/>
            <a:ext cx="9011771" cy="77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Drought &amp; Fire Weather</a:t>
            </a:r>
          </a:p>
        </p:txBody>
      </p:sp>
      <p:pic>
        <p:nvPicPr>
          <p:cNvPr id="10" name="Picture 2">
            <a:extLst>
              <a:ext uri="{FF2B5EF4-FFF2-40B4-BE49-F238E27FC236}">
                <a16:creationId xmlns:a16="http://schemas.microsoft.com/office/drawing/2014/main" id="{F52D4912-7CC7-431A-885B-EBDD68D2F12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8605" r="8605"/>
          <a:stretch>
            <a:fillRect/>
          </a:stretch>
        </p:blipFill>
        <p:spPr bwMode="auto">
          <a:xfrm>
            <a:off x="3800202" y="3350549"/>
            <a:ext cx="3966102" cy="3790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8736B96-177D-DB55-60C8-E0485E67D4F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p:blipFill>
        <p:spPr bwMode="auto">
          <a:xfrm>
            <a:off x="1025236" y="3700879"/>
            <a:ext cx="3112334" cy="3044270"/>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7521111" y="3700879"/>
            <a:ext cx="3278440" cy="3044270"/>
          </a:xfrm>
          <a:prstGeom prst="rect">
            <a:avLst/>
          </a:prstGeom>
          <a:ln>
            <a:solidFill>
              <a:schemeClr val="accent2">
                <a:lumMod val="50000"/>
              </a:schemeClr>
            </a:solidFill>
          </a:ln>
        </p:spPr>
      </p:pic>
      <p:sp>
        <p:nvSpPr>
          <p:cNvPr id="3" name="TextBox 2">
            <a:extLst>
              <a:ext uri="{FF2B5EF4-FFF2-40B4-BE49-F238E27FC236}">
                <a16:creationId xmlns:a16="http://schemas.microsoft.com/office/drawing/2014/main" id="{157D7DCF-E62D-1ED5-2EDE-3004CBB4F4DC}"/>
              </a:ext>
            </a:extLst>
          </p:cNvPr>
          <p:cNvSpPr txBox="1"/>
          <p:nvPr/>
        </p:nvSpPr>
        <p:spPr>
          <a:xfrm>
            <a:off x="7521111" y="4564383"/>
            <a:ext cx="159556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FFS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Wildfire Dashboard</a:t>
            </a:r>
          </a:p>
        </p:txBody>
      </p:sp>
      <p:pic>
        <p:nvPicPr>
          <p:cNvPr id="5" name="Picture 4">
            <a:extLst>
              <a:ext uri="{FF2B5EF4-FFF2-40B4-BE49-F238E27FC236}">
                <a16:creationId xmlns:a16="http://schemas.microsoft.com/office/drawing/2014/main" id="{957CC440-621D-EB0B-5C39-7BE9FA33B137}"/>
              </a:ext>
            </a:extLst>
          </p:cNvPr>
          <p:cNvPicPr>
            <a:picLocks noChangeAspect="1"/>
          </p:cNvPicPr>
          <p:nvPr/>
        </p:nvPicPr>
        <p:blipFill>
          <a:blip r:embed="rId11"/>
          <a:stretch>
            <a:fillRect/>
          </a:stretch>
        </p:blipFill>
        <p:spPr>
          <a:xfrm>
            <a:off x="7832055" y="5026048"/>
            <a:ext cx="973677" cy="1694920"/>
          </a:xfrm>
          <a:prstGeom prst="rect">
            <a:avLst/>
          </a:prstGeom>
        </p:spPr>
      </p:pic>
    </p:spTree>
    <p:extLst>
      <p:ext uri="{BB962C8B-B14F-4D97-AF65-F5344CB8AC3E}">
        <p14:creationId xmlns:p14="http://schemas.microsoft.com/office/powerpoint/2010/main" val="1228667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44373</TotalTime>
  <Words>1400</Words>
  <Application>Microsoft Office PowerPoint</Application>
  <PresentationFormat>Widescreen</PresentationFormat>
  <Paragraphs>78</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8" baseType="lpstr">
      <vt:lpstr>Arial</vt:lpstr>
      <vt:lpstr>Calibri</vt:lpstr>
      <vt:lpstr>Calibri Light</vt:lpstr>
      <vt:lpstr>Times New Roman</vt:lpstr>
      <vt:lpstr>Office Theme</vt:lpstr>
      <vt:lpstr>Worksheet</vt:lpstr>
      <vt:lpstr>Microsoft Excel Worksheet</vt:lpstr>
      <vt:lpstr>Florida Division of Emergency Management State Watch Office   Morning Situation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Hartman</dc:creator>
  <cp:lastModifiedBy>EOCSWOC</cp:lastModifiedBy>
  <cp:revision>3426</cp:revision>
  <dcterms:created xsi:type="dcterms:W3CDTF">2022-09-06T14:26:20Z</dcterms:created>
  <dcterms:modified xsi:type="dcterms:W3CDTF">2024-12-10T14:36:23Z</dcterms:modified>
</cp:coreProperties>
</file>