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1" r:id="rId3"/>
    <p:sldId id="257" r:id="rId4"/>
    <p:sldId id="263" r:id="rId5"/>
    <p:sldId id="262" r:id="rId6"/>
    <p:sldId id="264" r:id="rId7"/>
    <p:sldId id="266" r:id="rId8"/>
    <p:sldId id="267" r:id="rId9"/>
    <p:sldId id="268" r:id="rId10"/>
    <p:sldId id="269" r:id="rId11"/>
    <p:sldId id="270" r:id="rId12"/>
    <p:sldId id="258" r:id="rId13"/>
    <p:sldId id="271" r:id="rId14"/>
    <p:sldId id="260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mbers, Alexus M" initials="CAM" lastIdx="2" clrIdx="0">
    <p:extLst>
      <p:ext uri="{19B8F6BF-5375-455C-9EA6-DF929625EA0E}">
        <p15:presenceInfo xmlns:p15="http://schemas.microsoft.com/office/powerpoint/2012/main" userId="S::alexus.chambers@myflfamilies.com::dcc34c26-4795-4d22-9557-5f399a5d25a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82" autoAdjust="0"/>
    <p:restoredTop sz="94660"/>
  </p:normalViewPr>
  <p:slideViewPr>
    <p:cSldViewPr snapToGrid="0">
      <p:cViewPr>
        <p:scale>
          <a:sx n="100" d="100"/>
          <a:sy n="100" d="100"/>
        </p:scale>
        <p:origin x="1086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CD6FF-9333-4099-A26B-3D55AEF6ED0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A7D1F-D85D-49D9-B72A-AF91701F9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01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0E3E6-6FDF-43DD-A37D-766C2089DA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E9E1B3-4E2A-4087-A6B8-3CCA8F14EA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F3859-F5D1-47F6-9135-D56FFA802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21D5-EABD-4D3E-BFBC-F6155D78D697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9DB06-9F07-46BE-9162-6003BCB91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749F1-B613-4255-BEFB-0A567CD42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4BCA-3F7D-44DD-B440-87645BC41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76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994C9-62CF-4F65-A051-11B428871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436EF7-7559-4E4F-A044-2AB4547414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7EF4E-25AA-4762-A669-2D315392F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21D5-EABD-4D3E-BFBC-F6155D78D697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C1C0B-FA04-4449-8113-FB4AE0585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84BA0-27CC-48F7-A2C0-98927F2F2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4BCA-3F7D-44DD-B440-87645BC41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26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73495C-248E-4526-8103-FE9CC80646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8CD9F1-FB75-4C3F-A5B0-EC647EA13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6DDDDE-A5D0-436B-BD85-60D3B4CEE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21D5-EABD-4D3E-BFBC-F6155D78D697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6C8EC-BFCF-4995-8E29-22EFE817A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4C29D-B796-4678-A93D-17BA09833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4BCA-3F7D-44DD-B440-87645BC41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32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A91CF-C6F0-4777-8000-9F069334B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E2399-63B8-43B5-974F-1836290F3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B3DFA-C1A0-4C42-828A-EC9B6E03B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21D5-EABD-4D3E-BFBC-F6155D78D697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FA875-EBB5-4FF8-B844-C3F9B00D3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EACBC-B93C-4427-AE36-F70372F79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4BCA-3F7D-44DD-B440-87645BC41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31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002E4-12C5-4963-80A9-3BB4859F2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CDDAEC-9E81-4EAB-8C97-138EEF0E1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85C91-B6CC-4314-ADDC-1A8221514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21D5-EABD-4D3E-BFBC-F6155D78D697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0D351-E98F-40FB-8FBC-DE8A94F62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C0E33-D36F-4DF0-A372-B71400037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4BCA-3F7D-44DD-B440-87645BC41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502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88DE3-8A85-4922-8CFB-DE678C41C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D1DC1-DEEF-48ED-9BFA-BADDF8D895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41195-D837-4122-B468-87D7CE5B11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B3A897-813E-4E2C-8E27-48AE73517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21D5-EABD-4D3E-BFBC-F6155D78D697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947D1C-0213-4E89-AAF2-6D60AE35B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70EB37-7028-40E3-974F-D15837465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4BCA-3F7D-44DD-B440-87645BC41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484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AF406-F22E-457E-9168-D2D21E899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F221CC-8C68-4D22-8204-55ACF99F8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B054A8-2688-40CE-ABB7-838B20EFE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BD3F46-3B18-46E0-9BBF-5037F964DE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E4702A-F279-4E33-AEE0-7173BC1378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BCC6E2-72A3-4D55-9652-967766856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21D5-EABD-4D3E-BFBC-F6155D78D697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1AED0B-F8D5-4EDA-A70B-EE05A639D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D4FE1B-47F6-4BB7-A0E0-6C405D3B6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4BCA-3F7D-44DD-B440-87645BC41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101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2CED8-7167-4DB9-A03C-47A721979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F9F400-832D-4514-85BE-7E65329F0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21D5-EABD-4D3E-BFBC-F6155D78D697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E30EAC-2907-44DE-884A-41A8D2099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658567-6C16-481A-B114-4D0A0F671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4BCA-3F7D-44DD-B440-87645BC41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56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65C63E-78E6-42FF-8A50-4AEF6EEE8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21D5-EABD-4D3E-BFBC-F6155D78D697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C4E907-9EB1-4586-BFC7-9249FC474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10B1AC-4704-493A-BECF-7388AF8B4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4BCA-3F7D-44DD-B440-87645BC41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86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FBCFF-055D-43FF-98E4-8BF820390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89565-4F39-4F0A-B288-BBF0CA50B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59F1F9-BFBB-4E90-9426-F13EF9024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E11F4-86C3-4DA1-91ED-03FF7E1FE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21D5-EABD-4D3E-BFBC-F6155D78D697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AE49C2-53D8-4120-AE5F-D22C79C2B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72D2D6-5B2D-4F7C-B944-C545AF8A1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4BCA-3F7D-44DD-B440-87645BC41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91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1CBB3-FE56-4C33-96ED-C50834C04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EBEA31-1377-4D2D-AC19-8F6E519ADF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054153-8D79-4AEE-85EE-423C25E18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A35CF7-9F44-450E-B529-96E9CCEC3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21D5-EABD-4D3E-BFBC-F6155D78D697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D8B5F9-E2EC-4CC2-8829-F501F50AD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7958C3-255B-48C9-844A-C6504A257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4BCA-3F7D-44DD-B440-87645BC41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82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4F788A-52FB-468E-A7EC-57486087D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3EB7E-B8FC-435C-A4F5-B51C1C8C7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C00F3-7E3E-47DE-BE58-EC6B7BC22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E21D5-EABD-4D3E-BFBC-F6155D78D697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30243-755B-479E-87B3-9473BE538A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A1DAB-2961-4E4D-831B-DEC368EC99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34BCA-3F7D-44DD-B440-87645BC41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87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tuzi.com/2013/11/choice.html" TargetMode="External"/><Relationship Id="rId5" Type="http://schemas.openxmlformats.org/officeDocument/2006/relationships/image" Target="../media/image22.jpg"/><Relationship Id="rId4" Type="http://schemas.openxmlformats.org/officeDocument/2006/relationships/hyperlink" Target="https://pxhere.com/en/photo/622467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File:Toll_Florida_blank.svg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flstms.my.salesforce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538A7B5-B32D-421E-B110-AB5B1A7CC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D36999-26F8-45E4-AB41-D485D0B0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40012"/>
            <a:ext cx="12191999" cy="2803359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12">
            <a:extLst>
              <a:ext uri="{FF2B5EF4-FFF2-40B4-BE49-F238E27FC236}">
                <a16:creationId xmlns:a16="http://schemas.microsoft.com/office/drawing/2014/main" id="{30F8DA27-CE91-4AEB-B854-6F06B5485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3563" r="8214" b="45501"/>
          <a:stretch/>
        </p:blipFill>
        <p:spPr>
          <a:xfrm flipV="1">
            <a:off x="1" y="2404067"/>
            <a:ext cx="12191999" cy="2539327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6870F9-E1A4-4B93-9006-567D858284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904" y="4494130"/>
            <a:ext cx="10640754" cy="775845"/>
          </a:xfrm>
        </p:spPr>
        <p:txBody>
          <a:bodyPr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Statewide Travel Management System	</a:t>
            </a:r>
            <a:endParaRPr lang="en-US" sz="4400" dirty="0">
              <a:solidFill>
                <a:srgbClr val="FFFFFF"/>
              </a:solidFill>
            </a:endParaRPr>
          </a:p>
        </p:txBody>
      </p:sp>
      <p:pic>
        <p:nvPicPr>
          <p:cNvPr id="43" name="Picture 14">
            <a:extLst>
              <a:ext uri="{FF2B5EF4-FFF2-40B4-BE49-F238E27FC236}">
                <a16:creationId xmlns:a16="http://schemas.microsoft.com/office/drawing/2014/main" id="{F7AF4E20-3DDE-4998-96BE-44EE18254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6237"/>
          <a:stretch/>
        </p:blipFill>
        <p:spPr>
          <a:xfrm flipV="1">
            <a:off x="0" y="5616534"/>
            <a:ext cx="12191999" cy="1129775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9D38061-E12A-442E-8CC6-B96F3E40F5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4122" y="5265889"/>
            <a:ext cx="9163757" cy="450447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Quick Reference Guide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 descr="STMS Logo">
            <a:extLst>
              <a:ext uri="{FF2B5EF4-FFF2-40B4-BE49-F238E27FC236}">
                <a16:creationId xmlns:a16="http://schemas.microsoft.com/office/drawing/2014/main" id="{77C584BE-0C9E-471E-8082-3C49BBC56A8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502" y="953166"/>
            <a:ext cx="10590997" cy="20387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6751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716BF2-2543-47FB-BDED-DA3DB7026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69" y="920130"/>
            <a:ext cx="8401286" cy="26464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FE08C9-EE3C-4D87-8CD2-DA22BFA20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647" y="4080151"/>
            <a:ext cx="6473145" cy="14135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7A0624-A2DD-4FDC-9E4E-2BACBF76E2C4}"/>
              </a:ext>
            </a:extLst>
          </p:cNvPr>
          <p:cNvSpPr txBox="1"/>
          <p:nvPr/>
        </p:nvSpPr>
        <p:spPr>
          <a:xfrm>
            <a:off x="2474418" y="160118"/>
            <a:ext cx="702017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600" dirty="0">
                <a:latin typeface="+mj-lt"/>
                <a:ea typeface="+mj-ea"/>
                <a:cs typeface="+mj-cs"/>
              </a:rPr>
              <a:t>Submitting a Trip Form for Approval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159574C-9355-415D-8A36-781182D6E70B}"/>
              </a:ext>
            </a:extLst>
          </p:cNvPr>
          <p:cNvSpPr/>
          <p:nvPr/>
        </p:nvSpPr>
        <p:spPr>
          <a:xfrm>
            <a:off x="6347637" y="1979615"/>
            <a:ext cx="924792" cy="4688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C891D3-342D-47CC-AA7D-4C1BB630282E}"/>
              </a:ext>
            </a:extLst>
          </p:cNvPr>
          <p:cNvSpPr txBox="1"/>
          <p:nvPr/>
        </p:nvSpPr>
        <p:spPr>
          <a:xfrm>
            <a:off x="7170544" y="3621665"/>
            <a:ext cx="46814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Select “Validate” located in the top-center of the screen</a:t>
            </a:r>
          </a:p>
          <a:p>
            <a:pPr marL="342900" indent="-342900">
              <a:buAutoNum type="arabicPeriod"/>
            </a:pPr>
            <a:r>
              <a:rPr lang="en-US" dirty="0"/>
              <a:t>Certify that the information provided is accurate and true and select “Submit for Approval”</a:t>
            </a:r>
          </a:p>
          <a:p>
            <a:pPr marL="342900" indent="-342900">
              <a:buAutoNum type="arabicPeriod"/>
            </a:pPr>
            <a:r>
              <a:rPr lang="en-US" dirty="0"/>
              <a:t>The form will be routed to the employee’s supervisor</a:t>
            </a:r>
          </a:p>
          <a:p>
            <a:endParaRPr lang="en-US" dirty="0"/>
          </a:p>
          <a:p>
            <a:r>
              <a:rPr lang="en-US" i="1" dirty="0"/>
              <a:t>*If travel is prepared by a Preparer, submitting the form will route it to the employee for approval prior to routing to the supervisor.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B65DBFC-3200-4737-B7C7-84BEC3B95BAF}"/>
              </a:ext>
            </a:extLst>
          </p:cNvPr>
          <p:cNvSpPr/>
          <p:nvPr/>
        </p:nvSpPr>
        <p:spPr>
          <a:xfrm>
            <a:off x="584791" y="4360273"/>
            <a:ext cx="340241" cy="2527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59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029EA4E-355F-4CB8-A804-5F1812991910}"/>
              </a:ext>
            </a:extLst>
          </p:cNvPr>
          <p:cNvSpPr txBox="1"/>
          <p:nvPr/>
        </p:nvSpPr>
        <p:spPr>
          <a:xfrm>
            <a:off x="5920430" y="4279862"/>
            <a:ext cx="6271569" cy="21209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latin typeface="+mj-lt"/>
                <a:ea typeface="+mj-ea"/>
                <a:cs typeface="+mj-cs"/>
              </a:rPr>
              <a:t>Special Instructions for Continuous Travel: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latin typeface="+mj-lt"/>
                <a:ea typeface="+mj-ea"/>
                <a:cs typeface="+mj-cs"/>
              </a:rPr>
              <a:t>CPI/API Travelers</a:t>
            </a:r>
          </a:p>
        </p:txBody>
      </p:sp>
      <p:sp>
        <p:nvSpPr>
          <p:cNvPr id="30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6"/>
                </a:gs>
                <a:gs pos="23000">
                  <a:schemeClr val="accent6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C6E3A8-37EB-4CC3-9E67-1BCE806CC1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1502" r="22882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678F3D-05C0-466E-BFFA-EAB9CB19C8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995451" y="-9476"/>
            <a:ext cx="4001071" cy="3832137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002969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764A9-D755-4AEF-B67E-806C287C2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06" y="103868"/>
            <a:ext cx="10515600" cy="1325563"/>
          </a:xfrm>
        </p:spPr>
        <p:txBody>
          <a:bodyPr/>
          <a:lstStyle/>
          <a:p>
            <a:r>
              <a:rPr lang="en-US" sz="3600" dirty="0"/>
              <a:t>Entering </a:t>
            </a:r>
            <a:r>
              <a:rPr lang="en-US" sz="3600" u="sng" dirty="0"/>
              <a:t>Trip Form </a:t>
            </a:r>
            <a:r>
              <a:rPr lang="en-US" sz="3600" dirty="0"/>
              <a:t>Details for </a:t>
            </a:r>
            <a:br>
              <a:rPr lang="en-US" sz="3600" dirty="0"/>
            </a:br>
            <a:r>
              <a:rPr lang="en-US" sz="3600" dirty="0"/>
              <a:t>Continuous Travel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0AA003-0726-4CEB-B115-817FAB71140B}"/>
              </a:ext>
            </a:extLst>
          </p:cNvPr>
          <p:cNvSpPr txBox="1"/>
          <p:nvPr/>
        </p:nvSpPr>
        <p:spPr>
          <a:xfrm>
            <a:off x="5904320" y="506101"/>
            <a:ext cx="49654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 Enter the starting point of travel as </a:t>
            </a:r>
            <a:r>
              <a:rPr lang="en-US" u="sng" dirty="0"/>
              <a:t>both</a:t>
            </a:r>
            <a:r>
              <a:rPr lang="en-US" dirty="0"/>
              <a:t> </a:t>
            </a:r>
            <a:r>
              <a:rPr lang="en-US" i="1" dirty="0"/>
              <a:t>Point of Origin </a:t>
            </a:r>
            <a:r>
              <a:rPr lang="en-US" dirty="0"/>
              <a:t>and </a:t>
            </a:r>
            <a:r>
              <a:rPr lang="en-US" i="1" dirty="0"/>
              <a:t>Destination</a:t>
            </a:r>
            <a:r>
              <a:rPr lang="en-US" dirty="0"/>
              <a:t>.  For this example, we have used Tallahassee, FL.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E7B806-B2A5-46E0-BC45-867C296D2C23}"/>
              </a:ext>
            </a:extLst>
          </p:cNvPr>
          <p:cNvSpPr txBox="1"/>
          <p:nvPr/>
        </p:nvSpPr>
        <p:spPr>
          <a:xfrm>
            <a:off x="6775020" y="1528953"/>
            <a:ext cx="52205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2"/>
            </a:pPr>
            <a:r>
              <a:rPr lang="en-US" dirty="0"/>
              <a:t>Enter the first and last date of travel as the </a:t>
            </a:r>
            <a:r>
              <a:rPr lang="en-US" i="1" dirty="0"/>
              <a:t>Departure Date and Return Date </a:t>
            </a:r>
            <a:r>
              <a:rPr lang="en-US" dirty="0"/>
              <a:t>respectively</a:t>
            </a:r>
          </a:p>
          <a:p>
            <a:endParaRPr lang="en-US" dirty="0"/>
          </a:p>
          <a:p>
            <a:r>
              <a:rPr lang="en-US" dirty="0"/>
              <a:t>*Please note that if any overnight travel occurred during the month of continuous travel, this will have to be entered as a separate entry. End the continuous travel form at the date </a:t>
            </a:r>
            <a:r>
              <a:rPr lang="en-US" b="1" i="1" dirty="0"/>
              <a:t>prior</a:t>
            </a:r>
            <a:r>
              <a:rPr lang="en-US" dirty="0"/>
              <a:t> to the start of the overnight travel, and submit the remaining continuous travel with a departure date that begins </a:t>
            </a:r>
            <a:r>
              <a:rPr lang="en-US" b="1" i="1" dirty="0"/>
              <a:t>after </a:t>
            </a:r>
            <a:r>
              <a:rPr lang="en-US" i="1" dirty="0"/>
              <a:t>the overnight travel.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8DAF1C4-4DC3-4F7F-AC88-F91867D1B9C7}"/>
              </a:ext>
            </a:extLst>
          </p:cNvPr>
          <p:cNvSpPr txBox="1"/>
          <p:nvPr/>
        </p:nvSpPr>
        <p:spPr>
          <a:xfrm>
            <a:off x="6481906" y="4490797"/>
            <a:ext cx="51851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 Continue by selecting the appropriate options for </a:t>
            </a:r>
            <a:r>
              <a:rPr lang="en-US" i="1" dirty="0"/>
              <a:t>Primary Mode of Transportation, Type of Travel, Mission Critical Statement, and Purpose of Travel.</a:t>
            </a:r>
          </a:p>
          <a:p>
            <a:endParaRPr lang="en-US" i="1" dirty="0"/>
          </a:p>
          <a:p>
            <a:r>
              <a:rPr lang="en-US" i="1" dirty="0"/>
              <a:t>*Note that for continuous travel (CPI/API Travel), “Continuous” should be selected for the </a:t>
            </a:r>
            <a:r>
              <a:rPr lang="en-US" b="1" i="1" dirty="0"/>
              <a:t>Purpose of Travel</a:t>
            </a:r>
            <a:r>
              <a:rPr lang="en-US" i="1" dirty="0"/>
              <a:t> in lieu of Routine Duties.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4FE2C8-D574-4AE4-AB15-8D96EB43F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04" y="1566342"/>
            <a:ext cx="5884496" cy="45603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93217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7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29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2B851D-E785-4086-B4F4-A4F593FDB97D}"/>
              </a:ext>
            </a:extLst>
          </p:cNvPr>
          <p:cNvSpPr txBox="1"/>
          <p:nvPr/>
        </p:nvSpPr>
        <p:spPr>
          <a:xfrm>
            <a:off x="6096000" y="4872789"/>
            <a:ext cx="5959641" cy="18737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>
                <a:latin typeface="+mj-lt"/>
                <a:ea typeface="+mj-ea"/>
                <a:cs typeface="+mj-cs"/>
              </a:rPr>
              <a:t>Entering Expense Line Items:  Mileage Vicinity &amp; Tolls</a:t>
            </a:r>
            <a:endParaRPr lang="en-US" sz="3700" dirty="0">
              <a:latin typeface="+mj-lt"/>
              <a:ea typeface="+mj-ea"/>
              <a:cs typeface="+mj-cs"/>
            </a:endParaRPr>
          </a:p>
        </p:txBody>
      </p:sp>
      <p:sp>
        <p:nvSpPr>
          <p:cNvPr id="42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Graphic 15" descr="Car">
            <a:extLst>
              <a:ext uri="{FF2B5EF4-FFF2-40B4-BE49-F238E27FC236}">
                <a16:creationId xmlns:a16="http://schemas.microsoft.com/office/drawing/2014/main" id="{056DF63C-D2FF-411D-A108-942C4F5CA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39E9D62-5ADC-4179-B340-27C3E89CE0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768884" y="111477"/>
            <a:ext cx="3638791" cy="454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307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68629A7-E959-415E-BF32-A3A814D95178}"/>
              </a:ext>
            </a:extLst>
          </p:cNvPr>
          <p:cNvSpPr txBox="1"/>
          <p:nvPr/>
        </p:nvSpPr>
        <p:spPr>
          <a:xfrm>
            <a:off x="643467" y="4151112"/>
            <a:ext cx="109050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Select “Mileage Vicinity” from the </a:t>
            </a:r>
            <a:r>
              <a:rPr lang="en-US" i="1" dirty="0"/>
              <a:t>Record Type </a:t>
            </a:r>
            <a:r>
              <a:rPr lang="en-US" dirty="0"/>
              <a:t>drop-down menu</a:t>
            </a:r>
          </a:p>
          <a:p>
            <a:pPr marL="342900" indent="-342900">
              <a:buAutoNum type="arabicPeriod"/>
            </a:pPr>
            <a:r>
              <a:rPr lang="en-US" i="1" dirty="0"/>
              <a:t>Expense Date </a:t>
            </a:r>
            <a:r>
              <a:rPr lang="en-US" dirty="0"/>
              <a:t>should be listed as the last date of travel</a:t>
            </a:r>
            <a:endParaRPr lang="en-US" i="1" dirty="0"/>
          </a:p>
          <a:p>
            <a:pPr marL="342900" indent="-342900">
              <a:buAutoNum type="arabicPeriod"/>
            </a:pPr>
            <a:r>
              <a:rPr lang="en-US" dirty="0"/>
              <a:t>The starting point of travel should be listed for </a:t>
            </a:r>
            <a:r>
              <a:rPr lang="en-US" u="sng" dirty="0"/>
              <a:t>both</a:t>
            </a:r>
            <a:r>
              <a:rPr lang="en-US" dirty="0"/>
              <a:t> </a:t>
            </a:r>
            <a:r>
              <a:rPr lang="en-US" i="1" dirty="0"/>
              <a:t>Point of Origin </a:t>
            </a:r>
            <a:r>
              <a:rPr lang="en-US" dirty="0"/>
              <a:t>and </a:t>
            </a:r>
            <a:r>
              <a:rPr lang="en-US" i="1" dirty="0"/>
              <a:t>Destination</a:t>
            </a:r>
          </a:p>
          <a:p>
            <a:pPr marL="342900" indent="-342900">
              <a:buAutoNum type="arabicPeriod"/>
            </a:pPr>
            <a:r>
              <a:rPr lang="en-US" dirty="0"/>
              <a:t>Enter mileage total in the </a:t>
            </a:r>
            <a:r>
              <a:rPr lang="en-US" i="1" dirty="0"/>
              <a:t>Mileage </a:t>
            </a:r>
            <a:r>
              <a:rPr lang="en-US" dirty="0"/>
              <a:t>field</a:t>
            </a:r>
          </a:p>
          <a:p>
            <a:pPr marL="342900" indent="-342900">
              <a:buAutoNum type="arabicPeriod"/>
            </a:pPr>
            <a:r>
              <a:rPr lang="en-US" dirty="0"/>
              <a:t>Enter a comment in the </a:t>
            </a:r>
            <a:r>
              <a:rPr lang="en-US" i="1" dirty="0"/>
              <a:t>Comment </a:t>
            </a:r>
            <a:r>
              <a:rPr lang="en-US" dirty="0"/>
              <a:t>field that denotes the dates of travel covered</a:t>
            </a:r>
          </a:p>
          <a:p>
            <a:pPr marL="342900" indent="-342900">
              <a:buAutoNum type="arabicPeriod"/>
            </a:pPr>
            <a:r>
              <a:rPr lang="en-US" dirty="0"/>
              <a:t>Select “Florida” for </a:t>
            </a:r>
            <a:r>
              <a:rPr lang="en-US" i="1" dirty="0"/>
              <a:t>Reimbursement Rate Type</a:t>
            </a:r>
          </a:p>
          <a:p>
            <a:pPr marL="342900" indent="-342900">
              <a:buAutoNum type="arabicPeriod"/>
            </a:pPr>
            <a:r>
              <a:rPr lang="en-US" dirty="0"/>
              <a:t>Scroll to the bottom of the page and select </a:t>
            </a:r>
            <a:r>
              <a:rPr lang="en-US" i="1" dirty="0"/>
              <a:t>Save</a:t>
            </a:r>
            <a:r>
              <a:rPr lang="en-US" dirty="0"/>
              <a:t>.  The mileage amount owed will auto-calculate and transfer to the </a:t>
            </a:r>
            <a:r>
              <a:rPr lang="en-US" i="1" dirty="0"/>
              <a:t>Costs from Expense Line Items </a:t>
            </a:r>
            <a:r>
              <a:rPr lang="en-US" dirty="0"/>
              <a:t>section of the </a:t>
            </a:r>
            <a:r>
              <a:rPr lang="en-US" i="1" dirty="0"/>
              <a:t>Trip Form Details </a:t>
            </a:r>
            <a:r>
              <a:rPr lang="en-US" dirty="0"/>
              <a:t>page</a:t>
            </a:r>
          </a:p>
          <a:p>
            <a:pPr marL="342900" indent="-342900">
              <a:buAutoNum type="arabicPeriod"/>
            </a:pPr>
            <a:r>
              <a:rPr lang="en-US" dirty="0"/>
              <a:t>Attach vicinity mileage logs to the trip form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1A1A1C-344C-4228-9C73-AB0D9DDA3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71" y="176804"/>
            <a:ext cx="10655258" cy="39743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420FD8AE-69E8-40BE-B81B-92C6DB5FC442}"/>
              </a:ext>
            </a:extLst>
          </p:cNvPr>
          <p:cNvSpPr/>
          <p:nvPr/>
        </p:nvSpPr>
        <p:spPr>
          <a:xfrm>
            <a:off x="2190939" y="1611517"/>
            <a:ext cx="841972" cy="172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A8CDBE1-A271-4290-BE45-DEA76A5B8A98}"/>
              </a:ext>
            </a:extLst>
          </p:cNvPr>
          <p:cNvSpPr/>
          <p:nvPr/>
        </p:nvSpPr>
        <p:spPr>
          <a:xfrm>
            <a:off x="2190939" y="3790384"/>
            <a:ext cx="841972" cy="172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40A046-A5B8-4CCE-A600-DC077819AE3B}"/>
              </a:ext>
            </a:extLst>
          </p:cNvPr>
          <p:cNvSpPr/>
          <p:nvPr/>
        </p:nvSpPr>
        <p:spPr>
          <a:xfrm>
            <a:off x="7550590" y="1937442"/>
            <a:ext cx="3775295" cy="416459"/>
          </a:xfrm>
          <a:prstGeom prst="rect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C0CEBA9-9FBF-478A-ADAB-0D6F5ABFE47C}"/>
              </a:ext>
            </a:extLst>
          </p:cNvPr>
          <p:cNvCxnSpPr/>
          <p:nvPr/>
        </p:nvCxnSpPr>
        <p:spPr>
          <a:xfrm>
            <a:off x="3096285" y="1937442"/>
            <a:ext cx="76954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6D54425-3E8F-4BD2-A5B5-196E783938C4}"/>
              </a:ext>
            </a:extLst>
          </p:cNvPr>
          <p:cNvCxnSpPr/>
          <p:nvPr/>
        </p:nvCxnSpPr>
        <p:spPr>
          <a:xfrm>
            <a:off x="3096285" y="2135109"/>
            <a:ext cx="76954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B73A2A95-FFD2-4B99-B0CD-E7A5FBADD1A5}"/>
              </a:ext>
            </a:extLst>
          </p:cNvPr>
          <p:cNvSpPr/>
          <p:nvPr/>
        </p:nvSpPr>
        <p:spPr>
          <a:xfrm>
            <a:off x="1939670" y="140231"/>
            <a:ext cx="8312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>
                <a:latin typeface="+mj-lt"/>
                <a:ea typeface="+mj-ea"/>
                <a:cs typeface="+mj-cs"/>
              </a:rPr>
              <a:t>Entering Expense Line Item:  Mileage Vicinity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5F5FA78-6865-42C5-B256-E966E1FA7AC8}"/>
              </a:ext>
            </a:extLst>
          </p:cNvPr>
          <p:cNvSpPr/>
          <p:nvPr/>
        </p:nvSpPr>
        <p:spPr>
          <a:xfrm>
            <a:off x="7411771" y="1383671"/>
            <a:ext cx="934015" cy="3345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A586AAB-3882-4834-8D63-D725F7CC885F}"/>
              </a:ext>
            </a:extLst>
          </p:cNvPr>
          <p:cNvSpPr/>
          <p:nvPr/>
        </p:nvSpPr>
        <p:spPr>
          <a:xfrm>
            <a:off x="6725653" y="3296653"/>
            <a:ext cx="1467852" cy="3345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12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48165B-3C80-417D-837D-9DA9B1255910}"/>
              </a:ext>
            </a:extLst>
          </p:cNvPr>
          <p:cNvSpPr/>
          <p:nvPr/>
        </p:nvSpPr>
        <p:spPr>
          <a:xfrm>
            <a:off x="359984" y="4628679"/>
            <a:ext cx="1138187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/>
              <a:t>Select “Tolls” from the </a:t>
            </a:r>
            <a:r>
              <a:rPr lang="en-US" sz="1600" i="1" dirty="0"/>
              <a:t>Record Type </a:t>
            </a:r>
            <a:r>
              <a:rPr lang="en-US" sz="1600" dirty="0"/>
              <a:t>drop-down menu</a:t>
            </a:r>
          </a:p>
          <a:p>
            <a:pPr marL="342900" indent="-342900">
              <a:buAutoNum type="arabicPeriod"/>
            </a:pPr>
            <a:r>
              <a:rPr lang="en-US" sz="1600" i="1" dirty="0"/>
              <a:t>Expense Date </a:t>
            </a:r>
            <a:r>
              <a:rPr lang="en-US" sz="1600" dirty="0"/>
              <a:t>should be listed as the last date of travel</a:t>
            </a:r>
          </a:p>
          <a:p>
            <a:pPr marL="342900" indent="-342900">
              <a:buAutoNum type="arabicPeriod"/>
            </a:pPr>
            <a:r>
              <a:rPr lang="en-US" sz="1600" dirty="0"/>
              <a:t>Enter the </a:t>
            </a:r>
            <a:r>
              <a:rPr lang="en-US" sz="1600" i="1" dirty="0"/>
              <a:t>Merchant Name</a:t>
            </a:r>
          </a:p>
          <a:p>
            <a:pPr marL="342900" indent="-342900">
              <a:buAutoNum type="arabicPeriod"/>
            </a:pPr>
            <a:r>
              <a:rPr lang="en-US" sz="1600" dirty="0"/>
              <a:t>Enter </a:t>
            </a:r>
            <a:r>
              <a:rPr lang="en-US" sz="1600" i="1" dirty="0"/>
              <a:t>Total Amount </a:t>
            </a:r>
            <a:r>
              <a:rPr lang="en-US" sz="1600" dirty="0"/>
              <a:t>of tolls expense</a:t>
            </a:r>
          </a:p>
          <a:p>
            <a:pPr marL="342900" indent="-342900">
              <a:buAutoNum type="arabicPeriod"/>
            </a:pPr>
            <a:r>
              <a:rPr lang="en-US" sz="1600" dirty="0"/>
              <a:t>In the </a:t>
            </a:r>
            <a:r>
              <a:rPr lang="en-US" sz="1600" i="1" dirty="0"/>
              <a:t>Payment Details </a:t>
            </a:r>
            <a:r>
              <a:rPr lang="en-US" sz="1600" dirty="0"/>
              <a:t>section, select the appropriate form of payment and last four digits of CC number if applicable.</a:t>
            </a:r>
          </a:p>
          <a:p>
            <a:pPr marL="342900" indent="-342900">
              <a:buAutoNum type="arabicPeriod"/>
            </a:pPr>
            <a:r>
              <a:rPr lang="en-US" sz="1600" dirty="0"/>
              <a:t>Scroll to the bottom of the page and select </a:t>
            </a:r>
            <a:r>
              <a:rPr lang="en-US" sz="1600" i="1" dirty="0"/>
              <a:t>Save</a:t>
            </a:r>
            <a:r>
              <a:rPr lang="en-US" sz="1600" dirty="0"/>
              <a:t>.  The tolls amount owed will auto-calculate and transfer to the </a:t>
            </a:r>
            <a:r>
              <a:rPr lang="en-US" sz="1600" i="1" dirty="0"/>
              <a:t>Costs from Expense Line Items </a:t>
            </a:r>
            <a:r>
              <a:rPr lang="en-US" sz="1600" dirty="0"/>
              <a:t>section of the </a:t>
            </a:r>
            <a:r>
              <a:rPr lang="en-US" sz="1600" i="1" dirty="0"/>
              <a:t>Trip Form Details </a:t>
            </a:r>
            <a:r>
              <a:rPr lang="en-US" sz="1600" dirty="0"/>
              <a:t>page</a:t>
            </a:r>
          </a:p>
          <a:p>
            <a:pPr marL="342900" indent="-342900">
              <a:buAutoNum type="arabicPeriod"/>
            </a:pPr>
            <a:r>
              <a:rPr lang="en-US" sz="1600" dirty="0"/>
              <a:t>Attach toll receipts to the trip form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BAB058-6ECE-4CBF-8152-E9B9A278F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84" y="1067278"/>
            <a:ext cx="11472032" cy="341586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D57A0E6-F2AB-469F-9C74-AD377537E246}"/>
              </a:ext>
            </a:extLst>
          </p:cNvPr>
          <p:cNvCxnSpPr/>
          <p:nvPr/>
        </p:nvCxnSpPr>
        <p:spPr>
          <a:xfrm>
            <a:off x="2814119" y="2381062"/>
            <a:ext cx="76954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5D1A427-E420-4233-BCDA-B51A780E62F9}"/>
              </a:ext>
            </a:extLst>
          </p:cNvPr>
          <p:cNvCxnSpPr/>
          <p:nvPr/>
        </p:nvCxnSpPr>
        <p:spPr>
          <a:xfrm>
            <a:off x="2814119" y="2144163"/>
            <a:ext cx="76954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63B4332-EA5A-456C-95F3-C7726A123638}"/>
              </a:ext>
            </a:extLst>
          </p:cNvPr>
          <p:cNvSpPr/>
          <p:nvPr/>
        </p:nvSpPr>
        <p:spPr>
          <a:xfrm>
            <a:off x="2926222" y="351685"/>
            <a:ext cx="63395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>
                <a:latin typeface="+mj-lt"/>
                <a:ea typeface="+mj-ea"/>
                <a:cs typeface="+mj-cs"/>
              </a:rPr>
              <a:t>Entering Expense Line Item:  Tolls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936B6E4-925B-4B26-A0B8-DC675E9F93B9}"/>
              </a:ext>
            </a:extLst>
          </p:cNvPr>
          <p:cNvSpPr/>
          <p:nvPr/>
        </p:nvSpPr>
        <p:spPr>
          <a:xfrm>
            <a:off x="1670670" y="3701715"/>
            <a:ext cx="949224" cy="2443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4A16CE-0565-4740-8738-62539F0552C6}"/>
              </a:ext>
            </a:extLst>
          </p:cNvPr>
          <p:cNvSpPr/>
          <p:nvPr/>
        </p:nvSpPr>
        <p:spPr>
          <a:xfrm>
            <a:off x="1419726" y="1768642"/>
            <a:ext cx="1200168" cy="6816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ACEE3F7-434B-47C9-AF18-E118192CEDEB}"/>
              </a:ext>
            </a:extLst>
          </p:cNvPr>
          <p:cNvSpPr/>
          <p:nvPr/>
        </p:nvSpPr>
        <p:spPr>
          <a:xfrm>
            <a:off x="7242571" y="1427817"/>
            <a:ext cx="1200168" cy="6816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85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9C0E81-9478-4E33-B650-C66C011CB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Logging In</a:t>
            </a:r>
          </a:p>
        </p:txBody>
      </p:sp>
      <p:grpSp>
        <p:nvGrpSpPr>
          <p:cNvPr id="2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417735-E8D6-4D67-B6AF-00146D79023D}"/>
              </a:ext>
            </a:extLst>
          </p:cNvPr>
          <p:cNvSpPr txBox="1"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Navigate to the </a:t>
            </a:r>
            <a:r>
              <a:rPr lang="en-US" sz="2000" dirty="0">
                <a:hlinkClick r:id="rId2"/>
              </a:rPr>
              <a:t>Salesforce Homepage</a:t>
            </a:r>
            <a:endParaRPr lang="en-US" sz="2000" dirty="0"/>
          </a:p>
          <a:p>
            <a:pPr marL="5715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Select “</a:t>
            </a:r>
            <a:r>
              <a:rPr lang="en-US" sz="2000" i="1" dirty="0"/>
              <a:t>Log In with a Different Provider</a:t>
            </a:r>
            <a:r>
              <a:rPr lang="en-US" sz="2000" dirty="0"/>
              <a:t>”</a:t>
            </a:r>
          </a:p>
          <a:p>
            <a:pPr marL="5715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Select “DCF 600000” from the scrollable list.  You will be re-routed to an alternate login page</a:t>
            </a:r>
          </a:p>
          <a:p>
            <a:pPr marL="5715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Enter your Active Directory email address as your </a:t>
            </a:r>
            <a:r>
              <a:rPr lang="en-US" sz="2000" i="1" dirty="0"/>
              <a:t>Username</a:t>
            </a:r>
          </a:p>
          <a:p>
            <a:pPr marL="5715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Enter your Active Directory password in the </a:t>
            </a:r>
            <a:r>
              <a:rPr lang="en-US" sz="2000" i="1" dirty="0"/>
              <a:t>Password </a:t>
            </a:r>
            <a:r>
              <a:rPr lang="en-US" sz="2000" dirty="0"/>
              <a:t>field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BD730D-706C-4638-A889-CE7515ED9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886" y="1083484"/>
            <a:ext cx="4373980" cy="493454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3C02590-A39D-4893-92D8-A839FE76EC83}"/>
              </a:ext>
            </a:extLst>
          </p:cNvPr>
          <p:cNvSpPr/>
          <p:nvPr/>
        </p:nvSpPr>
        <p:spPr>
          <a:xfrm>
            <a:off x="7761767" y="5103628"/>
            <a:ext cx="2293593" cy="58479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247039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50EAA-7A2D-4228-910F-6759919A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492" y="64830"/>
            <a:ext cx="6110680" cy="1135476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Creating a New Trip Form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5FEE087-8278-45E1-9DFA-FECEFACE22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92" y="1172265"/>
            <a:ext cx="6092020" cy="2638895"/>
          </a:xfrm>
          <a:ln>
            <a:solidFill>
              <a:schemeClr val="tx1"/>
            </a:solidFill>
          </a:ln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9AB6360-4A27-4F0C-84C5-8A087606B8B3}"/>
              </a:ext>
            </a:extLst>
          </p:cNvPr>
          <p:cNvGrpSpPr/>
          <p:nvPr/>
        </p:nvGrpSpPr>
        <p:grpSpPr>
          <a:xfrm>
            <a:off x="4207565" y="1195068"/>
            <a:ext cx="2709644" cy="1689399"/>
            <a:chOff x="4655890" y="2530263"/>
            <a:chExt cx="2709644" cy="1689399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4036D9D-ABD1-4119-B132-4E1F8919B0E8}"/>
                </a:ext>
              </a:extLst>
            </p:cNvPr>
            <p:cNvSpPr/>
            <p:nvPr/>
          </p:nvSpPr>
          <p:spPr>
            <a:xfrm>
              <a:off x="4655890" y="3429000"/>
              <a:ext cx="897622" cy="79066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3175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34EE45B-105D-4F85-9C9C-8AD0349B5403}"/>
                </a:ext>
              </a:extLst>
            </p:cNvPr>
            <p:cNvCxnSpPr/>
            <p:nvPr/>
          </p:nvCxnSpPr>
          <p:spPr>
            <a:xfrm flipH="1">
              <a:off x="5553512" y="2530263"/>
              <a:ext cx="1812022" cy="106022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E6AA14F-F198-4B3B-9902-F6F5727F0110}"/>
              </a:ext>
            </a:extLst>
          </p:cNvPr>
          <p:cNvSpPr txBox="1"/>
          <p:nvPr/>
        </p:nvSpPr>
        <p:spPr>
          <a:xfrm>
            <a:off x="6941517" y="876095"/>
            <a:ext cx="4584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  After logging into the Statewide Travel Management System, select </a:t>
            </a:r>
            <a:r>
              <a:rPr lang="en-US" sz="2400" i="1" dirty="0"/>
              <a:t>New </a:t>
            </a:r>
            <a:r>
              <a:rPr lang="en-US" sz="2400" dirty="0"/>
              <a:t>in the upper righthand corner of the Home Screen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F6354D5-6678-4FA8-996F-5AF17395AA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19842" r="4089" b="14588"/>
          <a:stretch/>
        </p:blipFill>
        <p:spPr>
          <a:xfrm>
            <a:off x="5551755" y="4151964"/>
            <a:ext cx="6243098" cy="23403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1C8A51F-C246-4A19-8771-BDC5BF9994C5}"/>
              </a:ext>
            </a:extLst>
          </p:cNvPr>
          <p:cNvSpPr txBox="1"/>
          <p:nvPr/>
        </p:nvSpPr>
        <p:spPr>
          <a:xfrm>
            <a:off x="397147" y="4380613"/>
            <a:ext cx="4050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2.  Select the radio button for </a:t>
            </a:r>
            <a:r>
              <a:rPr lang="en-US" sz="2800" i="1" dirty="0"/>
              <a:t>Reimbursement with General Authorization</a:t>
            </a:r>
            <a:endParaRPr lang="en-US" sz="28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82A7AA8-2DD5-4206-95D7-0C997712FA41}"/>
              </a:ext>
            </a:extLst>
          </p:cNvPr>
          <p:cNvGrpSpPr/>
          <p:nvPr/>
        </p:nvGrpSpPr>
        <p:grpSpPr>
          <a:xfrm>
            <a:off x="4042232" y="4981063"/>
            <a:ext cx="3937932" cy="704672"/>
            <a:chOff x="3880607" y="5369824"/>
            <a:chExt cx="3937932" cy="704672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8A471F03-F226-4CED-8604-19F72BC56633}"/>
                </a:ext>
              </a:extLst>
            </p:cNvPr>
            <p:cNvCxnSpPr>
              <a:cxnSpLocks/>
            </p:cNvCxnSpPr>
            <p:nvPr/>
          </p:nvCxnSpPr>
          <p:spPr>
            <a:xfrm>
              <a:off x="3880607" y="5369824"/>
              <a:ext cx="3476538" cy="39341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51284A9-96B3-4761-AE27-F9C1B5084A18}"/>
                </a:ext>
              </a:extLst>
            </p:cNvPr>
            <p:cNvSpPr/>
            <p:nvPr/>
          </p:nvSpPr>
          <p:spPr>
            <a:xfrm>
              <a:off x="7415868" y="5681083"/>
              <a:ext cx="402671" cy="393413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034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CE458F-E7F4-4F9A-9182-74BD9C175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73" y="1063873"/>
            <a:ext cx="10729054" cy="32799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7B063B-0FD3-41AC-BF5D-9AEB22D5899A}"/>
              </a:ext>
            </a:extLst>
          </p:cNvPr>
          <p:cNvSpPr txBox="1"/>
          <p:nvPr/>
        </p:nvSpPr>
        <p:spPr>
          <a:xfrm>
            <a:off x="731473" y="4365010"/>
            <a:ext cx="1072905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Section 1:  Form Details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This section will auto-populate after the subsequent </a:t>
            </a:r>
            <a:r>
              <a:rPr lang="en-US" sz="2000" i="1" dirty="0"/>
              <a:t>Trip Details </a:t>
            </a:r>
            <a:r>
              <a:rPr lang="en-US" sz="2000" dirty="0"/>
              <a:t>section has been completed and saved.  Travelers will not enter any information here.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Preparers will use this section to select the name of the traveler.  No other information must be entered.</a:t>
            </a:r>
          </a:p>
          <a:p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963DC2-245E-4059-9171-61A7AE140C34}"/>
              </a:ext>
            </a:extLst>
          </p:cNvPr>
          <p:cNvSpPr/>
          <p:nvPr/>
        </p:nvSpPr>
        <p:spPr>
          <a:xfrm>
            <a:off x="1871330" y="2551815"/>
            <a:ext cx="1499191" cy="66985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0BB305-EBA3-4658-9533-1F87BAA491A3}"/>
              </a:ext>
            </a:extLst>
          </p:cNvPr>
          <p:cNvSpPr txBox="1"/>
          <p:nvPr/>
        </p:nvSpPr>
        <p:spPr>
          <a:xfrm>
            <a:off x="223283" y="222500"/>
            <a:ext cx="659218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300" dirty="0">
                <a:latin typeface="+mj-lt"/>
                <a:ea typeface="+mj-ea"/>
                <a:cs typeface="+mj-cs"/>
              </a:rPr>
              <a:t>Form Details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CAFB5F6-BA02-4817-97CB-9A18109D073D}"/>
              </a:ext>
            </a:extLst>
          </p:cNvPr>
          <p:cNvCxnSpPr/>
          <p:nvPr/>
        </p:nvCxnSpPr>
        <p:spPr>
          <a:xfrm>
            <a:off x="3370521" y="2764465"/>
            <a:ext cx="786809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D3D5B03-BAA8-4A58-A720-3061889971FA}"/>
              </a:ext>
            </a:extLst>
          </p:cNvPr>
          <p:cNvCxnSpPr>
            <a:cxnSpLocks/>
          </p:cNvCxnSpPr>
          <p:nvPr/>
        </p:nvCxnSpPr>
        <p:spPr>
          <a:xfrm>
            <a:off x="3370521" y="3001925"/>
            <a:ext cx="205208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645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100EDB-6266-460F-8593-5667686ED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295" y="1118340"/>
            <a:ext cx="10585411" cy="35758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1C0272-4AC3-44C0-A354-948CBA5F4164}"/>
              </a:ext>
            </a:extLst>
          </p:cNvPr>
          <p:cNvSpPr txBox="1"/>
          <p:nvPr/>
        </p:nvSpPr>
        <p:spPr>
          <a:xfrm>
            <a:off x="4210916" y="236411"/>
            <a:ext cx="3770169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300" dirty="0">
                <a:latin typeface="+mj-lt"/>
                <a:ea typeface="+mj-ea"/>
                <a:cs typeface="+mj-cs"/>
              </a:rPr>
              <a:t>Trip Details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61613B-B23A-4037-8295-EE6B0ADA9664}"/>
              </a:ext>
            </a:extLst>
          </p:cNvPr>
          <p:cNvSpPr txBox="1"/>
          <p:nvPr/>
        </p:nvSpPr>
        <p:spPr>
          <a:xfrm>
            <a:off x="449203" y="4770164"/>
            <a:ext cx="112935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Section 2:  Trip Details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Enter the appropriate information in the </a:t>
            </a:r>
            <a:r>
              <a:rPr lang="en-US" sz="2000" i="1" dirty="0"/>
              <a:t>Trip Details </a:t>
            </a:r>
            <a:r>
              <a:rPr lang="en-US" sz="2000" dirty="0"/>
              <a:t>fields.  Please note that fields highlighted in red require a response.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For the field “</a:t>
            </a:r>
            <a:r>
              <a:rPr lang="en-US" sz="2000" i="1" dirty="0"/>
              <a:t>Was Telecommunication Considered</a:t>
            </a:r>
            <a:r>
              <a:rPr lang="en-US" sz="2000" dirty="0"/>
              <a:t>”, always select “Yes”.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After completing the </a:t>
            </a:r>
            <a:r>
              <a:rPr lang="en-US" sz="2000" i="1" dirty="0"/>
              <a:t>Trip</a:t>
            </a:r>
            <a:r>
              <a:rPr lang="en-US" sz="2000" dirty="0"/>
              <a:t> </a:t>
            </a:r>
            <a:r>
              <a:rPr lang="en-US" sz="2000" i="1" dirty="0"/>
              <a:t>Details</a:t>
            </a:r>
            <a:r>
              <a:rPr lang="en-US" sz="2000" dirty="0"/>
              <a:t> section, scroll to the bottom of the form and select </a:t>
            </a:r>
            <a:r>
              <a:rPr lang="en-US" sz="2000" i="1" dirty="0"/>
              <a:t>Save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4023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546585-E6FE-440B-A490-252EF8302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67" y="754912"/>
            <a:ext cx="10766292" cy="535880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8A33C7E-B6C5-42AC-8CE0-14AEF2C35313}"/>
              </a:ext>
            </a:extLst>
          </p:cNvPr>
          <p:cNvSpPr/>
          <p:nvPr/>
        </p:nvSpPr>
        <p:spPr>
          <a:xfrm>
            <a:off x="543508" y="885825"/>
            <a:ext cx="1337961" cy="5286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CEFB799-A385-442C-858A-187E0537FD18}"/>
              </a:ext>
            </a:extLst>
          </p:cNvPr>
          <p:cNvCxnSpPr>
            <a:cxnSpLocks/>
          </p:cNvCxnSpPr>
          <p:nvPr/>
        </p:nvCxnSpPr>
        <p:spPr>
          <a:xfrm flipH="1">
            <a:off x="2215265" y="1020319"/>
            <a:ext cx="183790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A1A511A-E347-4A95-982B-3E8F11ABBD48}"/>
              </a:ext>
            </a:extLst>
          </p:cNvPr>
          <p:cNvSpPr txBox="1"/>
          <p:nvPr/>
        </p:nvSpPr>
        <p:spPr>
          <a:xfrm>
            <a:off x="4298949" y="851259"/>
            <a:ext cx="5157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 that a Trip Form ID Number is generated after saving, and </a:t>
            </a:r>
            <a:r>
              <a:rPr lang="en-US" i="1" dirty="0"/>
              <a:t>Form Details </a:t>
            </a:r>
            <a:r>
              <a:rPr lang="en-US" dirty="0"/>
              <a:t>information is auto-populated.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A2EB58-E412-4C1B-A17B-1B1831B60E24}"/>
              </a:ext>
            </a:extLst>
          </p:cNvPr>
          <p:cNvCxnSpPr/>
          <p:nvPr/>
        </p:nvCxnSpPr>
        <p:spPr>
          <a:xfrm>
            <a:off x="3753293" y="4082902"/>
            <a:ext cx="87187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CABD9BE-D0CE-4E87-B6BF-DC475048DF4C}"/>
              </a:ext>
            </a:extLst>
          </p:cNvPr>
          <p:cNvCxnSpPr>
            <a:cxnSpLocks/>
          </p:cNvCxnSpPr>
          <p:nvPr/>
        </p:nvCxnSpPr>
        <p:spPr>
          <a:xfrm>
            <a:off x="3758609" y="4341627"/>
            <a:ext cx="173310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81F3690-4A02-46BC-B8FF-4C5AA51218F1}"/>
              </a:ext>
            </a:extLst>
          </p:cNvPr>
          <p:cNvCxnSpPr>
            <a:cxnSpLocks/>
          </p:cNvCxnSpPr>
          <p:nvPr/>
        </p:nvCxnSpPr>
        <p:spPr>
          <a:xfrm>
            <a:off x="3758609" y="5015022"/>
            <a:ext cx="173310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01E1EC5-9902-4A92-8785-439429B101A7}"/>
              </a:ext>
            </a:extLst>
          </p:cNvPr>
          <p:cNvCxnSpPr>
            <a:cxnSpLocks/>
          </p:cNvCxnSpPr>
          <p:nvPr/>
        </p:nvCxnSpPr>
        <p:spPr>
          <a:xfrm>
            <a:off x="10419907" y="5592724"/>
            <a:ext cx="84883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DA4F8FA1-E6CE-4F90-8C11-5ED5A9445819}"/>
              </a:ext>
            </a:extLst>
          </p:cNvPr>
          <p:cNvSpPr/>
          <p:nvPr/>
        </p:nvSpPr>
        <p:spPr>
          <a:xfrm>
            <a:off x="2257846" y="1522384"/>
            <a:ext cx="1104751" cy="29770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6BABB91-5B56-4382-958C-29AE99A44B19}"/>
              </a:ext>
            </a:extLst>
          </p:cNvPr>
          <p:cNvCxnSpPr>
            <a:cxnSpLocks/>
          </p:cNvCxnSpPr>
          <p:nvPr/>
        </p:nvCxnSpPr>
        <p:spPr>
          <a:xfrm flipH="1" flipV="1">
            <a:off x="3359724" y="1870217"/>
            <a:ext cx="2530875" cy="145914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365D851-3961-497A-B65F-FD9A2F83FD5B}"/>
              </a:ext>
            </a:extLst>
          </p:cNvPr>
          <p:cNvSpPr txBox="1"/>
          <p:nvPr/>
        </p:nvSpPr>
        <p:spPr>
          <a:xfrm>
            <a:off x="6090175" y="3696221"/>
            <a:ext cx="2785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option to enter </a:t>
            </a:r>
            <a:r>
              <a:rPr lang="en-US" i="1" dirty="0"/>
              <a:t>Expense Line Items </a:t>
            </a:r>
            <a:r>
              <a:rPr lang="en-US" dirty="0"/>
              <a:t>is now available.</a:t>
            </a:r>
          </a:p>
        </p:txBody>
      </p:sp>
      <p:pic>
        <p:nvPicPr>
          <p:cNvPr id="9" name="Graphic 8" descr="Information">
            <a:extLst>
              <a:ext uri="{FF2B5EF4-FFF2-40B4-BE49-F238E27FC236}">
                <a16:creationId xmlns:a16="http://schemas.microsoft.com/office/drawing/2014/main" id="{1C55C84C-0618-4F12-B4BC-006B5AEFB4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47056" y="3166999"/>
            <a:ext cx="628650" cy="628650"/>
          </a:xfrm>
          <a:prstGeom prst="rect">
            <a:avLst/>
          </a:prstGeom>
        </p:spPr>
      </p:pic>
      <p:sp>
        <p:nvSpPr>
          <p:cNvPr id="16" name="Cloud 15">
            <a:extLst>
              <a:ext uri="{FF2B5EF4-FFF2-40B4-BE49-F238E27FC236}">
                <a16:creationId xmlns:a16="http://schemas.microsoft.com/office/drawing/2014/main" id="{E1E91CF9-119E-46A0-B425-DAF7395E55ED}"/>
              </a:ext>
            </a:extLst>
          </p:cNvPr>
          <p:cNvSpPr/>
          <p:nvPr/>
        </p:nvSpPr>
        <p:spPr>
          <a:xfrm>
            <a:off x="5793901" y="2702444"/>
            <a:ext cx="3082004" cy="2891923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87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DF677AE6-CF78-4085-9D15-5FB3F9F36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/>
              <a:t>Entering an Expense Line Item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Rectangle 3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75F6E8-B93A-4321-B922-EF058AFD4DB4}"/>
              </a:ext>
            </a:extLst>
          </p:cNvPr>
          <p:cNvSpPr txBox="1"/>
          <p:nvPr/>
        </p:nvSpPr>
        <p:spPr>
          <a:xfrm>
            <a:off x="590719" y="2330505"/>
            <a:ext cx="5278066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After selecting “Expense Line Items” on the </a:t>
            </a:r>
            <a:r>
              <a:rPr lang="en-US" sz="2000" i="1" dirty="0"/>
              <a:t>Trip Form Details</a:t>
            </a:r>
            <a:r>
              <a:rPr lang="en-US" sz="2000" dirty="0"/>
              <a:t> page, select “New” to create a line item.</a:t>
            </a:r>
          </a:p>
          <a:p>
            <a:pPr marL="5715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Select the appropriate </a:t>
            </a:r>
            <a:r>
              <a:rPr lang="en-US" sz="2000" i="1" dirty="0"/>
              <a:t>Record Type ID </a:t>
            </a:r>
          </a:p>
          <a:p>
            <a:pPr marL="5715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Enter the </a:t>
            </a:r>
            <a:r>
              <a:rPr lang="en-US" sz="2000" i="1" dirty="0"/>
              <a:t>Organization Code </a:t>
            </a:r>
            <a:r>
              <a:rPr lang="en-US" sz="2000" dirty="0"/>
              <a:t>that should be used if it differs from what is auto-populated.</a:t>
            </a:r>
          </a:p>
          <a:p>
            <a:pPr marL="5715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Select the corresponding </a:t>
            </a:r>
            <a:r>
              <a:rPr lang="en-US" sz="2000" i="1" dirty="0"/>
              <a:t>Expansion Option </a:t>
            </a:r>
            <a:r>
              <a:rPr lang="en-US" sz="2000" dirty="0"/>
              <a:t>from the dropdown menu.</a:t>
            </a:r>
          </a:p>
          <a:p>
            <a:pPr marL="5715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Enter expense line item details.  Required information will differ based on the </a:t>
            </a:r>
            <a:r>
              <a:rPr lang="en-US" sz="2000" i="1" dirty="0"/>
              <a:t>Record Type</a:t>
            </a:r>
            <a:r>
              <a:rPr lang="en-US" sz="2000" dirty="0"/>
              <a:t>.</a:t>
            </a:r>
          </a:p>
        </p:txBody>
      </p:sp>
      <p:sp>
        <p:nvSpPr>
          <p:cNvPr id="48" name="Rectangle 3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9562C1-AEDB-48AC-B0ED-17FDABAEB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1028" y="581892"/>
            <a:ext cx="3982223" cy="2518756"/>
          </a:xfrm>
          <a:prstGeom prst="rect">
            <a:avLst/>
          </a:prstGeom>
        </p:spPr>
      </p:pic>
      <p:sp>
        <p:nvSpPr>
          <p:cNvPr id="49" name="Rectangle 41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Marketing">
            <a:extLst>
              <a:ext uri="{FF2B5EF4-FFF2-40B4-BE49-F238E27FC236}">
                <a16:creationId xmlns:a16="http://schemas.microsoft.com/office/drawing/2014/main" id="{0D18A845-E8DC-43F2-B733-9D9CF95F7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42314" y="4137214"/>
            <a:ext cx="2518756" cy="25187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09ECDE-9D09-4E6C-9112-3B2976D787FE}"/>
              </a:ext>
            </a:extLst>
          </p:cNvPr>
          <p:cNvSpPr txBox="1"/>
          <p:nvPr/>
        </p:nvSpPr>
        <p:spPr>
          <a:xfrm>
            <a:off x="7674737" y="4213392"/>
            <a:ext cx="40840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Did You Know?</a:t>
            </a:r>
          </a:p>
          <a:p>
            <a:endParaRPr lang="en-US" dirty="0"/>
          </a:p>
          <a:p>
            <a:r>
              <a:rPr lang="en-US" dirty="0"/>
              <a:t>Some expense line items such as </a:t>
            </a:r>
            <a:r>
              <a:rPr lang="en-US" i="1" dirty="0"/>
              <a:t>Meals Class A &amp; B </a:t>
            </a:r>
            <a:r>
              <a:rPr lang="en-US" dirty="0"/>
              <a:t>and </a:t>
            </a:r>
            <a:r>
              <a:rPr lang="en-US" i="1" dirty="0"/>
              <a:t>Fuel</a:t>
            </a:r>
            <a:r>
              <a:rPr lang="en-US" dirty="0"/>
              <a:t> have to be entered separately for </a:t>
            </a:r>
            <a:r>
              <a:rPr lang="en-US" u="sng" dirty="0"/>
              <a:t>each</a:t>
            </a:r>
            <a:r>
              <a:rPr lang="en-US" dirty="0"/>
              <a:t> day of travel.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A4F26B5-D8D6-4C54-9FEB-43F8BFACAB2A}"/>
              </a:ext>
            </a:extLst>
          </p:cNvPr>
          <p:cNvSpPr/>
          <p:nvPr/>
        </p:nvSpPr>
        <p:spPr>
          <a:xfrm>
            <a:off x="7861070" y="988828"/>
            <a:ext cx="761935" cy="1784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432674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CBF683-34D9-4008-ABBB-6025EA83C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98" y="912739"/>
            <a:ext cx="9808004" cy="30895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FD1E57-50E0-4E9F-A6E5-86DE59AD498C}"/>
              </a:ext>
            </a:extLst>
          </p:cNvPr>
          <p:cNvSpPr txBox="1"/>
          <p:nvPr/>
        </p:nvSpPr>
        <p:spPr>
          <a:xfrm>
            <a:off x="830011" y="4125433"/>
            <a:ext cx="8377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Section 3:  Costs from Expense Line Items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Expense Line Items that have been entered and saved will auto-populate in this section of the </a:t>
            </a:r>
            <a:r>
              <a:rPr lang="en-US" i="1" dirty="0"/>
              <a:t>Trip Form Details </a:t>
            </a:r>
            <a:r>
              <a:rPr lang="en-US" dirty="0"/>
              <a:t>page and can be found directly below the </a:t>
            </a:r>
            <a:r>
              <a:rPr lang="en-US" i="1" dirty="0"/>
              <a:t>Trip Details </a:t>
            </a:r>
            <a:r>
              <a:rPr lang="en-US" dirty="0"/>
              <a:t>section.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Information </a:t>
            </a:r>
            <a:r>
              <a:rPr lang="en-US" b="1" i="1" dirty="0"/>
              <a:t>cannot </a:t>
            </a:r>
            <a:r>
              <a:rPr lang="en-US" dirty="0"/>
              <a:t>be manually entered here.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F5FD8B-4E59-46E4-AC5D-6043DF01C569}"/>
              </a:ext>
            </a:extLst>
          </p:cNvPr>
          <p:cNvSpPr txBox="1"/>
          <p:nvPr/>
        </p:nvSpPr>
        <p:spPr>
          <a:xfrm>
            <a:off x="3384698" y="0"/>
            <a:ext cx="5422605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300" u="sng" dirty="0">
                <a:latin typeface="+mj-lt"/>
                <a:ea typeface="+mj-ea"/>
                <a:cs typeface="+mj-cs"/>
              </a:rPr>
              <a:t>Expense Line Items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3A6008E-CC8C-4082-93D0-025407B5DCB0}"/>
              </a:ext>
            </a:extLst>
          </p:cNvPr>
          <p:cNvSpPr/>
          <p:nvPr/>
        </p:nvSpPr>
        <p:spPr>
          <a:xfrm>
            <a:off x="1191998" y="1007884"/>
            <a:ext cx="2040300" cy="3615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501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AC774F-32D8-46DD-B570-084C26B48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37" y="372149"/>
            <a:ext cx="7487450" cy="153492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12350F3-DB83-413A-980B-1CEB92498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453265" y="1570814"/>
            <a:ext cx="0" cy="3710227"/>
          </a:xfrm>
          <a:prstGeom prst="line">
            <a:avLst/>
          </a:prstGeom>
          <a:ln w="19050">
            <a:solidFill>
              <a:srgbClr val="4C8C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A22D302E-A191-485C-B414-9577A47BA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59" y="2284075"/>
            <a:ext cx="5119758" cy="20323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19F070-A60D-41C7-9E44-A4FEAA682C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5338" y="4441473"/>
            <a:ext cx="4687615" cy="20701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BF7E3C-0A39-434F-9A6B-D5FB8DDF2802}"/>
              </a:ext>
            </a:extLst>
          </p:cNvPr>
          <p:cNvSpPr txBox="1"/>
          <p:nvPr/>
        </p:nvSpPr>
        <p:spPr>
          <a:xfrm>
            <a:off x="8383129" y="314445"/>
            <a:ext cx="3530004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dirty="0">
                <a:latin typeface="+mj-lt"/>
                <a:ea typeface="+mj-ea"/>
                <a:cs typeface="+mj-cs"/>
              </a:rPr>
              <a:t>Attaching Supporting Documentation</a:t>
            </a:r>
          </a:p>
          <a:p>
            <a:r>
              <a:rPr lang="en-US" u="sng" dirty="0"/>
              <a:t>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32B097B-CDA0-475E-AA47-ED08FDABC84D}"/>
              </a:ext>
            </a:extLst>
          </p:cNvPr>
          <p:cNvCxnSpPr/>
          <p:nvPr/>
        </p:nvCxnSpPr>
        <p:spPr>
          <a:xfrm>
            <a:off x="8601740" y="1233377"/>
            <a:ext cx="3285460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5B81711-F314-4C74-B6C7-6FF11CB0B709}"/>
              </a:ext>
            </a:extLst>
          </p:cNvPr>
          <p:cNvSpPr txBox="1"/>
          <p:nvPr/>
        </p:nvSpPr>
        <p:spPr>
          <a:xfrm>
            <a:off x="8718699" y="1570814"/>
            <a:ext cx="32854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Select the </a:t>
            </a:r>
            <a:r>
              <a:rPr lang="en-US" i="1" dirty="0"/>
              <a:t>Attachments </a:t>
            </a:r>
            <a:r>
              <a:rPr lang="en-US" dirty="0"/>
              <a:t>tab on the Trip Form home page.</a:t>
            </a:r>
          </a:p>
          <a:p>
            <a:pPr marL="342900" indent="-342900">
              <a:buAutoNum type="arabicPeriod"/>
            </a:pPr>
            <a:r>
              <a:rPr lang="en-US" dirty="0"/>
              <a:t>Select “New Attachment” in the righthand corner of the page.</a:t>
            </a:r>
          </a:p>
          <a:p>
            <a:pPr marL="342900" indent="-342900">
              <a:buAutoNum type="arabicPeriod"/>
            </a:pPr>
            <a:r>
              <a:rPr lang="en-US" dirty="0"/>
              <a:t>Choose an </a:t>
            </a:r>
            <a:r>
              <a:rPr lang="en-US" i="1" dirty="0"/>
              <a:t>Attachment Type </a:t>
            </a:r>
            <a:r>
              <a:rPr lang="en-US" dirty="0"/>
              <a:t>from the drop-down menu and select </a:t>
            </a:r>
            <a:r>
              <a:rPr lang="en-US" i="1" dirty="0"/>
              <a:t>Save</a:t>
            </a:r>
          </a:p>
          <a:p>
            <a:pPr marL="342900" indent="-342900">
              <a:buAutoNum type="arabicPeriod"/>
            </a:pPr>
            <a:r>
              <a:rPr lang="en-US" dirty="0"/>
              <a:t>Navigate to the </a:t>
            </a:r>
            <a:r>
              <a:rPr lang="en-US" i="1" dirty="0"/>
              <a:t>Files </a:t>
            </a:r>
            <a:r>
              <a:rPr lang="en-US" dirty="0"/>
              <a:t>tab and select “Upload Files”</a:t>
            </a:r>
          </a:p>
          <a:p>
            <a:pPr marL="342900" indent="-342900">
              <a:buAutoNum type="arabicPeriod"/>
            </a:pPr>
            <a:r>
              <a:rPr lang="en-US" dirty="0"/>
              <a:t>Select the appropriate files and proceed to upload</a:t>
            </a:r>
          </a:p>
          <a:p>
            <a:pPr marL="342900" indent="-342900">
              <a:buAutoNum type="arabicPeriod"/>
            </a:pPr>
            <a:r>
              <a:rPr lang="en-US" dirty="0"/>
              <a:t>Press the “Close” button once the upload is complete.  The uploaded document can now be found under the </a:t>
            </a:r>
            <a:r>
              <a:rPr lang="en-US" i="1" dirty="0"/>
              <a:t>Files </a:t>
            </a:r>
            <a:r>
              <a:rPr lang="en-US" dirty="0"/>
              <a:t>tab</a:t>
            </a:r>
            <a:r>
              <a:rPr lang="en-US" i="1" dirty="0"/>
              <a:t>.</a:t>
            </a: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584E3DD-61B5-4282-8F28-1F6BD02D5279}"/>
              </a:ext>
            </a:extLst>
          </p:cNvPr>
          <p:cNvSpPr/>
          <p:nvPr/>
        </p:nvSpPr>
        <p:spPr>
          <a:xfrm>
            <a:off x="2987749" y="744279"/>
            <a:ext cx="914400" cy="82653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068A1B3-AD14-4409-8F02-0199B4361377}"/>
              </a:ext>
            </a:extLst>
          </p:cNvPr>
          <p:cNvSpPr/>
          <p:nvPr/>
        </p:nvSpPr>
        <p:spPr>
          <a:xfrm>
            <a:off x="6715305" y="1421697"/>
            <a:ext cx="1288990" cy="46129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DB65346-D658-4932-A944-11A7938C7FA5}"/>
              </a:ext>
            </a:extLst>
          </p:cNvPr>
          <p:cNvSpPr/>
          <p:nvPr/>
        </p:nvSpPr>
        <p:spPr>
          <a:xfrm>
            <a:off x="4093534" y="2284075"/>
            <a:ext cx="691117" cy="4040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6DF73F9-C731-4D53-8659-669C1217EA42}"/>
              </a:ext>
            </a:extLst>
          </p:cNvPr>
          <p:cNvSpPr/>
          <p:nvPr/>
        </p:nvSpPr>
        <p:spPr>
          <a:xfrm>
            <a:off x="6622996" y="5248392"/>
            <a:ext cx="691117" cy="4040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C4AD843-BD54-4AA3-9AC9-ED8C170F1816}"/>
              </a:ext>
            </a:extLst>
          </p:cNvPr>
          <p:cNvCxnSpPr/>
          <p:nvPr/>
        </p:nvCxnSpPr>
        <p:spPr>
          <a:xfrm flipH="1" flipV="1">
            <a:off x="7986936" y="1865234"/>
            <a:ext cx="792387" cy="4132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65EC5FB-7553-4C9E-829A-59051126836E}"/>
              </a:ext>
            </a:extLst>
          </p:cNvPr>
          <p:cNvGrpSpPr/>
          <p:nvPr/>
        </p:nvGrpSpPr>
        <p:grpSpPr>
          <a:xfrm>
            <a:off x="4784651" y="2562447"/>
            <a:ext cx="3934049" cy="1019854"/>
            <a:chOff x="4784651" y="2562447"/>
            <a:chExt cx="3934049" cy="1019854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C368646-F53A-408C-884D-CB92CA5C35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84651" y="3126813"/>
              <a:ext cx="3934049" cy="45548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C5C3277-DB82-4958-A0F3-E3C7E5D83EB7}"/>
                </a:ext>
              </a:extLst>
            </p:cNvPr>
            <p:cNvCxnSpPr/>
            <p:nvPr/>
          </p:nvCxnSpPr>
          <p:spPr>
            <a:xfrm flipH="1" flipV="1">
              <a:off x="4784651" y="2562447"/>
              <a:ext cx="3934048" cy="56436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EE62E01-4119-4D2B-A339-31AB6CCECDF0}"/>
              </a:ext>
            </a:extLst>
          </p:cNvPr>
          <p:cNvGrpSpPr/>
          <p:nvPr/>
        </p:nvGrpSpPr>
        <p:grpSpPr>
          <a:xfrm>
            <a:off x="3902149" y="3971471"/>
            <a:ext cx="4699591" cy="1198130"/>
            <a:chOff x="3902149" y="3971471"/>
            <a:chExt cx="4699591" cy="1198130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DBC0CEB-0649-41AB-BCCF-D8401E0825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02149" y="3971471"/>
              <a:ext cx="4699591" cy="109205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B6C48253-6F90-46BA-A201-B92E8C4899F1}"/>
                </a:ext>
              </a:extLst>
            </p:cNvPr>
            <p:cNvCxnSpPr/>
            <p:nvPr/>
          </p:nvCxnSpPr>
          <p:spPr>
            <a:xfrm flipH="1">
              <a:off x="7154368" y="3992145"/>
              <a:ext cx="1435396" cy="117745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5EECA3B-A6EF-498F-A348-6C5B9AFD1883}"/>
              </a:ext>
            </a:extLst>
          </p:cNvPr>
          <p:cNvSpPr/>
          <p:nvPr/>
        </p:nvSpPr>
        <p:spPr>
          <a:xfrm>
            <a:off x="155458" y="3429000"/>
            <a:ext cx="1059934" cy="1533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74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940</Words>
  <Application>Microsoft Office PowerPoint</Application>
  <PresentationFormat>Widescreen</PresentationFormat>
  <Paragraphs>81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Statewide Travel Management System </vt:lpstr>
      <vt:lpstr>Logging In</vt:lpstr>
      <vt:lpstr>Creating a New Trip Form</vt:lpstr>
      <vt:lpstr>PowerPoint Presentation</vt:lpstr>
      <vt:lpstr>PowerPoint Presentation</vt:lpstr>
      <vt:lpstr>PowerPoint Presentation</vt:lpstr>
      <vt:lpstr>Entering an Expense Line Item</vt:lpstr>
      <vt:lpstr>PowerPoint Presentation</vt:lpstr>
      <vt:lpstr>PowerPoint Presentation</vt:lpstr>
      <vt:lpstr>PowerPoint Presentation</vt:lpstr>
      <vt:lpstr>PowerPoint Presentation</vt:lpstr>
      <vt:lpstr>Entering Trip Form Details for  Continuous Travel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Statewide Travel Management System </dc:title>
  <dc:creator>Chambers, Alexus M</dc:creator>
  <cp:lastModifiedBy>Chambers, Alexus M</cp:lastModifiedBy>
  <cp:revision>25</cp:revision>
  <dcterms:created xsi:type="dcterms:W3CDTF">2020-05-14T18:07:28Z</dcterms:created>
  <dcterms:modified xsi:type="dcterms:W3CDTF">2020-05-14T19:10:19Z</dcterms:modified>
</cp:coreProperties>
</file>