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84" r:id="rId5"/>
    <p:sldId id="2701" r:id="rId6"/>
    <p:sldId id="2703" r:id="rId7"/>
    <p:sldId id="2719" r:id="rId8"/>
    <p:sldId id="2718" r:id="rId9"/>
    <p:sldId id="2715" r:id="rId10"/>
    <p:sldId id="2713" r:id="rId11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499B04-FAAE-2CC5-85A2-278BA10F07C5}" name="Barbara Ferrer" initials="BF" userId="S::bferrer@ph.lacounty.gov::f7461289-2e66-45c0-b5e2-d5062c91ea54" providerId="AD"/>
  <p188:author id="{9C663208-EDD2-D353-F1C4-5406C9ADE162}" name="Naman Shah" initials="NS" userId="S::NShah@ph.lacounty.gov::4b8d0140-45e7-4c78-bb50-c3e723233e79" providerId="AD"/>
  <p188:author id="{27D26E39-113D-796B-CAA8-183B58244ACD}" name="Andrew Nguyen" initials="AN" userId="S::ANguyen5@ph.lacounty.gov::ba7eb2f2-2350-4f1a-a2cd-6aab522bea92" providerId="AD"/>
  <p188:author id="{C83C3358-51CF-552E-D7F0-E99D20BB10A9}" name="Emily Issa" initials="EI" userId="S::eissa@counsel.lacounty.gov::0e2b293a-1b61-41bd-aadc-af0c07774cf1" providerId="AD"/>
  <p188:author id="{B6175FB3-7AF7-4BD9-7EE1-636FD36E8134}" name="Joshua Bobrowsky" initials="JB" userId="S::jbobrowsky@ph.lacounty.gov::d9276c03-b902-46b9-9647-a8f6642a3b7f" providerId="AD"/>
  <p188:author id="{14354BF6-5CBD-1B54-1231-65913955F33E}" name="Jacob Kraemer" initials="JK" userId="S::jkraemer@ph.lacounty.gov::f12a4578-558c-4283-aa23-3e3fe99e984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39" autoAdjust="0"/>
    <p:restoredTop sz="54251" autoAdjust="0"/>
  </p:normalViewPr>
  <p:slideViewPr>
    <p:cSldViewPr snapToGrid="0">
      <p:cViewPr varScale="1">
        <p:scale>
          <a:sx n="36" d="100"/>
          <a:sy n="36" d="100"/>
        </p:scale>
        <p:origin x="15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57CC5B3-B1E7-49D7-98C8-C4A5A6A7EC1E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FDDAFE9-607D-4273-A94E-ED7CDA30D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49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6618">
              <a:defRPr/>
            </a:pPr>
            <a:fld id="{F6DAE0CD-D28B-7943-AABC-BE60ED5BE82C}" type="slidenum">
              <a:rPr lang="en-US">
                <a:solidFill>
                  <a:prstClr val="black"/>
                </a:solidFill>
                <a:latin typeface="Calibri"/>
              </a:rPr>
              <a:pPr defTabSz="466618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9146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DAFE9-607D-4273-A94E-ED7CDA30D9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76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ts val="1000"/>
              <a:tabLst>
                <a:tab pos="466618" algn="l"/>
              </a:tabLst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buSzPts val="1000"/>
              <a:tabLst>
                <a:tab pos="466618" algn="l"/>
              </a:tabLst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buSzPts val="1000"/>
              <a:tabLst>
                <a:tab pos="466618" algn="l"/>
              </a:tabLst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defTabSz="933237">
              <a:buSzPts val="1000"/>
              <a:tabLst>
                <a:tab pos="466618" algn="l"/>
              </a:tabLst>
              <a:defRPr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defTabSz="933237">
              <a:buSzPts val="1000"/>
              <a:tabLst>
                <a:tab pos="466618" algn="l"/>
              </a:tabLst>
              <a:defRPr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SzPts val="1000"/>
              <a:tabLst>
                <a:tab pos="466618" algn="l"/>
              </a:tabLs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DAFE9-607D-4273-A94E-ED7CDA30D9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4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DAFE9-607D-4273-A94E-ED7CDA30D9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94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ts val="1000"/>
              <a:tabLst>
                <a:tab pos="466618" algn="l"/>
              </a:tabLst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DAFE9-607D-4273-A94E-ED7CDA30D9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50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7770" fontAlgn="base"/>
            <a:endParaRPr lang="en-US" sz="1600" b="1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DAFE9-607D-4273-A94E-ED7CDA30D9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98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buSzPts val="1000"/>
              <a:tabLst>
                <a:tab pos="466618" algn="l"/>
              </a:tabLst>
              <a:defRPr/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defTabSz="933237">
              <a:buSzPts val="1000"/>
              <a:tabLst>
                <a:tab pos="466618" algn="l"/>
              </a:tabLst>
              <a:defRPr/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DAFE9-607D-4273-A94E-ED7CDA30D9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90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204192" cy="6870828"/>
          </a:xfrm>
          <a:prstGeom prst="rect">
            <a:avLst/>
          </a:prstGeom>
          <a:gradFill flip="none" rotWithShape="1">
            <a:gsLst>
              <a:gs pos="9000">
                <a:srgbClr val="00205B"/>
              </a:gs>
              <a:gs pos="100000">
                <a:srgbClr val="418FDE"/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F8FB4"/>
              </a:solidFill>
            </a:endParaRPr>
          </a:p>
        </p:txBody>
      </p:sp>
      <p:grpSp>
        <p:nvGrpSpPr>
          <p:cNvPr id="14" name="Group 13"/>
          <p:cNvGrpSpPr>
            <a:grpSpLocks noChangeAspect="1"/>
          </p:cNvGrpSpPr>
          <p:nvPr userDrawn="1"/>
        </p:nvGrpSpPr>
        <p:grpSpPr>
          <a:xfrm>
            <a:off x="8703886" y="434780"/>
            <a:ext cx="2971097" cy="626682"/>
            <a:chOff x="193478" y="5437878"/>
            <a:chExt cx="2295608" cy="645605"/>
          </a:xfrm>
        </p:grpSpPr>
        <p:pic>
          <p:nvPicPr>
            <p:cNvPr id="15" name="Picture 14" descr="DPH-Logo-white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719" y="5520017"/>
              <a:ext cx="1494367" cy="481327"/>
            </a:xfrm>
            <a:prstGeom prst="rect">
              <a:avLst/>
            </a:prstGeom>
            <a:effectLst>
              <a:outerShdw blurRad="69850" dist="12700" dir="2700000" algn="tl" rotWithShape="0">
                <a:srgbClr val="000000">
                  <a:alpha val="47000"/>
                </a:srgbClr>
              </a:outerShdw>
            </a:effectLst>
          </p:spPr>
        </p:pic>
        <p:pic>
          <p:nvPicPr>
            <p:cNvPr id="16" name="Picture 15" descr="SEAL-white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3478" y="5437878"/>
              <a:ext cx="645605" cy="645605"/>
            </a:xfrm>
            <a:prstGeom prst="rect">
              <a:avLst/>
            </a:prstGeom>
          </p:spPr>
        </p:pic>
      </p:grp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4">
            <a:alphaModFix amt="5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13000"/>
                    </a14:imgEffect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9986"/>
          <a:stretch/>
        </p:blipFill>
        <p:spPr>
          <a:xfrm>
            <a:off x="7437442" y="2527301"/>
            <a:ext cx="4755005" cy="43306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470" y="3202109"/>
            <a:ext cx="7350693" cy="638175"/>
          </a:xfrm>
        </p:spPr>
        <p:txBody>
          <a:bodyPr anchor="t" anchorCtr="0">
            <a:noAutofit/>
          </a:bodyPr>
          <a:lstStyle>
            <a:lvl1pPr algn="l">
              <a:lnSpc>
                <a:spcPts val="3100"/>
              </a:lnSpc>
              <a:defRPr sz="3200" spc="1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6293" y="4084758"/>
            <a:ext cx="6124375" cy="520700"/>
          </a:xfrm>
        </p:spPr>
        <p:txBody>
          <a:bodyPr>
            <a:noAutofit/>
          </a:bodyPr>
          <a:lstStyle>
            <a:lvl1pPr marL="0" indent="0" algn="l">
              <a:lnSpc>
                <a:spcPts val="2300"/>
              </a:lnSpc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4469" y="5870696"/>
            <a:ext cx="2844800" cy="365125"/>
          </a:xfrm>
        </p:spPr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</a:lstStyle>
          <a:p>
            <a:fld id="{AC3ED585-F3FD-3549-A994-39826905F8BC}" type="datetime1">
              <a:rPr lang="en-US" smtClean="0"/>
              <a:t>8/6/2024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6933" y="6787274"/>
            <a:ext cx="12204192" cy="83427"/>
            <a:chOff x="4859" y="6756285"/>
            <a:chExt cx="6847555" cy="101715"/>
          </a:xfrm>
        </p:grpSpPr>
        <p:sp>
          <p:nvSpPr>
            <p:cNvPr id="11" name="Rectangle 10"/>
            <p:cNvSpPr/>
            <p:nvPr userDrawn="1"/>
          </p:nvSpPr>
          <p:spPr>
            <a:xfrm>
              <a:off x="4859" y="6756285"/>
              <a:ext cx="2296444" cy="101715"/>
            </a:xfrm>
            <a:prstGeom prst="rect">
              <a:avLst/>
            </a:prstGeom>
            <a:solidFill>
              <a:srgbClr val="C5B78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rgbClr val="5F8FB4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59526" y="6756285"/>
              <a:ext cx="2296444" cy="101715"/>
            </a:xfrm>
            <a:prstGeom prst="rect">
              <a:avLst/>
            </a:prstGeom>
            <a:solidFill>
              <a:srgbClr val="CF7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rgbClr val="5F8FB4"/>
                </a:solidFill>
              </a:endParaRPr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4555970" y="6756285"/>
              <a:ext cx="2296444" cy="101715"/>
            </a:xfrm>
            <a:prstGeom prst="rect">
              <a:avLst/>
            </a:prstGeom>
            <a:solidFill>
              <a:srgbClr val="789D4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rgbClr val="5F8FB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877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 1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87c5c2ad69_3_402"/>
          <p:cNvSpPr txBox="1">
            <a:spLocks noGrp="1"/>
          </p:cNvSpPr>
          <p:nvPr>
            <p:ph type="title"/>
          </p:nvPr>
        </p:nvSpPr>
        <p:spPr>
          <a:xfrm>
            <a:off x="609600" y="812009"/>
            <a:ext cx="10972800" cy="6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g87c5c2ad69_3_40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marR="0" lvl="0" indent="-380990" algn="l">
              <a:lnSpc>
                <a:spcPct val="100000"/>
              </a:lnSpc>
              <a:spcBef>
                <a:spcPts val="480"/>
              </a:spcBef>
              <a:spcAft>
                <a:spcPct val="0"/>
              </a:spcAft>
              <a:buClr>
                <a:srgbClr val="36609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marR="0" lvl="1" indent="-380990" algn="l">
              <a:lnSpc>
                <a:spcPct val="100000"/>
              </a:lnSpc>
              <a:spcBef>
                <a:spcPts val="480"/>
              </a:spcBef>
              <a:spcAft>
                <a:spcPct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marR="0" lvl="2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E36C0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marR="0" lvl="3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marR="0" lvl="4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marR="0" lvl="5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g87c5c2ad69_3_402"/>
          <p:cNvSpPr txBox="1">
            <a:spLocks noGrp="1"/>
          </p:cNvSpPr>
          <p:nvPr>
            <p:ph type="dt" idx="10"/>
          </p:nvPr>
        </p:nvSpPr>
        <p:spPr>
          <a:xfrm>
            <a:off x="609601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g87c5c2ad69_3_402"/>
          <p:cNvSpPr txBox="1">
            <a:spLocks noGrp="1"/>
          </p:cNvSpPr>
          <p:nvPr>
            <p:ph type="ftr" idx="11"/>
          </p:nvPr>
        </p:nvSpPr>
        <p:spPr>
          <a:xfrm>
            <a:off x="6688667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g87c5c2ad69_3_402"/>
          <p:cNvSpPr txBox="1">
            <a:spLocks noGrp="1"/>
          </p:cNvSpPr>
          <p:nvPr>
            <p:ph type="sldNum" idx="12"/>
          </p:nvPr>
        </p:nvSpPr>
        <p:spPr>
          <a:xfrm>
            <a:off x="10871201" y="6356350"/>
            <a:ext cx="711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50" name="Google Shape;50;g87c5c2ad69_3_402"/>
          <p:cNvSpPr txBox="1">
            <a:spLocks noGrp="1"/>
          </p:cNvSpPr>
          <p:nvPr>
            <p:ph type="body" idx="2"/>
          </p:nvPr>
        </p:nvSpPr>
        <p:spPr>
          <a:xfrm>
            <a:off x="609601" y="5791200"/>
            <a:ext cx="9939900" cy="5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marR="0" lvl="0" indent="-285744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900"/>
              <a:buFont typeface="Calibri"/>
              <a:buAutoNum type="arabicPeriod"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marR="0" lvl="1" indent="-380990" algn="l">
              <a:lnSpc>
                <a:spcPct val="100000"/>
              </a:lnSpc>
              <a:spcBef>
                <a:spcPts val="480"/>
              </a:spcBef>
              <a:spcAft>
                <a:spcPct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marR="0" lvl="2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E36C0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marR="0" lvl="3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marR="0" lvl="4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marR="0" lvl="5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55591" algn="l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835720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seal &amp; partner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204192" cy="6870828"/>
          </a:xfrm>
          <a:prstGeom prst="rect">
            <a:avLst/>
          </a:prstGeom>
          <a:gradFill flip="none" rotWithShape="1">
            <a:gsLst>
              <a:gs pos="9000">
                <a:srgbClr val="00205B"/>
              </a:gs>
              <a:gs pos="100000">
                <a:srgbClr val="418FDE"/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F8FB4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alphaModFix amt="5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3000"/>
                    </a14:imgEffect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6026"/>
          <a:stretch/>
        </p:blipFill>
        <p:spPr>
          <a:xfrm>
            <a:off x="7785163" y="2456575"/>
            <a:ext cx="4435963" cy="43306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469" y="2846516"/>
            <a:ext cx="7987041" cy="638175"/>
          </a:xfrm>
        </p:spPr>
        <p:txBody>
          <a:bodyPr anchor="t" anchorCtr="0">
            <a:noAutofit/>
          </a:bodyPr>
          <a:lstStyle>
            <a:lvl1pPr algn="l">
              <a:lnSpc>
                <a:spcPts val="3100"/>
              </a:lnSpc>
              <a:defRPr sz="3200" spc="1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6293" y="3729165"/>
            <a:ext cx="6124375" cy="520700"/>
          </a:xfrm>
        </p:spPr>
        <p:txBody>
          <a:bodyPr>
            <a:noAutofit/>
          </a:bodyPr>
          <a:lstStyle>
            <a:lvl1pPr marL="0" indent="0" algn="l">
              <a:lnSpc>
                <a:spcPts val="2300"/>
              </a:lnSpc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6933" y="6787274"/>
            <a:ext cx="12204192" cy="83427"/>
            <a:chOff x="4859" y="6756285"/>
            <a:chExt cx="6847555" cy="101715"/>
          </a:xfrm>
        </p:grpSpPr>
        <p:sp>
          <p:nvSpPr>
            <p:cNvPr id="11" name="Rectangle 10"/>
            <p:cNvSpPr/>
            <p:nvPr userDrawn="1"/>
          </p:nvSpPr>
          <p:spPr>
            <a:xfrm>
              <a:off x="4859" y="6756285"/>
              <a:ext cx="2296444" cy="101715"/>
            </a:xfrm>
            <a:prstGeom prst="rect">
              <a:avLst/>
            </a:prstGeom>
            <a:solidFill>
              <a:srgbClr val="C5B78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rgbClr val="5F8FB4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59526" y="6756285"/>
              <a:ext cx="2296444" cy="101715"/>
            </a:xfrm>
            <a:prstGeom prst="rect">
              <a:avLst/>
            </a:prstGeom>
            <a:solidFill>
              <a:srgbClr val="CF7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rgbClr val="5F8FB4"/>
                </a:solidFill>
              </a:endParaRPr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4555970" y="6756285"/>
              <a:ext cx="2296444" cy="101715"/>
            </a:xfrm>
            <a:prstGeom prst="rect">
              <a:avLst/>
            </a:prstGeom>
            <a:solidFill>
              <a:srgbClr val="789D4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rgbClr val="5F8FB4"/>
                </a:solidFill>
              </a:endParaRPr>
            </a:p>
          </p:txBody>
        </p:sp>
      </p:grpSp>
      <p:cxnSp>
        <p:nvCxnSpPr>
          <p:cNvPr id="15" name="Straight Connector 14"/>
          <p:cNvCxnSpPr/>
          <p:nvPr userDrawn="1"/>
        </p:nvCxnSpPr>
        <p:spPr>
          <a:xfrm>
            <a:off x="3759200" y="5145764"/>
            <a:ext cx="0" cy="114300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 userDrawn="1"/>
        </p:nvGrpSpPr>
        <p:grpSpPr>
          <a:xfrm>
            <a:off x="564444" y="5463280"/>
            <a:ext cx="2754337" cy="580962"/>
            <a:chOff x="193478" y="5437878"/>
            <a:chExt cx="2295608" cy="645605"/>
          </a:xfrm>
        </p:grpSpPr>
        <p:pic>
          <p:nvPicPr>
            <p:cNvPr id="14" name="Picture 13" descr="DPH-Logo-white.png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719" y="5520017"/>
              <a:ext cx="1494367" cy="481327"/>
            </a:xfrm>
            <a:prstGeom prst="rect">
              <a:avLst/>
            </a:prstGeom>
            <a:effectLst>
              <a:outerShdw blurRad="69850" dist="12700" dir="2700000" algn="tl" rotWithShape="0">
                <a:srgbClr val="000000">
                  <a:alpha val="47000"/>
                </a:srgbClr>
              </a:outerShdw>
            </a:effectLst>
          </p:spPr>
        </p:pic>
        <p:pic>
          <p:nvPicPr>
            <p:cNvPr id="4" name="Picture 3" descr="SEAL-white.png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3478" y="5437878"/>
              <a:ext cx="645605" cy="645605"/>
            </a:xfrm>
            <a:prstGeom prst="rect">
              <a:avLst/>
            </a:prstGeom>
          </p:spPr>
        </p:pic>
      </p:grp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210050" y="5342468"/>
            <a:ext cx="2721327" cy="804333"/>
          </a:xfrm>
        </p:spPr>
        <p:txBody>
          <a:bodyPr/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1450611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09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114C2-7739-024A-AAE4-333F8728754D}" type="datetime1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5791200"/>
            <a:ext cx="9939867" cy="565150"/>
          </a:xfrm>
        </p:spPr>
        <p:txBody>
          <a:bodyPr/>
          <a:lstStyle>
            <a:lvl1pPr marL="91440" indent="-91440">
              <a:lnSpc>
                <a:spcPts val="900"/>
              </a:lnSpc>
              <a:spcBef>
                <a:spcPts val="0"/>
              </a:spcBef>
              <a:spcAft>
                <a:spcPts val="100"/>
              </a:spcAft>
              <a:buClr>
                <a:schemeClr val="tx1"/>
              </a:buClr>
              <a:buFont typeface="+mj-lt"/>
              <a:buAutoNum type="arabicPeriod"/>
              <a:defRPr sz="900" baseline="0"/>
            </a:lvl1pPr>
          </a:lstStyle>
          <a:p>
            <a:pPr lvl="0"/>
            <a:r>
              <a:rPr lang="en-US"/>
              <a:t>Click to edit Master footnote</a:t>
            </a:r>
          </a:p>
        </p:txBody>
      </p:sp>
    </p:spTree>
    <p:extLst>
      <p:ext uri="{BB962C8B-B14F-4D97-AF65-F5344CB8AC3E}">
        <p14:creationId xmlns:p14="http://schemas.microsoft.com/office/powerpoint/2010/main" val="330255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With Text Box Treat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 userDrawn="1"/>
        </p:nvSpPr>
        <p:spPr>
          <a:xfrm>
            <a:off x="584984" y="1606552"/>
            <a:ext cx="11001952" cy="317499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2"/>
          </a:solidFill>
          <a:ln w="317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C7D2-64ED-E041-B415-7C7B0A849943}" type="datetime1">
              <a:rPr lang="en-US" smtClean="0"/>
              <a:t>8/6/2024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597530" y="1437765"/>
            <a:ext cx="10984871" cy="309226"/>
            <a:chOff x="448147" y="1628265"/>
            <a:chExt cx="8238653" cy="309226"/>
          </a:xfrm>
        </p:grpSpPr>
        <p:sp>
          <p:nvSpPr>
            <p:cNvPr id="7" name="Rectangle 6"/>
            <p:cNvSpPr/>
            <p:nvPr/>
          </p:nvSpPr>
          <p:spPr>
            <a:xfrm>
              <a:off x="448147" y="1709648"/>
              <a:ext cx="8238653" cy="73151"/>
            </a:xfrm>
            <a:prstGeom prst="rect">
              <a:avLst/>
            </a:prstGeom>
            <a:solidFill>
              <a:srgbClr val="00205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d-ID" sz="18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987448" y="1628265"/>
              <a:ext cx="1061274" cy="309226"/>
              <a:chOff x="3987448" y="1628265"/>
              <a:chExt cx="1061274" cy="309226"/>
            </a:xfrm>
          </p:grpSpPr>
          <p:sp>
            <p:nvSpPr>
              <p:cNvPr id="9" name="Rounded Rectangle 8"/>
              <p:cNvSpPr/>
              <p:nvPr/>
            </p:nvSpPr>
            <p:spPr bwMode="auto">
              <a:xfrm>
                <a:off x="3987448" y="1709648"/>
                <a:ext cx="1061274" cy="227843"/>
              </a:xfrm>
              <a:prstGeom prst="roundRect">
                <a:avLst>
                  <a:gd name="adj" fmla="val 15704"/>
                </a:avLst>
              </a:prstGeom>
              <a:noFill/>
              <a:ln w="38100">
                <a:solidFill>
                  <a:schemeClr val="tx2">
                    <a:lumMod val="75000"/>
                  </a:schemeClr>
                </a:solidFill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tx1">
                      <a:lumMod val="85000"/>
                      <a:lumOff val="15000"/>
                    </a:schemeClr>
                  </a:solidFill>
                  <a:latin typeface="Calibri"/>
                </a:endParaRP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4125876" y="1628265"/>
                <a:ext cx="784419" cy="188235"/>
              </a:xfrm>
              <a:prstGeom prst="rect">
                <a:avLst/>
              </a:prstGeom>
              <a:gradFill flip="none" rotWithShape="1">
                <a:gsLst>
                  <a:gs pos="5000">
                    <a:srgbClr val="418FFF"/>
                  </a:gs>
                  <a:gs pos="82000">
                    <a:srgbClr val="00205B"/>
                  </a:gs>
                </a:gsLst>
                <a:lin ang="3420000" scaled="0"/>
                <a:tileRect/>
              </a:gradFill>
              <a:ln w="952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tx1">
                      <a:lumMod val="85000"/>
                      <a:lumOff val="15000"/>
                    </a:schemeClr>
                  </a:solidFill>
                  <a:latin typeface="Calibri"/>
                </a:endParaRPr>
              </a:p>
            </p:txBody>
          </p:sp>
        </p:grpSp>
      </p:grp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863600" y="1765302"/>
            <a:ext cx="10397067" cy="41909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5791200"/>
            <a:ext cx="9939867" cy="565150"/>
          </a:xfrm>
        </p:spPr>
        <p:txBody>
          <a:bodyPr/>
          <a:lstStyle>
            <a:lvl1pPr marL="91440" indent="-91440">
              <a:lnSpc>
                <a:spcPts val="900"/>
              </a:lnSpc>
              <a:spcBef>
                <a:spcPts val="0"/>
              </a:spcBef>
              <a:spcAft>
                <a:spcPts val="100"/>
              </a:spcAft>
              <a:buClr>
                <a:schemeClr val="tx1"/>
              </a:buClr>
              <a:buFont typeface="+mj-lt"/>
              <a:buAutoNum type="arabicPeriod"/>
              <a:defRPr sz="900" baseline="0"/>
            </a:lvl1pPr>
          </a:lstStyle>
          <a:p>
            <a:pPr lvl="0"/>
            <a:r>
              <a:rPr lang="en-US"/>
              <a:t>Click to edit Master footnote</a:t>
            </a:r>
          </a:p>
        </p:txBody>
      </p:sp>
    </p:spTree>
    <p:extLst>
      <p:ext uri="{BB962C8B-B14F-4D97-AF65-F5344CB8AC3E}">
        <p14:creationId xmlns:p14="http://schemas.microsoft.com/office/powerpoint/2010/main" val="406012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2116" y="1955801"/>
            <a:ext cx="12192000" cy="101600"/>
          </a:xfrm>
          <a:prstGeom prst="rect">
            <a:avLst/>
          </a:prstGeom>
          <a:gradFill flip="none" rotWithShape="1">
            <a:gsLst>
              <a:gs pos="9000">
                <a:srgbClr val="CF7F00"/>
              </a:gs>
              <a:gs pos="100000">
                <a:srgbClr val="FFCB02">
                  <a:alpha val="48000"/>
                </a:srgbClr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F8FB4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963085" y="5691746"/>
            <a:ext cx="10994308" cy="207490"/>
          </a:xfrm>
          <a:prstGeom prst="rect">
            <a:avLst/>
          </a:prstGeom>
          <a:gradFill flip="none" rotWithShape="1">
            <a:gsLst>
              <a:gs pos="69000">
                <a:schemeClr val="tx1">
                  <a:alpha val="15000"/>
                </a:schemeClr>
              </a:gs>
              <a:gs pos="100000">
                <a:srgbClr val="D9D9D9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8900" marR="0" indent="-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955800"/>
            <a:ext cx="12192000" cy="3837546"/>
          </a:xfrm>
          <a:prstGeom prst="rect">
            <a:avLst/>
          </a:prstGeom>
          <a:gradFill flip="none" rotWithShape="1">
            <a:gsLst>
              <a:gs pos="9000">
                <a:srgbClr val="00205B"/>
              </a:gs>
              <a:gs pos="100000">
                <a:srgbClr val="418FDE"/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F8FB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4102101"/>
            <a:ext cx="10363200" cy="876300"/>
          </a:xfrm>
        </p:spPr>
        <p:txBody>
          <a:bodyPr anchor="t"/>
          <a:lstStyle>
            <a:lvl1pPr algn="l">
              <a:lnSpc>
                <a:spcPts val="2900"/>
              </a:lnSpc>
              <a:defRPr sz="2800" b="1" cap="none" spc="1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698646"/>
            <a:ext cx="10363200" cy="403455"/>
          </a:xfrm>
        </p:spPr>
        <p:txBody>
          <a:bodyPr anchor="b" anchorCtr="0"/>
          <a:lstStyle>
            <a:lvl1pPr marL="0" indent="0">
              <a:lnSpc>
                <a:spcPts val="2100"/>
              </a:lnSpc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9AB3-E2A9-3D45-9524-220F07F718CB}" type="datetime1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2">
            <a:alphaModFix amt="5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3000"/>
                    </a14:imgEffect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9986"/>
          <a:stretch/>
        </p:blipFill>
        <p:spPr>
          <a:xfrm>
            <a:off x="8605960" y="2527301"/>
            <a:ext cx="3586041" cy="326604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" y="2057401"/>
            <a:ext cx="12189884" cy="0"/>
          </a:xfrm>
          <a:prstGeom prst="line">
            <a:avLst/>
          </a:prstGeom>
          <a:ln>
            <a:solidFill>
              <a:srgbClr val="EEB11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2117" y="5691746"/>
            <a:ext cx="12189884" cy="0"/>
          </a:xfrm>
          <a:prstGeom prst="line">
            <a:avLst/>
          </a:prstGeom>
          <a:ln>
            <a:solidFill>
              <a:srgbClr val="EEB11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56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94382"/>
            <a:ext cx="5291328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234144"/>
            <a:ext cx="5291328" cy="3951288"/>
          </a:xfrm>
        </p:spPr>
        <p:txBody>
          <a:bodyPr/>
          <a:lstStyle>
            <a:lvl1pPr marL="164592" indent="-201168">
              <a:defRPr sz="2200"/>
            </a:lvl1pPr>
            <a:lvl2pPr marL="530352" indent="-256032">
              <a:defRPr sz="2000"/>
            </a:lvl2pPr>
            <a:lvl3pPr marL="713232" indent="-182880">
              <a:defRPr sz="1800"/>
            </a:lvl3pPr>
            <a:lvl4pPr marL="960120">
              <a:defRPr sz="1600"/>
            </a:lvl4pPr>
            <a:lvl5pPr marL="118872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45767" y="1594382"/>
            <a:ext cx="5291328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45767" y="2234144"/>
            <a:ext cx="5291328" cy="3951288"/>
          </a:xfrm>
        </p:spPr>
        <p:txBody>
          <a:bodyPr/>
          <a:lstStyle>
            <a:lvl1pPr indent="-201168">
              <a:defRPr sz="2200"/>
            </a:lvl1pPr>
            <a:lvl2pPr marL="530352" indent="-256032">
              <a:defRPr sz="2000"/>
            </a:lvl2pPr>
            <a:lvl3pPr marL="713232" indent="-182880">
              <a:defRPr sz="1800"/>
            </a:lvl3pPr>
            <a:lvl4pPr marL="960120">
              <a:defRPr sz="1600"/>
            </a:lvl4pPr>
            <a:lvl5pPr marL="118872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5B0A-E3F8-2B42-AC0F-4B63D233AF15}" type="datetime1">
              <a:rPr lang="en-US" smtClean="0"/>
              <a:t>8/6/2024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5791200"/>
            <a:ext cx="9939867" cy="565150"/>
          </a:xfrm>
        </p:spPr>
        <p:txBody>
          <a:bodyPr/>
          <a:lstStyle>
            <a:lvl1pPr marL="91440" indent="-91440">
              <a:lnSpc>
                <a:spcPts val="900"/>
              </a:lnSpc>
              <a:spcBef>
                <a:spcPts val="0"/>
              </a:spcBef>
              <a:spcAft>
                <a:spcPts val="100"/>
              </a:spcAft>
              <a:buClr>
                <a:schemeClr val="tx1"/>
              </a:buClr>
              <a:buFont typeface="+mj-lt"/>
              <a:buAutoNum type="arabicPeriod"/>
              <a:defRPr sz="900" baseline="0"/>
            </a:lvl1pPr>
          </a:lstStyle>
          <a:p>
            <a:pPr lvl="0"/>
            <a:r>
              <a:rPr lang="en-US"/>
              <a:t>Click to edit Master footnote</a:t>
            </a:r>
          </a:p>
        </p:txBody>
      </p:sp>
    </p:spTree>
    <p:extLst>
      <p:ext uri="{BB962C8B-B14F-4D97-AF65-F5344CB8AC3E}">
        <p14:creationId xmlns:p14="http://schemas.microsoft.com/office/powerpoint/2010/main" val="241743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624E-BDBD-EA41-8258-217FEFAC7833}" type="datetime1">
              <a:rPr lang="en-US" smtClean="0"/>
              <a:t>8/6/2024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1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30BB-010B-3645-921B-01579C531B68}" type="datetime1">
              <a:rPr lang="en-US" smtClean="0"/>
              <a:t>8/6/2024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1FA1-5AF9-0647-B31D-D6250D453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4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3F9C6-5227-F2A5-2122-928B9B5ACA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70E232-FA08-5B95-3986-F0166144AC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3154B-46E7-43B2-4AE5-0FF1C50459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959C8-AC25-4872-849D-5A8DC4070F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72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4559"/>
            <a:ext cx="12204192" cy="700354"/>
          </a:xfrm>
          <a:prstGeom prst="rect">
            <a:avLst/>
          </a:prstGeom>
          <a:gradFill flip="none" rotWithShape="1">
            <a:gsLst>
              <a:gs pos="9000">
                <a:srgbClr val="00205B"/>
              </a:gs>
              <a:gs pos="100000">
                <a:srgbClr val="418FDE"/>
              </a:gs>
            </a:gsLst>
            <a:lin ang="154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F8FB4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8816628" y="59966"/>
            <a:ext cx="2743048" cy="571818"/>
            <a:chOff x="202887" y="5437878"/>
            <a:chExt cx="2286199" cy="635444"/>
          </a:xfrm>
        </p:grpSpPr>
        <p:pic>
          <p:nvPicPr>
            <p:cNvPr id="14" name="Picture 13" descr="DPH-Logo-white.png"/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719" y="5520017"/>
              <a:ext cx="1494367" cy="481327"/>
            </a:xfrm>
            <a:prstGeom prst="rect">
              <a:avLst/>
            </a:prstGeom>
            <a:effectLst>
              <a:outerShdw blurRad="69850" dist="12700" dir="2700000" algn="tl" rotWithShape="0">
                <a:srgbClr val="000000">
                  <a:alpha val="47000"/>
                </a:srgbClr>
              </a:outerShdw>
            </a:effectLst>
          </p:spPr>
        </p:pic>
        <p:pic>
          <p:nvPicPr>
            <p:cNvPr id="15" name="Picture 14" descr="SEAL-white.png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887" y="5437878"/>
              <a:ext cx="635444" cy="635444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812010"/>
            <a:ext cx="10972800" cy="6349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</a:lstStyle>
          <a:p>
            <a:fld id="{645ED8AD-D12E-834D-8548-7072FE264DBC}" type="datetime1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88667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71200" y="6356351"/>
            <a:ext cx="71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</a:lstStyle>
          <a:p>
            <a:fld id="{C3111FA1-5AF9-0647-B31D-D6250D4530A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-14308" y="691734"/>
            <a:ext cx="12204192" cy="83427"/>
            <a:chOff x="4859" y="6756285"/>
            <a:chExt cx="6847555" cy="101715"/>
          </a:xfrm>
        </p:grpSpPr>
        <p:sp>
          <p:nvSpPr>
            <p:cNvPr id="28" name="Rectangle 27"/>
            <p:cNvSpPr/>
            <p:nvPr userDrawn="1"/>
          </p:nvSpPr>
          <p:spPr>
            <a:xfrm>
              <a:off x="4859" y="6756285"/>
              <a:ext cx="2296444" cy="101715"/>
            </a:xfrm>
            <a:prstGeom prst="rect">
              <a:avLst/>
            </a:prstGeom>
            <a:solidFill>
              <a:srgbClr val="C5B78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rgbClr val="5F8FB4"/>
                </a:solidFill>
              </a:endParaRPr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2259526" y="6756285"/>
              <a:ext cx="2296444" cy="101715"/>
            </a:xfrm>
            <a:prstGeom prst="rect">
              <a:avLst/>
            </a:prstGeom>
            <a:solidFill>
              <a:srgbClr val="CF7F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rgbClr val="5F8FB4"/>
                </a:solidFill>
              </a:endParaRPr>
            </a:p>
          </p:txBody>
        </p:sp>
        <p:sp>
          <p:nvSpPr>
            <p:cNvPr id="30" name="Rectangle 29"/>
            <p:cNvSpPr/>
            <p:nvPr userDrawn="1"/>
          </p:nvSpPr>
          <p:spPr>
            <a:xfrm>
              <a:off x="4555970" y="6756285"/>
              <a:ext cx="2296444" cy="101715"/>
            </a:xfrm>
            <a:prstGeom prst="rect">
              <a:avLst/>
            </a:prstGeom>
            <a:solidFill>
              <a:srgbClr val="789D4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rgbClr val="5F8FB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200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256032" indent="-256032" algn="l" defTabSz="457200" rtl="0" eaLnBrk="1" latinLnBrk="0" hangingPunct="1">
        <a:spcBef>
          <a:spcPct val="20000"/>
        </a:spcBef>
        <a:buClr>
          <a:schemeClr val="accent1">
            <a:lumMod val="75000"/>
          </a:schemeClr>
        </a:buClr>
        <a:buFont typeface="Arial"/>
        <a:buChar char="•"/>
        <a:defRPr sz="2400" kern="1200">
          <a:solidFill>
            <a:schemeClr val="tx1"/>
          </a:solidFill>
          <a:latin typeface="Gill Sans"/>
          <a:ea typeface="+mn-ea"/>
          <a:cs typeface="Gill Sans"/>
        </a:defRPr>
      </a:lvl1pPr>
      <a:lvl2pPr marL="557784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Gill Sans"/>
          <a:ea typeface="+mn-ea"/>
          <a:cs typeface="Gill San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Arial"/>
        <a:buChar char="•"/>
        <a:defRPr sz="2000" kern="1200">
          <a:solidFill>
            <a:schemeClr val="tx1"/>
          </a:solidFill>
          <a:latin typeface="Gill Sans"/>
          <a:ea typeface="+mn-ea"/>
          <a:cs typeface="Gill San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Gill Sans"/>
          <a:ea typeface="+mn-ea"/>
          <a:cs typeface="Gill San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Gill Sans"/>
          <a:ea typeface="+mn-ea"/>
          <a:cs typeface="Gill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edicalaffairs@ph.lacounty.gov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08312" y="1604973"/>
            <a:ext cx="6259897" cy="52070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19791"/>
              </a:lnSpc>
            </a:pPr>
            <a:r>
              <a:rPr lang="en-US" sz="3200" dirty="0">
                <a:latin typeface="+mj-lt"/>
              </a:rPr>
              <a:t>Addressing Medical Debt Through Data Collection 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DD761-982E-0A70-AE77-70DF6A1B723F}"/>
              </a:ext>
            </a:extLst>
          </p:cNvPr>
          <p:cNvSpPr txBox="1">
            <a:spLocks/>
          </p:cNvSpPr>
          <p:nvPr/>
        </p:nvSpPr>
        <p:spPr>
          <a:xfrm>
            <a:off x="196086" y="4423719"/>
            <a:ext cx="7172123" cy="136480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ct val="20000"/>
              </a:spcBef>
              <a:buClr>
                <a:schemeClr val="accent1">
                  <a:lumMod val="75000"/>
                </a:schemeClr>
              </a:buClr>
              <a:buFont typeface="Arial"/>
              <a:buNone/>
              <a:defRPr sz="2200" kern="1200">
                <a:solidFill>
                  <a:srgbClr val="FFFFFF"/>
                </a:solidFill>
                <a:latin typeface="Gill Sans"/>
                <a:ea typeface="+mn-ea"/>
                <a:cs typeface="Gill San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ill Sans"/>
                <a:ea typeface="+mn-ea"/>
                <a:cs typeface="Gill San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ill Sans"/>
                <a:ea typeface="+mn-ea"/>
                <a:cs typeface="Gill San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ill Sans"/>
                <a:ea typeface="+mn-ea"/>
                <a:cs typeface="Gill San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ill Sans"/>
                <a:ea typeface="+mn-ea"/>
                <a:cs typeface="Gill San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6250"/>
              </a:lnSpc>
              <a:spcBef>
                <a:spcPct val="0"/>
              </a:spcBef>
              <a:buClr>
                <a:srgbClr val="FFFFFF"/>
              </a:buClr>
              <a:buSzPts val="2000"/>
            </a:pPr>
            <a:r>
              <a:rPr lang="en-US" sz="1400" dirty="0">
                <a:ea typeface="Calibri"/>
              </a:rPr>
              <a:t>August 6, 2024</a:t>
            </a:r>
            <a:endParaRPr lang="en-US" dirty="0">
              <a:ea typeface="Calibri"/>
            </a:endParaRPr>
          </a:p>
          <a:p>
            <a:pPr algn="ctr">
              <a:lnSpc>
                <a:spcPct val="116250"/>
              </a:lnSpc>
              <a:spcBef>
                <a:spcPct val="0"/>
              </a:spcBef>
              <a:buSzPts val="2000"/>
            </a:pPr>
            <a:r>
              <a:rPr lang="en-US" sz="1400" dirty="0">
                <a:ea typeface="Calibri" panose="020F0502020204030204" pitchFamily="34" charset="0"/>
              </a:rPr>
              <a:t>Board of Supervisors Meeting</a:t>
            </a:r>
          </a:p>
          <a:p>
            <a:pPr algn="ctr">
              <a:lnSpc>
                <a:spcPct val="116250"/>
              </a:lnSpc>
              <a:spcBef>
                <a:spcPct val="0"/>
              </a:spcBef>
              <a:buSzPts val="2000"/>
            </a:pPr>
            <a:endParaRPr lang="en-US" sz="1400" dirty="0">
              <a:ea typeface="Calibri" panose="020F0502020204030204" pitchFamily="34" charset="0"/>
            </a:endParaRPr>
          </a:p>
          <a:p>
            <a:pPr algn="ctr">
              <a:lnSpc>
                <a:spcPct val="116250"/>
              </a:lnSpc>
              <a:spcBef>
                <a:spcPct val="0"/>
              </a:spcBef>
              <a:buSzPts val="2000"/>
            </a:pPr>
            <a:r>
              <a:rPr lang="en-US" sz="1400" dirty="0">
                <a:ea typeface="Calibri" panose="020F0502020204030204" pitchFamily="34" charset="0"/>
              </a:rPr>
              <a:t>Barbara Ferrer, Ph.D., M.P.H., M.Ed., Director</a:t>
            </a:r>
          </a:p>
          <a:p>
            <a:pPr algn="ctr">
              <a:lnSpc>
                <a:spcPct val="116250"/>
              </a:lnSpc>
              <a:spcBef>
                <a:spcPct val="0"/>
              </a:spcBef>
              <a:buSzPts val="2000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6250"/>
              </a:lnSpc>
              <a:spcBef>
                <a:spcPct val="0"/>
              </a:spcBef>
              <a:buClr>
                <a:srgbClr val="FFFFFF"/>
              </a:buClr>
              <a:buSzPts val="2000"/>
            </a:pPr>
            <a:endParaRPr lang="en-US" sz="1400" b="1" dirty="0"/>
          </a:p>
          <a:p>
            <a:pPr algn="ctr">
              <a:lnSpc>
                <a:spcPct val="116250"/>
              </a:lnSpc>
              <a:spcBef>
                <a:spcPct val="0"/>
              </a:spcBef>
              <a:buClr>
                <a:srgbClr val="FFFFFF"/>
              </a:buClr>
              <a:buSzPts val="2000"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018655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EA9C26-F3C6-4BFE-A1F2-3940E4E933C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t>2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784CE3E-6462-4A1E-8919-5CF504375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602" y="1059180"/>
            <a:ext cx="11988796" cy="5297170"/>
          </a:xfrm>
        </p:spPr>
        <p:txBody>
          <a:bodyPr/>
          <a:lstStyle/>
          <a:p>
            <a:pPr marL="456565" indent="-380365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Medical debt affected one in ten adults</a:t>
            </a:r>
            <a:r>
              <a:rPr lang="en-US" i="0" u="none" strike="noStrike" dirty="0">
                <a:solidFill>
                  <a:srgbClr val="000000"/>
                </a:solidFill>
                <a:effectLst/>
              </a:rPr>
              <a:t>, or approximately 785,000 LA County adults in 2022</a:t>
            </a:r>
          </a:p>
          <a:p>
            <a:pPr marL="455942" indent="-380365"/>
            <a:endParaRPr lang="en-US" sz="2200" dirty="0">
              <a:solidFill>
                <a:srgbClr val="000000"/>
              </a:solidFill>
            </a:endParaRPr>
          </a:p>
          <a:p>
            <a:pPr marL="455942" indent="-380365"/>
            <a:r>
              <a:rPr lang="en-US" b="1" dirty="0">
                <a:solidFill>
                  <a:srgbClr val="000000"/>
                </a:solidFill>
              </a:rPr>
              <a:t>The amount of debt is increasing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913776" lvl="1" indent="-354965"/>
            <a:r>
              <a:rPr lang="en-US" sz="2200" dirty="0">
                <a:solidFill>
                  <a:srgbClr val="000000"/>
                </a:solidFill>
              </a:rPr>
              <a:t>From &gt;$2.6 billion in 2021 to &gt;$2.9 billion in 2022</a:t>
            </a:r>
          </a:p>
          <a:p>
            <a:pPr marL="913130" lvl="1" indent="-380365"/>
            <a:r>
              <a:rPr lang="en-US" sz="2200" dirty="0">
                <a:solidFill>
                  <a:srgbClr val="000000"/>
                </a:solidFill>
              </a:rPr>
              <a:t>Approximately 46% of this debt belongs to individuals below 200% of the Federal Poverty Level</a:t>
            </a:r>
          </a:p>
          <a:p>
            <a:pPr marL="913130" lvl="1" indent="-380365"/>
            <a:r>
              <a:rPr lang="en-US" sz="2200" b="0" i="0" u="none" strike="noStrike" dirty="0">
                <a:solidFill>
                  <a:srgbClr val="000000"/>
                </a:solidFill>
                <a:effectLst/>
              </a:rPr>
              <a:t>Stark ge</a:t>
            </a:r>
            <a:r>
              <a:rPr lang="en-US" sz="2200" dirty="0">
                <a:solidFill>
                  <a:srgbClr val="000000"/>
                </a:solidFill>
              </a:rPr>
              <a:t>ographic, racial disparities and impact on families with children</a:t>
            </a:r>
          </a:p>
          <a:p>
            <a:pPr marL="913130" lvl="1" indent="-380365"/>
            <a:r>
              <a:rPr lang="en-US" sz="2200" b="0" i="0" u="none" strike="noStrike" dirty="0">
                <a:solidFill>
                  <a:srgbClr val="000000"/>
                </a:solidFill>
                <a:effectLst/>
              </a:rPr>
              <a:t>Financial, health, mental health, and housing repercussions</a:t>
            </a:r>
            <a:r>
              <a:rPr lang="en-US" sz="2200" dirty="0">
                <a:solidFill>
                  <a:srgbClr val="000000"/>
                </a:solidFill>
              </a:rPr>
              <a:t> </a:t>
            </a:r>
            <a:endParaRPr lang="en-US" sz="2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13130" lvl="1" indent="-380365"/>
            <a:endParaRPr lang="en-US" sz="2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456565" indent="-380365"/>
            <a:r>
              <a:rPr lang="en-US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/>
              </a:rPr>
              <a:t>Medical debt is a complex issue involving the entire healthcare system</a:t>
            </a:r>
          </a:p>
          <a:p>
            <a:pPr marL="913753" lvl="1" indent="-380365"/>
            <a:r>
              <a:rPr 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Times New Roman"/>
              </a:rPr>
              <a:t>Hospital bills comprise the majority of debt and the largest bills</a:t>
            </a:r>
          </a:p>
          <a:p>
            <a:pPr marL="913753" lvl="1" indent="-380365"/>
            <a:r>
              <a:rPr lang="en-US" sz="2200" dirty="0">
                <a:solidFill>
                  <a:srgbClr val="000000"/>
                </a:solidFill>
                <a:cs typeface="Times New Roman"/>
              </a:rPr>
              <a:t>The 92 hospitals in LA County provided $602 million of financial assistance in 2021; 1.2% of total patient operating expenses with 53% of all financial assistance from four County operated facilities</a:t>
            </a:r>
          </a:p>
          <a:p>
            <a:pPr marL="913130" lvl="1" indent="-380365"/>
            <a:endParaRPr lang="en-US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13753" lvl="1" indent="-380365"/>
            <a:endParaRPr lang="en-US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indent="-380365"/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indent="-380365">
              <a:lnSpc>
                <a:spcPct val="150000"/>
              </a:lnSpc>
            </a:pPr>
            <a:endParaRPr lang="en-US" sz="2200" dirty="0"/>
          </a:p>
          <a:p>
            <a:pPr marL="456565" indent="-380365">
              <a:lnSpc>
                <a:spcPct val="150000"/>
              </a:lnSpc>
            </a:pPr>
            <a:endParaRPr lang="en-US" sz="2200" dirty="0"/>
          </a:p>
          <a:p>
            <a:pPr marL="456565" indent="-380365">
              <a:lnSpc>
                <a:spcPct val="150000"/>
              </a:lnSpc>
            </a:pPr>
            <a:endParaRPr lang="en-US" sz="2200" dirty="0"/>
          </a:p>
          <a:p>
            <a:pPr marL="456565" indent="-380365"/>
            <a:endParaRPr lang="en-US" sz="2200" dirty="0"/>
          </a:p>
          <a:p>
            <a:pPr marL="76200" indent="0">
              <a:buNone/>
            </a:pPr>
            <a:endParaRPr lang="en-US" sz="2200" b="1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94E93BD-49C2-FDB4-441A-A2C29D6B6318}"/>
              </a:ext>
            </a:extLst>
          </p:cNvPr>
          <p:cNvSpPr txBox="1">
            <a:spLocks/>
          </p:cNvSpPr>
          <p:nvPr/>
        </p:nvSpPr>
        <p:spPr>
          <a:xfrm>
            <a:off x="607653" y="-48539"/>
            <a:ext cx="9148707" cy="86054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R="0" lvl="0" algn="l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2800" b="1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17771549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6F439-92C7-0B0A-98F9-8A221B334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499" y="818948"/>
            <a:ext cx="10972800" cy="5666068"/>
          </a:xfrm>
        </p:spPr>
        <p:txBody>
          <a:bodyPr/>
          <a:lstStyle/>
          <a:p>
            <a:pPr marL="76200" indent="0" fontAlgn="base">
              <a:buNone/>
            </a:pPr>
            <a:r>
              <a:rPr lang="en-US" sz="26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/>
              </a:rPr>
              <a:t>Currently, the financial assistance data that is reported to the State and Federal Government only includes the sum of total dollars of financial assistance provided.</a:t>
            </a:r>
          </a:p>
          <a:p>
            <a:pPr marL="76200" indent="0" fontAlgn="base">
              <a:buNone/>
            </a:pPr>
            <a:endParaRPr lang="en-US" sz="1200" b="1" dirty="0">
              <a:solidFill>
                <a:srgbClr val="000000"/>
              </a:solidFill>
              <a:ea typeface="Times New Roman" panose="02020603050405020304" pitchFamily="18" charset="0"/>
              <a:cs typeface="Times New Roman"/>
            </a:endParaRPr>
          </a:p>
          <a:p>
            <a:pPr marL="76200" indent="0" fontAlgn="base">
              <a:buNone/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/>
              </a:rPr>
              <a:t>Proposed ordinance</a:t>
            </a:r>
            <a:endParaRPr lang="en-US" sz="2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6565" indent="-380365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Requires </a:t>
            </a:r>
            <a:r>
              <a:rPr lang="en-US" dirty="0">
                <a:solidFill>
                  <a:srgbClr val="000000"/>
                </a:solidFill>
              </a:rPr>
              <a:t>hospitals to submit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 aggregate data on debt collection and financial assistance operations</a:t>
            </a:r>
            <a:r>
              <a:rPr lang="en-US" dirty="0">
                <a:solidFill>
                  <a:srgbClr val="000000"/>
                </a:solidFill>
              </a:rPr>
              <a:t> </a:t>
            </a:r>
          </a:p>
          <a:p>
            <a:pPr marL="533400" lvl="1" indent="0">
              <a:buClr>
                <a:srgbClr val="000000"/>
              </a:buClr>
              <a:buNone/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6565" indent="-380365">
              <a:buFont typeface="Arial,Sans-Serif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Requires hospitals to report on patient accounts advanced to collections </a:t>
            </a:r>
          </a:p>
          <a:p>
            <a:pPr marL="456565" indent="-380365">
              <a:buFont typeface="Arial,Sans-Serif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419100" indent="-342900"/>
            <a:r>
              <a:rPr lang="en-US" b="1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</a:rPr>
              <a:t>Includes privacy protections:</a:t>
            </a:r>
          </a:p>
          <a:p>
            <a:pPr marL="913765" lvl="1" indent="-380365"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Data will not include any health information regarding diagnosis, treatment, etc.</a:t>
            </a:r>
          </a:p>
          <a:p>
            <a:pPr marL="913765" lvl="1" indent="-380365"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US" dirty="0"/>
              <a:t>HIPAA compliant</a:t>
            </a:r>
          </a:p>
          <a:p>
            <a:pPr marL="76200" indent="0" fontAlgn="base">
              <a:buNone/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ACED06-3F56-E407-E43E-EEBD318143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t>3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00E5E25-725D-211D-E82E-35280B330406}"/>
              </a:ext>
            </a:extLst>
          </p:cNvPr>
          <p:cNvSpPr txBox="1">
            <a:spLocks/>
          </p:cNvSpPr>
          <p:nvPr/>
        </p:nvSpPr>
        <p:spPr>
          <a:xfrm>
            <a:off x="609600" y="-41600"/>
            <a:ext cx="9148707" cy="86054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R="0" lvl="0" algn="l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2800" b="1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solidFill>
                  <a:schemeClr val="bg1"/>
                </a:solidFill>
              </a:rPr>
              <a:t>Proposed Ordinance Overview</a:t>
            </a:r>
          </a:p>
        </p:txBody>
      </p:sp>
    </p:spTree>
    <p:extLst>
      <p:ext uri="{BB962C8B-B14F-4D97-AF65-F5344CB8AC3E}">
        <p14:creationId xmlns:p14="http://schemas.microsoft.com/office/powerpoint/2010/main" val="113506058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6F439-92C7-0B0A-98F9-8A221B334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818948"/>
            <a:ext cx="10972800" cy="5902502"/>
          </a:xfrm>
        </p:spPr>
        <p:txBody>
          <a:bodyPr/>
          <a:lstStyle/>
          <a:p>
            <a:pPr marL="456565" indent="-380365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Ordinance covers all acute care hospitals in the unincorporated areas of LA County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	- </a:t>
            </a:r>
            <a:r>
              <a:rPr lang="en-US" sz="2200" dirty="0">
                <a:solidFill>
                  <a:srgbClr val="000000"/>
                </a:solidFill>
              </a:rPr>
              <a:t>7 hospitals</a:t>
            </a:r>
          </a:p>
          <a:p>
            <a:pPr marL="456565" indent="-380365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456565" indent="-380365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Incorporated cities within LA County will need to adopt the ordinance to cover their jurisdiction</a:t>
            </a:r>
          </a:p>
          <a:p>
            <a:pPr marL="913765" lvl="1" indent="-380365" fontAlgn="base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456565" indent="-380365">
              <a:buFont typeface="Arial,Sans-Serif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Safety Net Hospitals have less frequent reporting requirements</a:t>
            </a:r>
          </a:p>
          <a:p>
            <a:pPr marL="456565" indent="-380365" fontAlgn="base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456565" indent="-380365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First reporting is due 180 days after ordinance goes into effect</a:t>
            </a:r>
          </a:p>
          <a:p>
            <a:pPr marL="456565" indent="-380365" algn="l" rtl="0" fontAlgn="base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456565" indent="-380365" algn="l" rtl="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Similar to requirements in other jurisdictions including San Francisco, Illinois, Oregon, Washington, Virginia, North Carolina, New Mexico, Massachusetts, New York, Pennsylvania</a:t>
            </a:r>
          </a:p>
          <a:p>
            <a:pPr marL="75565" indent="0" algn="l" rtl="0" fontAlgn="base">
              <a:buNone/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13765" lvl="1" indent="-380365" fontAlgn="base">
              <a:buFont typeface="Arial" panose="020B0604020202020204" pitchFamily="34" charset="0"/>
              <a:buChar char="•"/>
            </a:pPr>
            <a:endParaRPr lang="en-US" sz="2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ACED06-3F56-E407-E43E-EEBD318143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t>4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00E5E25-725D-211D-E82E-35280B330406}"/>
              </a:ext>
            </a:extLst>
          </p:cNvPr>
          <p:cNvSpPr txBox="1">
            <a:spLocks/>
          </p:cNvSpPr>
          <p:nvPr/>
        </p:nvSpPr>
        <p:spPr>
          <a:xfrm>
            <a:off x="609600" y="-41600"/>
            <a:ext cx="9148707" cy="86054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R="0" lvl="0" algn="l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2800" b="1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solidFill>
                  <a:schemeClr val="bg1"/>
                </a:solidFill>
              </a:rPr>
              <a:t>Proposed Ordinance Overview - Continued</a:t>
            </a:r>
            <a:endParaRPr lang="en-US" sz="24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03504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6F439-92C7-0B0A-98F9-8A221B334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2134" y="1319966"/>
            <a:ext cx="9889067" cy="5401484"/>
          </a:xfrm>
        </p:spPr>
        <p:txBody>
          <a:bodyPr/>
          <a:lstStyle/>
          <a:p>
            <a:pPr marL="533400" indent="-457200" fontAlgn="base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Existing financial assistance data reported to State and Federal agencies is very limited with no information on debt collection</a:t>
            </a:r>
          </a:p>
          <a:p>
            <a:pPr marL="533400" indent="-457200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457200" algn="l" rtl="0" fontAlgn="base">
              <a:buFont typeface="+mj-lt"/>
              <a:buAutoNum type="arabicPeriod"/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</a:rPr>
              <a:t>Shifting policy to practice requires operational metrics to find gaps</a:t>
            </a:r>
          </a:p>
          <a:p>
            <a:pPr marL="533400" indent="-457200" algn="l" rtl="0" fontAlgn="base">
              <a:buFont typeface="+mj-lt"/>
              <a:buAutoNum type="arabicPeriod"/>
            </a:pPr>
            <a:endParaRPr lang="en-US" sz="2800" b="0" i="0" u="none" strike="noStrike" dirty="0">
              <a:solidFill>
                <a:srgbClr val="000000"/>
              </a:solidFill>
              <a:effectLst/>
            </a:endParaRPr>
          </a:p>
          <a:p>
            <a:pPr marL="533400" indent="-457200" algn="l" rtl="0" fontAlgn="base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Individual debt collection data answers one of the most important and hard to get at gaps:</a:t>
            </a:r>
          </a:p>
          <a:p>
            <a:pPr marL="876288" lvl="1" indent="-342900" fontAlgn="base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</a:rPr>
              <a:t>Who was a missed opportunity for financial assistance? </a:t>
            </a:r>
          </a:p>
          <a:p>
            <a:pPr marL="75565" indent="0" algn="l" rtl="0" fontAlgn="base">
              <a:buNone/>
            </a:pPr>
            <a:endParaRPr lang="en-US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13765" lvl="1" indent="-380365" fontAlgn="base">
              <a:buFont typeface="Arial" panose="020B0604020202020204" pitchFamily="34" charset="0"/>
              <a:buChar char="•"/>
            </a:pPr>
            <a:endParaRPr lang="en-US" sz="2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ACED06-3F56-E407-E43E-EEBD318143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t>5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00E5E25-725D-211D-E82E-35280B330406}"/>
              </a:ext>
            </a:extLst>
          </p:cNvPr>
          <p:cNvSpPr txBox="1">
            <a:spLocks/>
          </p:cNvSpPr>
          <p:nvPr/>
        </p:nvSpPr>
        <p:spPr>
          <a:xfrm>
            <a:off x="609600" y="-41600"/>
            <a:ext cx="9148707" cy="86054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R="0" lvl="0" algn="l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2800" b="1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solidFill>
                  <a:schemeClr val="bg1"/>
                </a:solidFill>
              </a:rPr>
              <a:t>Proposed Ordinance Benefits</a:t>
            </a:r>
          </a:p>
        </p:txBody>
      </p:sp>
    </p:spTree>
    <p:extLst>
      <p:ext uri="{BB962C8B-B14F-4D97-AF65-F5344CB8AC3E}">
        <p14:creationId xmlns:p14="http://schemas.microsoft.com/office/powerpoint/2010/main" val="170832479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6F439-92C7-0B0A-98F9-8A221B334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6667" y="1408082"/>
            <a:ext cx="9821333" cy="4948268"/>
          </a:xfrm>
        </p:spPr>
        <p:txBody>
          <a:bodyPr/>
          <a:lstStyle/>
          <a:p>
            <a:pPr marL="456565" indent="-380365" algn="l" rtl="0" fontAlgn="base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00"/>
                </a:solidFill>
              </a:rPr>
              <a:t>Aggregate Data Reporting Required</a:t>
            </a:r>
            <a:endParaRPr lang="en-US" sz="2800" dirty="0"/>
          </a:p>
          <a:p>
            <a:pPr marL="913765" lvl="1" indent="-380365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Financial assistance operations and debt collection</a:t>
            </a:r>
          </a:p>
          <a:p>
            <a:pPr marL="913765" lvl="1" indent="-380365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Provides metrics on gaps for process improvement</a:t>
            </a:r>
          </a:p>
          <a:p>
            <a:pPr marL="533400" lvl="1" indent="0" fontAlgn="base">
              <a:buNone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6565" indent="-380365" fontAlgn="base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00"/>
                </a:solidFill>
              </a:rPr>
              <a:t>Individual Data Reporting Required</a:t>
            </a:r>
          </a:p>
          <a:p>
            <a:pPr marL="913765" lvl="1" indent="-380365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Allows Public Health to "income match" data profile to understand if an opportunity for financial assistance was missed</a:t>
            </a:r>
          </a:p>
          <a:p>
            <a:pPr marL="913765" lvl="1" indent="-380365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Private feedback to hospitals 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13765" lvl="1" indent="-380365" algn="l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13765" lvl="1" indent="-380365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sz="22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75565" indent="0" fontAlgn="base">
              <a:buNone/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13765" lvl="1" indent="-380365" fontAlgn="base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ACED06-3F56-E407-E43E-EEBD318143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t>6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00E5E25-725D-211D-E82E-35280B330406}"/>
              </a:ext>
            </a:extLst>
          </p:cNvPr>
          <p:cNvSpPr txBox="1">
            <a:spLocks/>
          </p:cNvSpPr>
          <p:nvPr/>
        </p:nvSpPr>
        <p:spPr>
          <a:xfrm>
            <a:off x="609600" y="-41600"/>
            <a:ext cx="9148707" cy="86054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R="0" lvl="0" algn="l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400"/>
              <a:buFont typeface="Calibri"/>
              <a:buNone/>
              <a:defRPr sz="2800" b="1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solidFill>
                  <a:schemeClr val="bg1"/>
                </a:solidFill>
              </a:rPr>
              <a:t>Required Data Elements</a:t>
            </a:r>
          </a:p>
        </p:txBody>
      </p:sp>
    </p:spTree>
    <p:extLst>
      <p:ext uri="{BB962C8B-B14F-4D97-AF65-F5344CB8AC3E}">
        <p14:creationId xmlns:p14="http://schemas.microsoft.com/office/powerpoint/2010/main" val="65791646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EA9C26-F3C6-4BFE-A1F2-3940E4E933C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t>7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8D5CEC5-AA0A-A0C8-5E98-2F9D33925A93}"/>
              </a:ext>
            </a:extLst>
          </p:cNvPr>
          <p:cNvSpPr txBox="1">
            <a:spLocks/>
          </p:cNvSpPr>
          <p:nvPr/>
        </p:nvSpPr>
        <p:spPr>
          <a:xfrm>
            <a:off x="1812336" y="2011530"/>
            <a:ext cx="8335517" cy="366371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457189" marR="0" lvl="0" indent="-380990" algn="l" defTabSz="457200" rtl="0" eaLnBrk="1" latinLnBrk="0" hangingPunct="1">
              <a:lnSpc>
                <a:spcPct val="100000"/>
              </a:lnSpc>
              <a:spcBef>
                <a:spcPts val="480"/>
              </a:spcBef>
              <a:spcAft>
                <a:spcPct val="0"/>
              </a:spcAft>
              <a:buClr>
                <a:srgbClr val="366092"/>
              </a:buClr>
              <a:buSzPts val="2400"/>
              <a:buFont typeface="Arial"/>
              <a:buChar char="•"/>
              <a:defRPr sz="24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marR="0" lvl="1" indent="-380990" algn="l" defTabSz="457200" rtl="0" eaLnBrk="1" latinLnBrk="0" hangingPunct="1">
              <a:lnSpc>
                <a:spcPct val="100000"/>
              </a:lnSpc>
              <a:spcBef>
                <a:spcPts val="480"/>
              </a:spcBef>
              <a:spcAft>
                <a:spcPct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marR="0" lvl="2" indent="-355591" algn="l" defTabSz="4572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E36C09"/>
              </a:buClr>
              <a:buSzPts val="2000"/>
              <a:buFont typeface="Arial"/>
              <a:buChar char="•"/>
              <a:defRPr sz="20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marR="0" lvl="3" indent="-355591" algn="l" defTabSz="4572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marR="0" lvl="4" indent="-355591" algn="l" defTabSz="4572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marR="0" lvl="5" indent="-355591" algn="l" defTabSz="4572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marR="0" lvl="6" indent="-355591" algn="l" defTabSz="4572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marR="0" lvl="7" indent="-355591" algn="l" defTabSz="4572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marR="0" lvl="8" indent="-355591" algn="l" defTabSz="4572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kern="12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76199" indent="0" algn="ctr">
              <a:buClr>
                <a:srgbClr val="000000"/>
              </a:buClr>
              <a:buFont typeface="Arial"/>
              <a:buNone/>
              <a:defRPr/>
            </a:pPr>
            <a:r>
              <a:rPr lang="en-US" b="1" ker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Healthcare Consumer Protection Unit</a:t>
            </a:r>
          </a:p>
          <a:p>
            <a:pPr marL="76199" indent="0" algn="ctr">
              <a:buClr>
                <a:srgbClr val="000000"/>
              </a:buClr>
              <a:buFont typeface="Arial"/>
              <a:buNone/>
              <a:defRPr/>
            </a:pPr>
            <a:br>
              <a:rPr lang="en-US" ker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ker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 of Medical and Dental Affairs</a:t>
            </a:r>
            <a:br>
              <a:rPr lang="en-US" ker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ker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Angeles County Department of Public Health</a:t>
            </a:r>
            <a:br>
              <a:rPr lang="en-US" ker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u="sng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medicalaffairs@ph.lacounty.gov</a:t>
            </a:r>
            <a:endParaRPr lang="en-US" u="sng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6199" indent="0" algn="ctr">
              <a:buClr>
                <a:srgbClr val="000000"/>
              </a:buClr>
              <a:buFont typeface="Arial"/>
              <a:buNone/>
              <a:defRPr/>
            </a:pPr>
            <a:r>
              <a:rPr lang="en-US" u="sng">
                <a:solidFill>
                  <a:srgbClr val="0563C1"/>
                </a:solidFill>
                <a:latin typeface="Calibri" panose="020F0502020204030204" pitchFamily="34" charset="0"/>
                <a:ea typeface="Tahoma"/>
                <a:cs typeface="Calibri" panose="020F0502020204030204" pitchFamily="34" charset="0"/>
              </a:rPr>
              <a:t>http://publichealth.lacounty.gov/hccp/MedicalDebt/</a:t>
            </a:r>
          </a:p>
          <a:p>
            <a:pPr>
              <a:defRPr/>
            </a:pPr>
            <a:endParaRPr lang="en-US" b="1">
              <a:solidFill>
                <a:srgbClr val="000000"/>
              </a:solidFill>
              <a:latin typeface="Calibri" panose="020F0502020204030204" pitchFamily="34" charset="0"/>
              <a:ea typeface="Tahom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78981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copingMtg#1.LACDPH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PH-Presentation-Faces-SealAndLogo [Read-Only]" id="{287DEA41-4DB4-4CD1-9346-E11BE420A42C}" vid="{61CA25F8-1567-42DB-BECF-36B636AB66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E3DDF46A99EE45AED0FD9CAAA2E4BD" ma:contentTypeVersion="15" ma:contentTypeDescription="Create a new document." ma:contentTypeScope="" ma:versionID="bdf5ab36a21d14e7881369de000f5b69">
  <xsd:schema xmlns:xsd="http://www.w3.org/2001/XMLSchema" xmlns:xs="http://www.w3.org/2001/XMLSchema" xmlns:p="http://schemas.microsoft.com/office/2006/metadata/properties" xmlns:ns2="7670cf1c-61a5-4054-b598-dcb60c6a0eca" xmlns:ns3="d9005ced-7a57-4539-b821-e37f90c9cf4e" targetNamespace="http://schemas.microsoft.com/office/2006/metadata/properties" ma:root="true" ma:fieldsID="4842840f85db03594129bf9eb300b0ac" ns2:_="" ns3:_="">
    <xsd:import namespace="7670cf1c-61a5-4054-b598-dcb60c6a0eca"/>
    <xsd:import namespace="d9005ced-7a57-4539-b821-e37f90c9cf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70cf1c-61a5-4054-b598-dcb60c6a0e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377eeec-9545-4db6-a5b8-3c28df25bf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05ced-7a57-4539-b821-e37f90c9cf4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33b1470-c5d0-455c-86c2-e904df6be4f9}" ma:internalName="TaxCatchAll" ma:showField="CatchAllData" ma:web="d9005ced-7a57-4539-b821-e37f90c9cf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9005ced-7a57-4539-b821-e37f90c9cf4e" xsi:nil="true"/>
    <lcf76f155ced4ddcb4097134ff3c332f xmlns="7670cf1c-61a5-4054-b598-dcb60c6a0eca">
      <Terms xmlns="http://schemas.microsoft.com/office/infopath/2007/PartnerControls"/>
    </lcf76f155ced4ddcb4097134ff3c332f>
    <SharedWithUsers xmlns="d9005ced-7a57-4539-b821-e37f90c9cf4e">
      <UserInfo>
        <DisplayName>Emily Issa</DisplayName>
        <AccountId>933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1D3E029-2C34-4D21-ABF8-8C75301C925E}">
  <ds:schemaRefs>
    <ds:schemaRef ds:uri="7670cf1c-61a5-4054-b598-dcb60c6a0eca"/>
    <ds:schemaRef ds:uri="d9005ced-7a57-4539-b821-e37f90c9cf4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52A6705-76EE-49A0-B5E1-EE8288E303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ABA2DA-3595-44E3-ABD5-BBC820B82376}">
  <ds:schemaRefs>
    <ds:schemaRef ds:uri="http://www.w3.org/XML/1998/namespace"/>
    <ds:schemaRef ds:uri="http://purl.org/dc/elements/1.1/"/>
    <ds:schemaRef ds:uri="http://schemas.microsoft.com/office/infopath/2007/PartnerControls"/>
    <ds:schemaRef ds:uri="d9005ced-7a57-4539-b821-e37f90c9cf4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  <ds:schemaRef ds:uri="7670cf1c-61a5-4054-b598-dcb60c6a0eca"/>
  </ds:schemaRefs>
</ds:datastoreItem>
</file>

<file path=docMetadata/LabelInfo.xml><?xml version="1.0" encoding="utf-8"?>
<clbl:labelList xmlns:clbl="http://schemas.microsoft.com/office/2020/mipLabelMetadata">
  <clbl:label id="{07597248-ea38-451b-8abe-a638eddbac81}" enabled="0" method="" siteId="{07597248-ea38-451b-8abe-a638eddbac8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484</Words>
  <Application>Microsoft Office PowerPoint</Application>
  <PresentationFormat>Widescreen</PresentationFormat>
  <Paragraphs>83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Arial</vt:lpstr>
      <vt:lpstr>Arial,Sans-Serif</vt:lpstr>
      <vt:lpstr>Calibri</vt:lpstr>
      <vt:lpstr>Gill Sans</vt:lpstr>
      <vt:lpstr>Times New Roman</vt:lpstr>
      <vt:lpstr>Wingdings</vt:lpstr>
      <vt:lpstr>ScopingMtg#1.LACDPHTemplate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Nguyen</dc:creator>
  <cp:lastModifiedBy>Odendahl, Liz</cp:lastModifiedBy>
  <cp:revision>17</cp:revision>
  <cp:lastPrinted>2024-08-05T19:25:38Z</cp:lastPrinted>
  <dcterms:created xsi:type="dcterms:W3CDTF">2024-07-09T21:04:23Z</dcterms:created>
  <dcterms:modified xsi:type="dcterms:W3CDTF">2024-08-06T19:11:08Z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0x010100CBE3DDF46A99EE45AED0FD9CAAA2E4BD</vt:lpwstr>
  </property>
  <property fmtid="{D5CDD505-2E9C-101B-9397-08002B2CF9AE}" pid="3" name="MediaServiceImageTags">
    <vt:lpwstr/>
  </property>
</Properties>
</file>