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13"/>
  </p:notesMasterIdLst>
  <p:sldIdLst>
    <p:sldId id="2147473580" r:id="rId9"/>
    <p:sldId id="2147473582" r:id="rId10"/>
    <p:sldId id="2147473583" r:id="rId11"/>
    <p:sldId id="21474735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83E59D-B12F-B6E5-3053-51B9D0A689A1}" name="Lucy Stillman" initials="LS" userId="S::lstillman@ph.lacounty.gov::1d45438c-0f6d-4631-90f5-522259283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06887-C5CB-45F8-BB60-9F2654F6DC16}" v="29" dt="2024-05-22T16:30:48.303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i Cate" userId="d1317ce3-bed3-4c85-b16f-91ba5bc815f8" providerId="ADAL" clId="{E1206887-C5CB-45F8-BB60-9F2654F6DC16}"/>
    <pc:docChg chg="undo custSel addSld delSld modSld">
      <pc:chgData name="Wendi Cate" userId="d1317ce3-bed3-4c85-b16f-91ba5bc815f8" providerId="ADAL" clId="{E1206887-C5CB-45F8-BB60-9F2654F6DC16}" dt="2024-05-22T16:31:19.963" v="195" actId="403"/>
      <pc:docMkLst>
        <pc:docMk/>
      </pc:docMkLst>
      <pc:sldChg chg="addSp delSp modSp mod">
        <pc:chgData name="Wendi Cate" userId="d1317ce3-bed3-4c85-b16f-91ba5bc815f8" providerId="ADAL" clId="{E1206887-C5CB-45F8-BB60-9F2654F6DC16}" dt="2024-05-22T15:59:32.315" v="172" actId="15"/>
        <pc:sldMkLst>
          <pc:docMk/>
          <pc:sldMk cId="319419320" sldId="2147473582"/>
        </pc:sldMkLst>
        <pc:spChg chg="mod">
          <ac:chgData name="Wendi Cate" userId="d1317ce3-bed3-4c85-b16f-91ba5bc815f8" providerId="ADAL" clId="{E1206887-C5CB-45F8-BB60-9F2654F6DC16}" dt="2024-05-22T15:57:26.068" v="160" actId="207"/>
          <ac:spMkLst>
            <pc:docMk/>
            <pc:sldMk cId="319419320" sldId="2147473582"/>
            <ac:spMk id="2" creationId="{491A5786-544E-88A9-0801-0155F95B713B}"/>
          </ac:spMkLst>
        </pc:spChg>
        <pc:spChg chg="add del mod">
          <ac:chgData name="Wendi Cate" userId="d1317ce3-bed3-4c85-b16f-91ba5bc815f8" providerId="ADAL" clId="{E1206887-C5CB-45F8-BB60-9F2654F6DC16}" dt="2024-05-22T15:59:32.315" v="172" actId="15"/>
          <ac:spMkLst>
            <pc:docMk/>
            <pc:sldMk cId="319419320" sldId="2147473582"/>
            <ac:spMk id="3" creationId="{43CA977B-714F-A18A-B350-3156E4442F58}"/>
          </ac:spMkLst>
        </pc:spChg>
        <pc:picChg chg="add mod">
          <ac:chgData name="Wendi Cate" userId="d1317ce3-bed3-4c85-b16f-91ba5bc815f8" providerId="ADAL" clId="{E1206887-C5CB-45F8-BB60-9F2654F6DC16}" dt="2024-05-22T15:49:33.489" v="44" actId="14100"/>
          <ac:picMkLst>
            <pc:docMk/>
            <pc:sldMk cId="319419320" sldId="2147473582"/>
            <ac:picMk id="1026" creationId="{3C55E9D9-45A5-C921-054F-8AD16A926F81}"/>
          </ac:picMkLst>
        </pc:picChg>
        <pc:picChg chg="add mod">
          <ac:chgData name="Wendi Cate" userId="d1317ce3-bed3-4c85-b16f-91ba5bc815f8" providerId="ADAL" clId="{E1206887-C5CB-45F8-BB60-9F2654F6DC16}" dt="2024-05-22T15:49:55.887" v="52"/>
          <ac:picMkLst>
            <pc:docMk/>
            <pc:sldMk cId="319419320" sldId="2147473582"/>
            <ac:picMk id="1028" creationId="{A3B61974-E87C-86F1-04B2-44A384A1EBDD}"/>
          </ac:picMkLst>
        </pc:picChg>
        <pc:picChg chg="add mod">
          <ac:chgData name="Wendi Cate" userId="d1317ce3-bed3-4c85-b16f-91ba5bc815f8" providerId="ADAL" clId="{E1206887-C5CB-45F8-BB60-9F2654F6DC16}" dt="2024-05-22T15:57:34.661" v="162" actId="14100"/>
          <ac:picMkLst>
            <pc:docMk/>
            <pc:sldMk cId="319419320" sldId="2147473582"/>
            <ac:picMk id="1030" creationId="{F8127F3C-D86E-5446-6CCD-11ED162A7E7C}"/>
          </ac:picMkLst>
        </pc:picChg>
      </pc:sldChg>
      <pc:sldChg chg="modSp add del mod">
        <pc:chgData name="Wendi Cate" userId="d1317ce3-bed3-4c85-b16f-91ba5bc815f8" providerId="ADAL" clId="{E1206887-C5CB-45F8-BB60-9F2654F6DC16}" dt="2024-05-22T16:30:16.850" v="188"/>
        <pc:sldMkLst>
          <pc:docMk/>
          <pc:sldMk cId="981603704" sldId="2147473583"/>
        </pc:sldMkLst>
        <pc:spChg chg="mod">
          <ac:chgData name="Wendi Cate" userId="d1317ce3-bed3-4c85-b16f-91ba5bc815f8" providerId="ADAL" clId="{E1206887-C5CB-45F8-BB60-9F2654F6DC16}" dt="2024-05-22T16:28:54.026" v="186" actId="20577"/>
          <ac:spMkLst>
            <pc:docMk/>
            <pc:sldMk cId="981603704" sldId="2147473583"/>
            <ac:spMk id="3" creationId="{ED01C913-F88E-3DF6-1381-21319750BA04}"/>
          </ac:spMkLst>
        </pc:spChg>
      </pc:sldChg>
      <pc:sldChg chg="modSp add mod">
        <pc:chgData name="Wendi Cate" userId="d1317ce3-bed3-4c85-b16f-91ba5bc815f8" providerId="ADAL" clId="{E1206887-C5CB-45F8-BB60-9F2654F6DC16}" dt="2024-05-22T16:31:19.963" v="195" actId="403"/>
        <pc:sldMkLst>
          <pc:docMk/>
          <pc:sldMk cId="12604032" sldId="2147473584"/>
        </pc:sldMkLst>
        <pc:spChg chg="mod">
          <ac:chgData name="Wendi Cate" userId="d1317ce3-bed3-4c85-b16f-91ba5bc815f8" providerId="ADAL" clId="{E1206887-C5CB-45F8-BB60-9F2654F6DC16}" dt="2024-05-22T16:31:19.963" v="195" actId="403"/>
          <ac:spMkLst>
            <pc:docMk/>
            <pc:sldMk cId="12604032" sldId="2147473584"/>
            <ac:spMk id="3" creationId="{2AC96024-106A-8EC1-C11D-043EEAC9949E}"/>
          </ac:spMkLst>
        </pc:spChg>
        <pc:picChg chg="mod">
          <ac:chgData name="Wendi Cate" userId="d1317ce3-bed3-4c85-b16f-91ba5bc815f8" providerId="ADAL" clId="{E1206887-C5CB-45F8-BB60-9F2654F6DC16}" dt="2024-05-22T16:31:13.579" v="194" actId="14100"/>
          <ac:picMkLst>
            <pc:docMk/>
            <pc:sldMk cId="12604032" sldId="2147473584"/>
            <ac:picMk id="6" creationId="{9169F284-EBC6-81DC-BFDA-82DBA75E89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5/22/2024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5/22/2024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922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Text and Object ">
  <p:cSld name="2 Column - Text and Object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184901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09600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15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7C4F9B8-9625-44B6-BE1D-BDEEC41D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7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5/22/2024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22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9" r:id="rId10"/>
    <p:sldLayoutId id="2147483720" r:id="rId11"/>
    <p:sldLayoutId id="214748372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ziz.org/assets/docs/Memo/2024May21VFCUpdates.pdf" TargetMode="External"/><Relationship Id="rId2" Type="http://schemas.openxmlformats.org/officeDocument/2006/relationships/hyperlink" Target="https://eziz.org/assets/docs/Memo/2024May17myCAvaxProviderTraining.pdf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hyperlink" Target="https://eziz.org/assets/docs/Memo/2024May17ProgramTransitioningmyCAvax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dhcs.ca.gov" TargetMode="External"/><Relationship Id="rId2" Type="http://schemas.openxmlformats.org/officeDocument/2006/relationships/hyperlink" Target="https://bnvaccines.com/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bnvaccines.com/contact-us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4C9D-94A2-52CD-4D83-92C5F416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48" y="1698171"/>
            <a:ext cx="7300608" cy="22020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/>
              <a:t>Vaccine Management Updates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Wendi Cate</a:t>
            </a:r>
          </a:p>
        </p:txBody>
      </p:sp>
    </p:spTree>
    <p:extLst>
      <p:ext uri="{BB962C8B-B14F-4D97-AF65-F5344CB8AC3E}">
        <p14:creationId xmlns:p14="http://schemas.microsoft.com/office/powerpoint/2010/main" val="184524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5786-544E-88A9-0801-0155F95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5" y="117855"/>
            <a:ext cx="10972800" cy="634985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VFC Ordering Transition to myCAvax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977B-714F-A18A-B350-3156E444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2" y="840510"/>
            <a:ext cx="6759720" cy="564341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/>
              <a:t>The Vaccines for Children (VFC) Program will be transitioning its vaccine ordering and provider management system, MyVFCVaccines, to a new system, myCAvax, on Monday, June 10, 2024.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To prepare your practice for this transition, and get familiar with myCAvax, CDPH is holding: </a:t>
            </a:r>
            <a:r>
              <a:rPr lang="en-US" sz="1800" dirty="0">
                <a:hlinkClick r:id="rId2"/>
              </a:rPr>
              <a:t>https://eziz.org/assets/docs/Memo/2024May17myCAvaxProviderTraining.pdf</a:t>
            </a:r>
            <a:r>
              <a:rPr lang="en-U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As VFC wrap-ups this current flu season and begins to gear up for the 2024-2025 season, the VFC Program will close flu vaccine ordering for the 2023-2024 season on Friday, May 24, 2024. </a:t>
            </a:r>
            <a:r>
              <a:rPr lang="en-US" sz="1800" dirty="0">
                <a:hlinkClick r:id="rId3"/>
              </a:rPr>
              <a:t>https://eziz.org/assets/docs/Memo/2024May21VFCUpdates.pdf</a:t>
            </a:r>
            <a:r>
              <a:rPr lang="en-US" sz="1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Submit your last VFC order in MyVFCVaccines by Friday, May 24.</a:t>
            </a:r>
            <a:r>
              <a:rPr lang="en-US" sz="18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 order to prepare for the transition and close out all activities in MyVFCVaccines prior to June 10th there will be a temporary ordering blackout period from May 27 to June 7, 2024. </a:t>
            </a:r>
            <a:r>
              <a:rPr lang="en-US" sz="1800" dirty="0">
                <a:hlinkClick r:id="rId4"/>
              </a:rPr>
              <a:t>https://eziz.org/assets/docs/Memo/2024May17ProgramTransitioningmyCAvax.pdf</a:t>
            </a:r>
            <a:r>
              <a:rPr lang="en-US" sz="1800" dirty="0"/>
              <a:t> </a:t>
            </a:r>
            <a:endParaRPr lang="en-US" dirty="0">
              <a:cs typeface="Aria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8127F3C-D86E-5446-6CCD-11ED162A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95628"/>
            <a:ext cx="4802909" cy="6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89AE-2D5E-F167-D920-745F86EE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7796"/>
            <a:ext cx="10972800" cy="634985"/>
          </a:xfrm>
        </p:spPr>
        <p:txBody>
          <a:bodyPr/>
          <a:lstStyle/>
          <a:p>
            <a:r>
              <a:rPr lang="en-US" dirty="0"/>
              <a:t>JYNNEOS Commercialization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C913-F88E-3DF6-1381-21319750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1853"/>
            <a:ext cx="11179277" cy="54194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25755" indent="-31305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Char char="•"/>
              <a:tabLst>
                <a:tab pos="325755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became</a:t>
            </a:r>
            <a:r>
              <a:rPr lang="en-US" sz="2200" spc="-7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available</a:t>
            </a:r>
            <a:r>
              <a:rPr lang="en-US" sz="2200" spc="1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on</a:t>
            </a:r>
            <a:r>
              <a:rPr lang="en-US" sz="2200" spc="-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the</a:t>
            </a:r>
            <a:r>
              <a:rPr lang="en-US" sz="2200" spc="-14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commercial</a:t>
            </a:r>
            <a:r>
              <a:rPr lang="en-US" sz="2200" spc="1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market</a:t>
            </a:r>
            <a:r>
              <a:rPr lang="en-US" sz="2200" spc="-2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as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spc="-30" dirty="0">
                <a:cs typeface="Arial"/>
              </a:rPr>
              <a:t>of</a:t>
            </a:r>
            <a:r>
              <a:rPr lang="en-US" sz="2200" spc="-12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April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1,</a:t>
            </a:r>
            <a:r>
              <a:rPr lang="en-US" sz="2200" spc="-80" dirty="0">
                <a:cs typeface="Arial"/>
              </a:rPr>
              <a:t> </a:t>
            </a:r>
            <a:r>
              <a:rPr lang="en-US" sz="2200" spc="-20" dirty="0">
                <a:cs typeface="Arial"/>
              </a:rPr>
              <a:t>2024, from </a:t>
            </a:r>
            <a:r>
              <a:rPr lang="en-US" sz="2200" spc="-20" dirty="0">
                <a:cs typeface="Arial"/>
                <a:hlinkClick r:id="rId2"/>
              </a:rPr>
              <a:t>Bavarian Nordic</a:t>
            </a:r>
            <a:r>
              <a:rPr lang="en-US" sz="2200" spc="-20" dirty="0">
                <a:cs typeface="Arial"/>
              </a:rPr>
              <a:t>.</a:t>
            </a:r>
            <a:endParaRPr lang="en-US" sz="2200" dirty="0">
              <a:ea typeface="Calibri"/>
              <a:cs typeface="Arial"/>
            </a:endParaRPr>
          </a:p>
          <a:p>
            <a:pPr marL="325755" indent="-31305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25755" algn="l"/>
              </a:tabLst>
            </a:pPr>
            <a:r>
              <a:rPr lang="en-US" sz="2200" b="1" dirty="0">
                <a:solidFill>
                  <a:srgbClr val="1F469E"/>
                </a:solidFill>
                <a:cs typeface="Arial"/>
              </a:rPr>
              <a:t>No</a:t>
            </a:r>
            <a:r>
              <a:rPr lang="en-US" sz="2200" b="1" spc="-2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changes</a:t>
            </a:r>
            <a:r>
              <a:rPr lang="en-US" sz="2200" b="1" spc="-12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to</a:t>
            </a:r>
            <a:r>
              <a:rPr lang="en-US" sz="2200" b="1" spc="50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current</a:t>
            </a:r>
            <a:r>
              <a:rPr lang="en-US" sz="2200" b="1" spc="-105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ordering</a:t>
            </a:r>
            <a:r>
              <a:rPr lang="en-US" sz="2200" b="1" spc="-90" dirty="0">
                <a:solidFill>
                  <a:srgbClr val="1F469E"/>
                </a:solidFill>
                <a:cs typeface="Arial"/>
              </a:rPr>
              <a:t> </a:t>
            </a:r>
            <a:r>
              <a:rPr lang="en-US" sz="2200" b="1" dirty="0">
                <a:solidFill>
                  <a:srgbClr val="1F469E"/>
                </a:solidFill>
                <a:cs typeface="Arial"/>
              </a:rPr>
              <a:t>process:</a:t>
            </a:r>
            <a:endParaRPr lang="en-US" sz="2200" b="1" dirty="0">
              <a:solidFill>
                <a:srgbClr val="1F469E"/>
              </a:solidFill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7025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continues</a:t>
            </a:r>
            <a:r>
              <a:rPr lang="en-US" sz="2200" spc="-2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to</a:t>
            </a:r>
            <a:r>
              <a:rPr lang="en-US" sz="2200" spc="-7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</a:t>
            </a:r>
            <a:r>
              <a:rPr lang="en-US" sz="2200" spc="-6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available</a:t>
            </a:r>
            <a:r>
              <a:rPr lang="en-US" sz="2200" spc="7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to</a:t>
            </a:r>
            <a:r>
              <a:rPr lang="en-US" sz="2200" spc="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LA County providers</a:t>
            </a:r>
            <a:r>
              <a:rPr lang="en-US" sz="2200" spc="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through</a:t>
            </a:r>
            <a:r>
              <a:rPr lang="en-US" sz="2200" spc="-18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July 31,</a:t>
            </a:r>
            <a:r>
              <a:rPr lang="en-US" sz="2200" spc="-19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2024, or until inventory is </a:t>
            </a:r>
            <a:r>
              <a:rPr lang="en-US" sz="2200">
                <a:cs typeface="Arial"/>
              </a:rPr>
              <a:t>depleted.</a:t>
            </a:r>
            <a:endParaRPr lang="en-US" sz="2200"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7025" algn="l"/>
              </a:tabLst>
            </a:pPr>
            <a:r>
              <a:rPr lang="en-US" sz="2200" dirty="0">
                <a:cs typeface="Arial"/>
              </a:rPr>
              <a:t>Continue to place normal orders through myCAvax as a small order.</a:t>
            </a:r>
            <a:endParaRPr lang="en-US" sz="2200" dirty="0">
              <a:ea typeface="Calibri"/>
              <a:cs typeface="Arial"/>
            </a:endParaRPr>
          </a:p>
          <a:p>
            <a:pPr marL="657225" marR="55880" lvl="1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dirty="0">
                <a:ea typeface="+mn-lt"/>
                <a:cs typeface="+mn-lt"/>
              </a:rPr>
              <a:t>When placing a small order, you can only order 19 vials or less. If you need more, please include your desired order size in the comments along with a justification, and we will fulfill the order.</a:t>
            </a:r>
            <a:endParaRPr lang="en-US" sz="2200" dirty="0">
              <a:ea typeface="Calibri"/>
              <a:cs typeface="Arial"/>
            </a:endParaRPr>
          </a:p>
          <a:p>
            <a:pPr marL="326390" indent="-31369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ct val="100000"/>
              <a:buChar char="•"/>
              <a:tabLst>
                <a:tab pos="326390" algn="l"/>
              </a:tabLst>
            </a:pPr>
            <a:r>
              <a:rPr lang="en-US" sz="2200" dirty="0">
                <a:cs typeface="Arial"/>
              </a:rPr>
              <a:t>JYNNEOS</a:t>
            </a:r>
            <a:r>
              <a:rPr lang="en-US" sz="2200" spc="-4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is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covered</a:t>
            </a:r>
            <a:r>
              <a:rPr lang="en-US" sz="2200" spc="1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by</a:t>
            </a:r>
            <a:r>
              <a:rPr lang="en-US" sz="2200" spc="-125" dirty="0">
                <a:cs typeface="Arial"/>
              </a:rPr>
              <a:t> </a:t>
            </a:r>
            <a:r>
              <a:rPr lang="en-US" sz="2200" spc="-25" dirty="0">
                <a:cs typeface="Arial"/>
              </a:rPr>
              <a:t>Medi-</a:t>
            </a:r>
            <a:r>
              <a:rPr lang="en-US" sz="2200" dirty="0">
                <a:cs typeface="Arial"/>
              </a:rPr>
              <a:t>Cal</a:t>
            </a:r>
            <a:r>
              <a:rPr lang="en-US" sz="2200" spc="6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without</a:t>
            </a:r>
            <a:r>
              <a:rPr lang="en-US" sz="2200" spc="-4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prior</a:t>
            </a:r>
            <a:r>
              <a:rPr lang="en-US" sz="2200" spc="-15" dirty="0">
                <a:cs typeface="Arial"/>
              </a:rPr>
              <a:t> </a:t>
            </a:r>
            <a:r>
              <a:rPr lang="en-US" sz="2200" spc="-10" dirty="0">
                <a:cs typeface="Arial"/>
              </a:rPr>
              <a:t>authorization</a:t>
            </a:r>
            <a:endParaRPr lang="en-US" sz="2200" spc="-10" dirty="0">
              <a:ea typeface="Calibri"/>
              <a:cs typeface="Arial"/>
            </a:endParaRPr>
          </a:p>
          <a:p>
            <a:pPr marL="657225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dirty="0">
                <a:cs typeface="Arial"/>
              </a:rPr>
              <a:t>It will</a:t>
            </a:r>
            <a:r>
              <a:rPr lang="en-US" sz="2200" spc="-5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be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published</a:t>
            </a:r>
            <a:r>
              <a:rPr lang="en-US" sz="2200" spc="-21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on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the</a:t>
            </a:r>
            <a:r>
              <a:rPr lang="en-US" sz="2200" spc="-45" dirty="0">
                <a:cs typeface="Arial"/>
              </a:rPr>
              <a:t> </a:t>
            </a:r>
            <a:r>
              <a:rPr lang="en-US" sz="2200" spc="-30" dirty="0">
                <a:cs typeface="Arial"/>
              </a:rPr>
              <a:t>Medi-</a:t>
            </a:r>
            <a:r>
              <a:rPr lang="en-US" sz="2200" dirty="0">
                <a:cs typeface="Arial"/>
              </a:rPr>
              <a:t>Cal</a:t>
            </a:r>
            <a:r>
              <a:rPr lang="en-US" sz="2200" spc="19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contracted</a:t>
            </a:r>
            <a:r>
              <a:rPr lang="en-US" sz="2200" spc="35" dirty="0">
                <a:cs typeface="Arial"/>
              </a:rPr>
              <a:t> </a:t>
            </a:r>
            <a:r>
              <a:rPr lang="en-US" sz="2200" dirty="0">
                <a:cs typeface="Arial"/>
              </a:rPr>
              <a:t>drug</a:t>
            </a:r>
            <a:r>
              <a:rPr lang="en-US" sz="2200" spc="-130" dirty="0">
                <a:cs typeface="Arial"/>
              </a:rPr>
              <a:t> </a:t>
            </a:r>
            <a:r>
              <a:rPr lang="en-US" sz="2200" dirty="0">
                <a:cs typeface="Arial"/>
              </a:rPr>
              <a:t>list in</a:t>
            </a:r>
            <a:r>
              <a:rPr lang="en-US" sz="2200" spc="110" dirty="0">
                <a:cs typeface="Arial"/>
              </a:rPr>
              <a:t> </a:t>
            </a:r>
            <a:r>
              <a:rPr lang="en-US" sz="2200" spc="-20" dirty="0">
                <a:cs typeface="Arial"/>
              </a:rPr>
              <a:t>June</a:t>
            </a:r>
            <a:endParaRPr lang="en-US" sz="2200" spc="-20" dirty="0">
              <a:ea typeface="Calibri"/>
              <a:cs typeface="Arial"/>
            </a:endParaRPr>
          </a:p>
          <a:p>
            <a:pPr marL="657225" lvl="1" indent="-342900">
              <a:lnSpc>
                <a:spcPct val="11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326390" algn="l"/>
              </a:tabLst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It is confirmed to be a pharmacy benefit with no prior authorization. You can also contact DHCS with this question at </a:t>
            </a:r>
            <a:r>
              <a:rPr lang="en-US" sz="2200" b="0" i="0" u="sng" strike="noStrike" dirty="0">
                <a:solidFill>
                  <a:srgbClr val="467886"/>
                </a:solidFill>
                <a:effectLst/>
                <a:hlinkClick r:id="rId3"/>
              </a:rPr>
              <a:t>contactus@dhcs.ca.gov</a:t>
            </a:r>
            <a:endParaRPr lang="en-US" sz="2200" spc="-20" dirty="0">
              <a:ea typeface="Calibri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83281-CE93-0431-6F10-CE941F4A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06B6-D40F-C1F5-2EDF-98F32FD0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9070"/>
            <a:ext cx="10972800" cy="634985"/>
          </a:xfrm>
        </p:spPr>
        <p:txBody>
          <a:bodyPr>
            <a:noAutofit/>
          </a:bodyPr>
          <a:lstStyle/>
          <a:p>
            <a:r>
              <a:rPr lang="en-US" i="0" u="none" strike="noStrike" baseline="0" dirty="0"/>
              <a:t>Order Commercial JYNNEOS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6024-106A-8EC1-C11D-043EEAC9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60" y="1284055"/>
            <a:ext cx="4736840" cy="5363171"/>
          </a:xfrm>
        </p:spPr>
        <p:txBody>
          <a:bodyPr/>
          <a:lstStyle/>
          <a:p>
            <a:r>
              <a:rPr lang="en-US" b="0" i="0" u="none" strike="noStrike" baseline="0" dirty="0"/>
              <a:t>LHDs and Providers are encouraged to start purchasing the commercial JYNNEOS product for their insured patients</a:t>
            </a:r>
          </a:p>
          <a:p>
            <a:pPr marL="0" indent="0">
              <a:buNone/>
            </a:pPr>
            <a:endParaRPr lang="en-US" b="0" i="0" u="none" strike="noStrike" baseline="0" dirty="0"/>
          </a:p>
          <a:p>
            <a:r>
              <a:rPr lang="en-US" b="0" i="0" u="none" strike="noStrike" baseline="0" dirty="0"/>
              <a:t>A list of JYNNEOS wholesalers and distributors can be found on the Bavarian Nordic website at </a:t>
            </a:r>
            <a:r>
              <a:rPr lang="en-US" b="0" i="0" u="none" strike="noStrike" baseline="0" dirty="0">
                <a:solidFill>
                  <a:srgbClr val="F37C1F"/>
                </a:solidFill>
                <a:hlinkClick r:id="rId2"/>
              </a:rPr>
              <a:t>Contact Us | USA | Bavarian Nordic (bnvaccines.com)</a:t>
            </a:r>
            <a:endParaRPr lang="en-US" b="0" i="0" u="none" strike="noStrike" baseline="0" dirty="0">
              <a:solidFill>
                <a:srgbClr val="F37C1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F284-EBC6-81DC-BFDA-82DBA75E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869" y="757383"/>
            <a:ext cx="6546338" cy="58898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04032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5" ma:contentTypeDescription="Create a new document." ma:contentTypeScope="" ma:versionID="7d8e8bc861244d26c1fb4fb9d3a2c751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05a3a399b073838315f60e43d66b5df3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953E51-DDE0-4548-8DB5-F70065541B2F}">
  <ds:schemaRefs>
    <ds:schemaRef ds:uri="3843d7bf-aa87-4a0f-9ed2-95a560c41a6e"/>
    <ds:schemaRef ds:uri="e5cf8eb2-1acc-4a86-a13b-137b07ba7b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08468C-1991-4583-99C6-229B65733109}"/>
</file>

<file path=customXml/itemProps3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85</TotalTime>
  <Words>394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Franklin Gothic Demi</vt:lpstr>
      <vt:lpstr>LA DPH</vt:lpstr>
      <vt:lpstr>4_Office Theme</vt:lpstr>
      <vt:lpstr>6_Office Theme</vt:lpstr>
      <vt:lpstr>1_LA DPH</vt:lpstr>
      <vt:lpstr>5_Office Theme</vt:lpstr>
      <vt:lpstr>Vaccine Management Updates  Wendi Cate</vt:lpstr>
      <vt:lpstr>VFC Ordering Transition to myCAvax</vt:lpstr>
      <vt:lpstr>JYNNEOS Commercialization</vt:lpstr>
      <vt:lpstr>Order Commercial JYNNEOS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lastModifiedBy>Wendi Cate</cp:lastModifiedBy>
  <cp:revision>6</cp:revision>
  <dcterms:created xsi:type="dcterms:W3CDTF">2022-02-22T23:59:23Z</dcterms:created>
  <dcterms:modified xsi:type="dcterms:W3CDTF">2024-05-22T16:31:24Z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