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20" r:id="rId4"/>
    <p:sldMasterId id="2147483756" r:id="rId5"/>
    <p:sldMasterId id="2147483780" r:id="rId6"/>
    <p:sldMasterId id="2147483792" r:id="rId7"/>
    <p:sldMasterId id="2147483816" r:id="rId8"/>
  </p:sldMasterIdLst>
  <p:notesMasterIdLst>
    <p:notesMasterId r:id="rId31"/>
  </p:notesMasterIdLst>
  <p:handoutMasterIdLst>
    <p:handoutMasterId r:id="rId32"/>
  </p:handoutMasterIdLst>
  <p:sldIdLst>
    <p:sldId id="283" r:id="rId9"/>
    <p:sldId id="2147470565" r:id="rId10"/>
    <p:sldId id="2147470593" r:id="rId11"/>
    <p:sldId id="2147470624" r:id="rId12"/>
    <p:sldId id="2147470623" r:id="rId13"/>
    <p:sldId id="2147470625" r:id="rId14"/>
    <p:sldId id="2147470626" r:id="rId15"/>
    <p:sldId id="2147470627" r:id="rId16"/>
    <p:sldId id="2147470628" r:id="rId17"/>
    <p:sldId id="2147470630" r:id="rId18"/>
    <p:sldId id="2147470629" r:id="rId19"/>
    <p:sldId id="2147470606" r:id="rId20"/>
    <p:sldId id="2147470631" r:id="rId21"/>
    <p:sldId id="2147470632" r:id="rId22"/>
    <p:sldId id="2147470633" r:id="rId23"/>
    <p:sldId id="2147470634" r:id="rId24"/>
    <p:sldId id="2147470635" r:id="rId25"/>
    <p:sldId id="2147470636" r:id="rId26"/>
    <p:sldId id="2147470622" r:id="rId27"/>
    <p:sldId id="2147470637" r:id="rId28"/>
    <p:sldId id="2147470638" r:id="rId29"/>
    <p:sldId id="929" r:id="rId30"/>
  </p:sldIdLst>
  <p:sldSz cx="12192000" cy="6858000"/>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userDrawn="1">
          <p15:clr>
            <a:srgbClr val="A4A3A4"/>
          </p15:clr>
        </p15:guide>
        <p15:guide id="2" pos="17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6031B2-CDDD-7C97-B20B-19EC6E73B054}" name="Arely Briseno" initials="AB" userId="S::ABriseno@ph.lacounty.gov::b857a56c-b2e7-465e-b6bd-9d45f85c60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achary Rubin" initials="ZR" lastIdx="1" clrIdx="0">
    <p:extLst>
      <p:ext uri="{19B8F6BF-5375-455C-9EA6-DF929625EA0E}">
        <p15:presenceInfo xmlns:p15="http://schemas.microsoft.com/office/powerpoint/2012/main" userId="S::ZRubin@ph.lacounty.gov::2db335cc-b442-4877-b41a-7b54ef860299" providerId="AD"/>
      </p:ext>
    </p:extLst>
  </p:cmAuthor>
  <p:cmAuthor id="2" name="Kay Hooshmand" initials="KH" lastIdx="2" clrIdx="1">
    <p:extLst>
      <p:ext uri="{19B8F6BF-5375-455C-9EA6-DF929625EA0E}">
        <p15:presenceInfo xmlns:p15="http://schemas.microsoft.com/office/powerpoint/2012/main" userId="S::khooshmand@ph.lacounty.gov::bd79e869-c8f4-4e65-a80f-792a71834cf5" providerId="AD"/>
      </p:ext>
    </p:extLst>
  </p:cmAuthor>
  <p:cmAuthor id="3" name="Shobita Rajagopalan" initials="SR" lastIdx="1" clrIdx="2">
    <p:extLst>
      <p:ext uri="{19B8F6BF-5375-455C-9EA6-DF929625EA0E}">
        <p15:presenceInfo xmlns:p15="http://schemas.microsoft.com/office/powerpoint/2012/main" userId="S::srajagopalan@ph.lacounty.gov::de97fbd9-03bf-4ff7-acd3-916a4bd0acfb" providerId="AD"/>
      </p:ext>
    </p:extLst>
  </p:cmAuthor>
  <p:cmAuthor id="4" name="Michelle Mckinlay" initials="MM" lastIdx="1" clrIdx="3">
    <p:extLst>
      <p:ext uri="{19B8F6BF-5375-455C-9EA6-DF929625EA0E}">
        <p15:presenceInfo xmlns:p15="http://schemas.microsoft.com/office/powerpoint/2012/main" userId="S::mmckinlay@ph.lacounty.gov::52713d1d-54fc-4090-aa81-bfef88e76c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18FDE"/>
    <a:srgbClr val="00205B"/>
    <a:srgbClr val="EEB111"/>
    <a:srgbClr val="FFCB02"/>
    <a:srgbClr val="000000"/>
    <a:srgbClr val="D60093"/>
    <a:srgbClr val="F2C104"/>
    <a:srgbClr val="FFFFCC"/>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1" autoAdjust="0"/>
    <p:restoredTop sz="90129" autoAdjust="0"/>
  </p:normalViewPr>
  <p:slideViewPr>
    <p:cSldViewPr snapToGrid="0">
      <p:cViewPr varScale="1">
        <p:scale>
          <a:sx n="98" d="100"/>
          <a:sy n="98" d="100"/>
        </p:scale>
        <p:origin x="1116" y="84"/>
      </p:cViewPr>
      <p:guideLst>
        <p:guide orient="horz" pos="1680"/>
        <p:guide pos="17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8471"/>
          </a:xfrm>
          <a:prstGeom prst="rect">
            <a:avLst/>
          </a:prstGeom>
        </p:spPr>
        <p:txBody>
          <a:bodyPr vert="horz" lIns="94117" tIns="47059" rIns="94117" bIns="47059" rtlCol="0"/>
          <a:lstStyle>
            <a:lvl1pPr algn="l">
              <a:defRPr sz="1200"/>
            </a:lvl1pPr>
          </a:lstStyle>
          <a:p>
            <a:endParaRPr lang="en-US"/>
          </a:p>
        </p:txBody>
      </p:sp>
      <p:sp>
        <p:nvSpPr>
          <p:cNvPr id="3" name="Date Placeholder 2"/>
          <p:cNvSpPr>
            <a:spLocks noGrp="1"/>
          </p:cNvSpPr>
          <p:nvPr>
            <p:ph type="dt" sz="quarter" idx="1"/>
          </p:nvPr>
        </p:nvSpPr>
        <p:spPr>
          <a:xfrm>
            <a:off x="4023093" y="1"/>
            <a:ext cx="3077739" cy="468471"/>
          </a:xfrm>
          <a:prstGeom prst="rect">
            <a:avLst/>
          </a:prstGeom>
        </p:spPr>
        <p:txBody>
          <a:bodyPr vert="horz" lIns="94117" tIns="47059" rIns="94117" bIns="47059" rtlCol="0"/>
          <a:lstStyle>
            <a:lvl1pPr algn="r">
              <a:defRPr sz="1200"/>
            </a:lvl1pPr>
          </a:lstStyle>
          <a:p>
            <a:fld id="{71B6E036-E03C-5842-901C-1E87ADD77BC2}" type="datetimeFigureOut">
              <a:rPr lang="en-US" smtClean="0"/>
              <a:t>5/22/2024</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7" tIns="47059" rIns="94117" bIns="47059"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899328"/>
            <a:ext cx="3077739" cy="468471"/>
          </a:xfrm>
          <a:prstGeom prst="rect">
            <a:avLst/>
          </a:prstGeom>
        </p:spPr>
        <p:txBody>
          <a:bodyPr vert="horz" lIns="94117" tIns="47059" rIns="94117" bIns="47059" rtlCol="0" anchor="b"/>
          <a:lstStyle>
            <a:lvl1pPr algn="r">
              <a:defRPr sz="1200"/>
            </a:lvl1pPr>
          </a:lstStyle>
          <a:p>
            <a:fld id="{4F5934A8-B8B6-9947-A2AF-466E343BBB87}" type="slidenum">
              <a:rPr lang="en-US" smtClean="0"/>
              <a:t>‹#›</a:t>
            </a:fld>
            <a:endParaRPr lang="en-US"/>
          </a:p>
        </p:txBody>
      </p:sp>
    </p:spTree>
    <p:extLst>
      <p:ext uri="{BB962C8B-B14F-4D97-AF65-F5344CB8AC3E}">
        <p14:creationId xmlns:p14="http://schemas.microsoft.com/office/powerpoint/2010/main" val="776458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8471"/>
          </a:xfrm>
          <a:prstGeom prst="rect">
            <a:avLst/>
          </a:prstGeom>
        </p:spPr>
        <p:txBody>
          <a:bodyPr vert="horz" lIns="94117" tIns="47059" rIns="94117" bIns="47059" rtlCol="0"/>
          <a:lstStyle>
            <a:lvl1pPr algn="l">
              <a:defRPr sz="1200"/>
            </a:lvl1pPr>
          </a:lstStyle>
          <a:p>
            <a:endParaRPr lang="en-US"/>
          </a:p>
        </p:txBody>
      </p:sp>
      <p:sp>
        <p:nvSpPr>
          <p:cNvPr id="3" name="Date Placeholder 2"/>
          <p:cNvSpPr>
            <a:spLocks noGrp="1"/>
          </p:cNvSpPr>
          <p:nvPr>
            <p:ph type="dt" idx="1"/>
          </p:nvPr>
        </p:nvSpPr>
        <p:spPr>
          <a:xfrm>
            <a:off x="4023093" y="1"/>
            <a:ext cx="3077739" cy="468471"/>
          </a:xfrm>
          <a:prstGeom prst="rect">
            <a:avLst/>
          </a:prstGeom>
        </p:spPr>
        <p:txBody>
          <a:bodyPr vert="horz" lIns="94117" tIns="47059" rIns="94117" bIns="47059" rtlCol="0"/>
          <a:lstStyle>
            <a:lvl1pPr algn="r">
              <a:defRPr sz="1200"/>
            </a:lvl1pPr>
          </a:lstStyle>
          <a:p>
            <a:fld id="{2A3EB5FC-1857-1849-8047-3303091A6914}" type="datetimeFigureOut">
              <a:rPr lang="en-US" smtClean="0"/>
              <a:t>5/22/2024</a:t>
            </a:fld>
            <a:endParaRPr lang="en-US"/>
          </a:p>
        </p:txBody>
      </p:sp>
      <p:sp>
        <p:nvSpPr>
          <p:cNvPr id="4" name="Slide Image Placeholder 3"/>
          <p:cNvSpPr>
            <a:spLocks noGrp="1" noRot="1" noChangeAspect="1"/>
          </p:cNvSpPr>
          <p:nvPr>
            <p:ph type="sldImg" idx="2"/>
          </p:nvPr>
        </p:nvSpPr>
        <p:spPr>
          <a:xfrm>
            <a:off x="428625" y="703263"/>
            <a:ext cx="6245225" cy="3513137"/>
          </a:xfrm>
          <a:prstGeom prst="rect">
            <a:avLst/>
          </a:prstGeom>
          <a:noFill/>
          <a:ln w="12700">
            <a:solidFill>
              <a:prstClr val="black"/>
            </a:solidFill>
          </a:ln>
        </p:spPr>
        <p:txBody>
          <a:bodyPr vert="horz" lIns="94117" tIns="47059" rIns="94117" bIns="47059" rtlCol="0" anchor="ctr"/>
          <a:lstStyle/>
          <a:p>
            <a:endParaRPr lang="en-US"/>
          </a:p>
        </p:txBody>
      </p:sp>
      <p:sp>
        <p:nvSpPr>
          <p:cNvPr id="5" name="Notes Placeholder 4"/>
          <p:cNvSpPr>
            <a:spLocks noGrp="1"/>
          </p:cNvSpPr>
          <p:nvPr>
            <p:ph type="body" sz="quarter" idx="3"/>
          </p:nvPr>
        </p:nvSpPr>
        <p:spPr>
          <a:xfrm>
            <a:off x="710248" y="4450478"/>
            <a:ext cx="5681980" cy="4216241"/>
          </a:xfrm>
          <a:prstGeom prst="rect">
            <a:avLst/>
          </a:prstGeom>
        </p:spPr>
        <p:txBody>
          <a:bodyPr vert="horz" lIns="94117" tIns="47059" rIns="94117" bIns="470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7" tIns="47059" rIns="94117" bIns="4705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899328"/>
            <a:ext cx="3077739" cy="468471"/>
          </a:xfrm>
          <a:prstGeom prst="rect">
            <a:avLst/>
          </a:prstGeom>
        </p:spPr>
        <p:txBody>
          <a:bodyPr vert="horz" lIns="94117" tIns="47059" rIns="94117" bIns="47059" rtlCol="0" anchor="b"/>
          <a:lstStyle>
            <a:lvl1pPr algn="r">
              <a:defRPr sz="1200"/>
            </a:lvl1pPr>
          </a:lstStyle>
          <a:p>
            <a:fld id="{F6DAE0CD-D28B-7943-AABC-BE60ED5BE82C}" type="slidenum">
              <a:rPr lang="en-US" smtClean="0"/>
              <a:t>‹#›</a:t>
            </a:fld>
            <a:endParaRPr lang="en-US"/>
          </a:p>
        </p:txBody>
      </p:sp>
    </p:spTree>
    <p:extLst>
      <p:ext uri="{BB962C8B-B14F-4D97-AF65-F5344CB8AC3E}">
        <p14:creationId xmlns:p14="http://schemas.microsoft.com/office/powerpoint/2010/main" val="17733632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AE0CD-D28B-7943-AABC-BE60ED5BE82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835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 is no commercial support for this section of the webinar webinar and none of the speakers or planners have disclosed any financial interests related to the content of the meeting.</a:t>
            </a:r>
          </a:p>
          <a:p>
            <a:r>
              <a:rPr lang="en-US" dirty="0"/>
              <a:t> </a:t>
            </a:r>
          </a:p>
          <a:p>
            <a:endParaRPr 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96781" indent="-306454">
              <a:defRPr b="1">
                <a:solidFill>
                  <a:schemeClr val="tx1"/>
                </a:solidFill>
                <a:latin typeface="Arial" panose="020B0604020202020204" pitchFamily="34" charset="0"/>
              </a:defRPr>
            </a:lvl2pPr>
            <a:lvl3pPr marL="1225817" indent="-245163">
              <a:defRPr b="1">
                <a:solidFill>
                  <a:schemeClr val="tx1"/>
                </a:solidFill>
                <a:latin typeface="Arial" panose="020B0604020202020204" pitchFamily="34" charset="0"/>
              </a:defRPr>
            </a:lvl3pPr>
            <a:lvl4pPr marL="1716142" indent="-245163">
              <a:defRPr b="1">
                <a:solidFill>
                  <a:schemeClr val="tx1"/>
                </a:solidFill>
                <a:latin typeface="Arial" panose="020B0604020202020204" pitchFamily="34" charset="0"/>
              </a:defRPr>
            </a:lvl4pPr>
            <a:lvl5pPr marL="2206470" indent="-245163">
              <a:defRPr b="1">
                <a:solidFill>
                  <a:schemeClr val="tx1"/>
                </a:solidFill>
                <a:latin typeface="Arial" panose="020B0604020202020204" pitchFamily="34" charset="0"/>
              </a:defRPr>
            </a:lvl5pPr>
            <a:lvl6pPr marL="2696797" indent="-245163" eaLnBrk="0" fontAlgn="base" hangingPunct="0">
              <a:spcBef>
                <a:spcPct val="0"/>
              </a:spcBef>
              <a:spcAft>
                <a:spcPct val="0"/>
              </a:spcAft>
              <a:defRPr b="1">
                <a:solidFill>
                  <a:schemeClr val="tx1"/>
                </a:solidFill>
                <a:latin typeface="Arial" panose="020B0604020202020204" pitchFamily="34" charset="0"/>
              </a:defRPr>
            </a:lvl6pPr>
            <a:lvl7pPr marL="3187124" indent="-245163" eaLnBrk="0" fontAlgn="base" hangingPunct="0">
              <a:spcBef>
                <a:spcPct val="0"/>
              </a:spcBef>
              <a:spcAft>
                <a:spcPct val="0"/>
              </a:spcAft>
              <a:defRPr b="1">
                <a:solidFill>
                  <a:schemeClr val="tx1"/>
                </a:solidFill>
                <a:latin typeface="Arial" panose="020B0604020202020204" pitchFamily="34" charset="0"/>
              </a:defRPr>
            </a:lvl7pPr>
            <a:lvl8pPr marL="3677450" indent="-245163" eaLnBrk="0" fontAlgn="base" hangingPunct="0">
              <a:spcBef>
                <a:spcPct val="0"/>
              </a:spcBef>
              <a:spcAft>
                <a:spcPct val="0"/>
              </a:spcAft>
              <a:defRPr b="1">
                <a:solidFill>
                  <a:schemeClr val="tx1"/>
                </a:solidFill>
                <a:latin typeface="Arial" panose="020B0604020202020204" pitchFamily="34" charset="0"/>
              </a:defRPr>
            </a:lvl8pPr>
            <a:lvl9pPr marL="4167776" indent="-245163"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2631C3-603F-4F4E-BE39-CA2FF61F21EC}" type="slidenum">
              <a:rPr kumimoji="0" lang="en-US"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186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AE0CD-D28B-7943-AABC-BE60ED5BE82C}" type="slidenum">
              <a:rPr lang="en-US" smtClean="0"/>
              <a:t>2</a:t>
            </a:fld>
            <a:endParaRPr lang="en-US"/>
          </a:p>
        </p:txBody>
      </p:sp>
    </p:spTree>
    <p:extLst>
      <p:ext uri="{BB962C8B-B14F-4D97-AF65-F5344CB8AC3E}">
        <p14:creationId xmlns:p14="http://schemas.microsoft.com/office/powerpoint/2010/main" val="40620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AE0CD-D28B-7943-AABC-BE60ED5BE82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109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microsoft.com/office/2007/relationships/hdphoto" Target="../media/hdphoto3.wdp"/><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userDrawn="1"/>
        </p:nvGrpSpPr>
        <p:grpSpPr>
          <a:xfrm>
            <a:off x="8703886" y="434780"/>
            <a:ext cx="2971097" cy="626682"/>
            <a:chOff x="193478" y="5437878"/>
            <a:chExt cx="2295608" cy="645605"/>
          </a:xfrm>
        </p:grpSpPr>
        <p:pic>
          <p:nvPicPr>
            <p:cNvPr id="15" name="Picture 14" descr="DPH-Logo-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5/22/2024</a:t>
            </a:fld>
            <a:endParaRPr lang="en-US"/>
          </a:p>
        </p:txBody>
      </p:sp>
      <p:grpSp>
        <p:nvGrpSpPr>
          <p:cNvPr id="10" name="Group 9"/>
          <p:cNvGrpSpPr/>
          <p:nvPr userDrawn="1"/>
        </p:nvGrpSpPr>
        <p:grpSpPr>
          <a:xfrm>
            <a:off x="16933" y="6787274"/>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08868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userDrawn="1"/>
        </p:nvGrpSpPr>
        <p:grpSpPr>
          <a:xfrm>
            <a:off x="8703886" y="434780"/>
            <a:ext cx="2971097" cy="626682"/>
            <a:chOff x="193478" y="5437878"/>
            <a:chExt cx="2295608" cy="645605"/>
          </a:xfrm>
        </p:grpSpPr>
        <p:pic>
          <p:nvPicPr>
            <p:cNvPr id="15" name="Picture 14" descr="DPH-Logo-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5/22/2024</a:t>
            </a:fld>
            <a:endParaRPr lang="en-US"/>
          </a:p>
        </p:txBody>
      </p:sp>
      <p:grpSp>
        <p:nvGrpSpPr>
          <p:cNvPr id="10" name="Group 9"/>
          <p:cNvGrpSpPr/>
          <p:nvPr userDrawn="1"/>
        </p:nvGrpSpPr>
        <p:grpSpPr>
          <a:xfrm>
            <a:off x="16933" y="6787274"/>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62751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userDrawn="1"/>
        </p:nvGrpSpPr>
        <p:grpSpPr>
          <a:xfrm>
            <a:off x="16933" y="6787274"/>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userDrawn="1"/>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564444" y="5463280"/>
            <a:ext cx="2754337" cy="580962"/>
            <a:chOff x="193478" y="5437878"/>
            <a:chExt cx="2295608" cy="645605"/>
          </a:xfrm>
        </p:grpSpPr>
        <p:pic>
          <p:nvPicPr>
            <p:cNvPr id="14" name="Picture 13" descr="DPH-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endParaRPr lang="en-US"/>
          </a:p>
        </p:txBody>
      </p:sp>
    </p:spTree>
    <p:extLst>
      <p:ext uri="{BB962C8B-B14F-4D97-AF65-F5344CB8AC3E}">
        <p14:creationId xmlns:p14="http://schemas.microsoft.com/office/powerpoint/2010/main" val="343825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687731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87601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userDrawn="1"/>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userDrawn="1"/>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8605960" y="2527301"/>
            <a:ext cx="3586041" cy="3266046"/>
          </a:xfrm>
          <a:prstGeom prst="rect">
            <a:avLst/>
          </a:prstGeom>
        </p:spPr>
      </p:pic>
      <p:cxnSp>
        <p:nvCxnSpPr>
          <p:cNvPr id="10" name="Straight Connector 9"/>
          <p:cNvCxnSpPr/>
          <p:nvPr userDrawn="1"/>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22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664935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671740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691148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endParaRPr lang="en-US"/>
          </a:p>
        </p:txBody>
      </p:sp>
    </p:spTree>
    <p:extLst>
      <p:ext uri="{BB962C8B-B14F-4D97-AF65-F5344CB8AC3E}">
        <p14:creationId xmlns:p14="http://schemas.microsoft.com/office/powerpoint/2010/main" val="3287217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userDrawn="1"/>
        </p:nvGrpSpPr>
        <p:grpSpPr>
          <a:xfrm>
            <a:off x="8703889" y="434780"/>
            <a:ext cx="2971097" cy="626682"/>
            <a:chOff x="193478" y="5437878"/>
            <a:chExt cx="2295608" cy="645605"/>
          </a:xfrm>
        </p:grpSpPr>
        <p:pic>
          <p:nvPicPr>
            <p:cNvPr id="15" name="Picture 14" descr="DPH-Logo-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7437444" y="2527305"/>
            <a:ext cx="4755005" cy="4330699"/>
          </a:xfrm>
          <a:prstGeom prst="rect">
            <a:avLst/>
          </a:prstGeom>
        </p:spPr>
      </p:pic>
      <p:sp>
        <p:nvSpPr>
          <p:cNvPr id="2" name="Title 1"/>
          <p:cNvSpPr>
            <a:spLocks noGrp="1"/>
          </p:cNvSpPr>
          <p:nvPr>
            <p:ph type="ctrTitle"/>
          </p:nvPr>
        </p:nvSpPr>
        <p:spPr>
          <a:xfrm>
            <a:off x="434471" y="3202111"/>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4084758"/>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700"/>
            <a:ext cx="2844800" cy="365125"/>
          </a:xfrm>
        </p:spPr>
        <p:txBody>
          <a:bodyPr/>
          <a:lstStyle>
            <a:lvl1pPr>
              <a:defRPr sz="1000">
                <a:solidFill>
                  <a:srgbClr val="FFFFFF"/>
                </a:solidFill>
              </a:defRPr>
            </a:lvl1pPr>
          </a:lstStyle>
          <a:p>
            <a:fld id="{AC3ED585-F3FD-3549-A994-39826905F8BC}" type="datetime1">
              <a:rPr lang="en-US" smtClean="0"/>
              <a:t>5/22/2024</a:t>
            </a:fld>
            <a:endParaRPr lang="en-US"/>
          </a:p>
        </p:txBody>
      </p:sp>
      <p:grpSp>
        <p:nvGrpSpPr>
          <p:cNvPr id="10" name="Group 9"/>
          <p:cNvGrpSpPr/>
          <p:nvPr userDrawn="1"/>
        </p:nvGrpSpPr>
        <p:grpSpPr>
          <a:xfrm>
            <a:off x="16933" y="6787278"/>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99718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userDrawn="1"/>
        </p:nvGrpSpPr>
        <p:grpSpPr>
          <a:xfrm>
            <a:off x="16933" y="6787274"/>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userDrawn="1"/>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564444" y="5463280"/>
            <a:ext cx="2754337" cy="580962"/>
            <a:chOff x="193478" y="5437878"/>
            <a:chExt cx="2295608" cy="645605"/>
          </a:xfrm>
        </p:grpSpPr>
        <p:pic>
          <p:nvPicPr>
            <p:cNvPr id="14" name="Picture 13" descr="DPH-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endParaRPr lang="en-US"/>
          </a:p>
        </p:txBody>
      </p:sp>
    </p:spTree>
    <p:extLst>
      <p:ext uri="{BB962C8B-B14F-4D97-AF65-F5344CB8AC3E}">
        <p14:creationId xmlns:p14="http://schemas.microsoft.com/office/powerpoint/2010/main" val="1713603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7785165" y="2456579"/>
            <a:ext cx="4435963" cy="4330699"/>
          </a:xfrm>
          <a:prstGeom prst="rect">
            <a:avLst/>
          </a:prstGeom>
        </p:spPr>
      </p:pic>
      <p:sp>
        <p:nvSpPr>
          <p:cNvPr id="2" name="Title 1"/>
          <p:cNvSpPr>
            <a:spLocks noGrp="1"/>
          </p:cNvSpPr>
          <p:nvPr>
            <p:ph type="ctrTitle"/>
          </p:nvPr>
        </p:nvSpPr>
        <p:spPr>
          <a:xfrm>
            <a:off x="434472" y="2846520"/>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3729165"/>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grpSp>
        <p:nvGrpSpPr>
          <p:cNvPr id="10" name="Group 9"/>
          <p:cNvGrpSpPr/>
          <p:nvPr userDrawn="1"/>
        </p:nvGrpSpPr>
        <p:grpSpPr>
          <a:xfrm>
            <a:off x="16933" y="6787278"/>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userDrawn="1"/>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564446" y="5463280"/>
            <a:ext cx="2754337" cy="580962"/>
            <a:chOff x="193478" y="5437878"/>
            <a:chExt cx="2295608" cy="645605"/>
          </a:xfrm>
        </p:grpSpPr>
        <p:pic>
          <p:nvPicPr>
            <p:cNvPr id="14" name="Picture 13" descr="DPH-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3" y="5342472"/>
            <a:ext cx="2721327" cy="804333"/>
          </a:xfrm>
        </p:spPr>
        <p:txBody>
          <a:bodyPr/>
          <a:lstStyle>
            <a:lvl1pPr marL="0" indent="0">
              <a:buFontTx/>
              <a:buNone/>
              <a:defRPr sz="1400">
                <a:solidFill>
                  <a:schemeClr val="bg1"/>
                </a:solidFill>
              </a:defRPr>
            </a:lvl1pPr>
          </a:lstStyle>
          <a:p>
            <a:endParaRPr lang="en-US"/>
          </a:p>
        </p:txBody>
      </p:sp>
    </p:spTree>
    <p:extLst>
      <p:ext uri="{BB962C8B-B14F-4D97-AF65-F5344CB8AC3E}">
        <p14:creationId xmlns:p14="http://schemas.microsoft.com/office/powerpoint/2010/main" val="298640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325786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584984" y="1606553"/>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597533"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1" y="1765306"/>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538664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userDrawn="1"/>
        </p:nvSpPr>
        <p:spPr bwMode="auto">
          <a:xfrm>
            <a:off x="963087"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898" marR="0" indent="-88898" algn="l" defTabSz="914377"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userDrawn="1"/>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50"/>
            <a:ext cx="10363200" cy="403455"/>
          </a:xfrm>
        </p:spPr>
        <p:txBody>
          <a:bodyPr anchor="b" anchorCtr="0"/>
          <a:lstStyle>
            <a:lvl1pPr marL="0" indent="0">
              <a:lnSpc>
                <a:spcPts val="2100"/>
              </a:lnSpc>
              <a:buNone/>
              <a:defRPr sz="2000" b="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8605962" y="2527301"/>
            <a:ext cx="3586041" cy="3266046"/>
          </a:xfrm>
          <a:prstGeom prst="rect">
            <a:avLst/>
          </a:prstGeom>
        </p:spPr>
      </p:pic>
      <p:cxnSp>
        <p:nvCxnSpPr>
          <p:cNvPr id="10" name="Straight Connector 9"/>
          <p:cNvCxnSpPr/>
          <p:nvPr userDrawn="1"/>
        </p:nvCxnSpPr>
        <p:spPr>
          <a:xfrm>
            <a:off x="3"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119"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586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88"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503728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20625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717342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5"/>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9" y="5494342"/>
            <a:ext cx="10850033" cy="296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1" y="5791200"/>
            <a:ext cx="982062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70" y="838204"/>
            <a:ext cx="10850033" cy="4190999"/>
          </a:xfrm>
        </p:spPr>
        <p:txBody>
          <a:bodyPr/>
          <a:lstStyle>
            <a:lvl1pPr marL="0" indent="0">
              <a:buFontTx/>
              <a:buNone/>
              <a:defRPr sz="2800" b="1">
                <a:latin typeface="+mj-lt"/>
              </a:defRPr>
            </a:lvl1pPr>
          </a:lstStyle>
          <a:p>
            <a:pPr lvl="0"/>
            <a:endParaRPr lang="en-US"/>
          </a:p>
        </p:txBody>
      </p:sp>
    </p:spTree>
    <p:extLst>
      <p:ext uri="{BB962C8B-B14F-4D97-AF65-F5344CB8AC3E}">
        <p14:creationId xmlns:p14="http://schemas.microsoft.com/office/powerpoint/2010/main" val="1951229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itle-ENG">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9D902-BB90-4E78-88FC-15C8450A4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4" name="TextBox 3">
            <a:extLst>
              <a:ext uri="{FF2B5EF4-FFF2-40B4-BE49-F238E27FC236}">
                <a16:creationId xmlns:a16="http://schemas.microsoft.com/office/drawing/2014/main" id="{97229CCC-03A9-4A83-A341-66B762FEC50F}"/>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
        <p:nvSpPr>
          <p:cNvPr id="5" name="TextBox 4">
            <a:extLst>
              <a:ext uri="{FF2B5EF4-FFF2-40B4-BE49-F238E27FC236}">
                <a16:creationId xmlns:a16="http://schemas.microsoft.com/office/drawing/2014/main" id="{6F30874F-81C3-41BE-ADDF-319968F3390E}"/>
              </a:ext>
            </a:extLst>
          </p:cNvPr>
          <p:cNvSpPr txBox="1"/>
          <p:nvPr userDrawn="1"/>
        </p:nvSpPr>
        <p:spPr>
          <a:xfrm>
            <a:off x="5868113" y="411029"/>
            <a:ext cx="6096000" cy="2554545"/>
          </a:xfrm>
          <a:prstGeom prst="rect">
            <a:avLst/>
          </a:prstGeom>
          <a:noFill/>
        </p:spPr>
        <p:txBody>
          <a:bodyPr wrap="square" rtlCol="0">
            <a:spAutoFit/>
          </a:bodyPr>
          <a:lstStyle/>
          <a:p>
            <a:pPr algn="ctr"/>
            <a:r>
              <a:rPr lang="en-US" sz="2800" i="1" spc="100">
                <a:solidFill>
                  <a:schemeClr val="bg1"/>
                </a:solidFill>
                <a:effectLst>
                  <a:outerShdw blurRad="38100" dist="38100" dir="2700000" algn="tl">
                    <a:srgbClr val="000000">
                      <a:alpha val="43137"/>
                    </a:srgbClr>
                  </a:outerShdw>
                </a:effectLst>
                <a:latin typeface="Lato Bold" panose="020F0802020204030203" pitchFamily="34" charset="0"/>
              </a:rPr>
              <a:t>Los Angeles County Responds</a:t>
            </a:r>
          </a:p>
          <a:p>
            <a:pPr algn="ctr"/>
            <a:endParaRPr lang="en-US" sz="32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en-US" sz="4000" b="1" spc="100">
                <a:solidFill>
                  <a:schemeClr val="bg1"/>
                </a:solidFill>
                <a:effectLst>
                  <a:outerShdw blurRad="38100" dist="38100" dir="2700000" algn="tl">
                    <a:srgbClr val="000000">
                      <a:alpha val="43137"/>
                    </a:srgbClr>
                  </a:outerShdw>
                </a:effectLst>
                <a:latin typeface="Lato Black" panose="020F0A02020204030203" pitchFamily="34" charset="0"/>
              </a:rPr>
              <a:t>Confronting COVID-19</a:t>
            </a: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fld id="{06D4D0D8-C7F2-4AF4-98E5-882B50F2D55B}" type="datetime4">
              <a:rPr lang="en-US" sz="2800" i="1" spc="100" smtClean="0">
                <a:solidFill>
                  <a:schemeClr val="bg1"/>
                </a:solidFill>
                <a:effectLst>
                  <a:outerShdw blurRad="38100" dist="38100" dir="2700000" algn="tl">
                    <a:srgbClr val="000000">
                      <a:alpha val="43137"/>
                    </a:srgbClr>
                  </a:outerShdw>
                </a:effectLst>
                <a:latin typeface="Lato Black" panose="020F0A02020204030203" pitchFamily="34" charset="0"/>
              </a:rPr>
              <a:t>May 22, 2024</a:t>
            </a:fld>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p:txBody>
      </p:sp>
      <p:cxnSp>
        <p:nvCxnSpPr>
          <p:cNvPr id="6" name="Straight Connector 5">
            <a:extLst>
              <a:ext uri="{FF2B5EF4-FFF2-40B4-BE49-F238E27FC236}">
                <a16:creationId xmlns:a16="http://schemas.microsoft.com/office/drawing/2014/main" id="{CFDCAF40-C4CC-4717-80CD-A24DE502C2CE}"/>
              </a:ext>
            </a:extLst>
          </p:cNvPr>
          <p:cNvCxnSpPr>
            <a:cxnSpLocks/>
          </p:cNvCxnSpPr>
          <p:nvPr userDrawn="1"/>
        </p:nvCxnSpPr>
        <p:spPr>
          <a:xfrm>
            <a:off x="6316362" y="2200744"/>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8E2B6B-9C58-453B-84D3-8929A36890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Tree>
    <p:extLst>
      <p:ext uri="{BB962C8B-B14F-4D97-AF65-F5344CB8AC3E}">
        <p14:creationId xmlns:p14="http://schemas.microsoft.com/office/powerpoint/2010/main" val="639669940"/>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ITLE-SPN">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9D902-BB90-4E78-88FC-15C8450A4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4" name="TextBox 3">
            <a:extLst>
              <a:ext uri="{FF2B5EF4-FFF2-40B4-BE49-F238E27FC236}">
                <a16:creationId xmlns:a16="http://schemas.microsoft.com/office/drawing/2014/main" id="{97229CCC-03A9-4A83-A341-66B762FEC50F}"/>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
        <p:nvSpPr>
          <p:cNvPr id="5" name="TextBox 4">
            <a:extLst>
              <a:ext uri="{FF2B5EF4-FFF2-40B4-BE49-F238E27FC236}">
                <a16:creationId xmlns:a16="http://schemas.microsoft.com/office/drawing/2014/main" id="{6F30874F-81C3-41BE-ADDF-319968F3390E}"/>
              </a:ext>
            </a:extLst>
          </p:cNvPr>
          <p:cNvSpPr txBox="1"/>
          <p:nvPr userDrawn="1"/>
        </p:nvSpPr>
        <p:spPr>
          <a:xfrm>
            <a:off x="5900872" y="411029"/>
            <a:ext cx="6030483" cy="2400657"/>
          </a:xfrm>
          <a:prstGeom prst="rect">
            <a:avLst/>
          </a:prstGeom>
          <a:noFill/>
        </p:spPr>
        <p:txBody>
          <a:bodyPr wrap="square" rtlCol="0">
            <a:spAutoFit/>
          </a:bodyPr>
          <a:lstStyle/>
          <a:p>
            <a:pPr algn="ctr"/>
            <a:r>
              <a:rPr lang="en-US" sz="2400" i="1" spc="100">
                <a:solidFill>
                  <a:schemeClr val="bg1"/>
                </a:solidFill>
                <a:effectLst>
                  <a:outerShdw blurRad="38100" dist="38100" dir="2700000" algn="tl">
                    <a:srgbClr val="000000">
                      <a:alpha val="43137"/>
                    </a:srgbClr>
                  </a:outerShdw>
                </a:effectLst>
                <a:latin typeface="Lato Bold" panose="020F0802020204030203" pitchFamily="34" charset="0"/>
              </a:rPr>
              <a:t>El Condado de Los Ángeles Responde</a:t>
            </a:r>
          </a:p>
          <a:p>
            <a:pPr algn="ctr"/>
            <a:endParaRPr lang="en-US" sz="32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en-US" sz="3800" b="1" spc="100">
                <a:solidFill>
                  <a:schemeClr val="bg1"/>
                </a:solidFill>
                <a:effectLst>
                  <a:outerShdw blurRad="38100" dist="38100" dir="2700000" algn="tl">
                    <a:srgbClr val="000000">
                      <a:alpha val="43137"/>
                    </a:srgbClr>
                  </a:outerShdw>
                </a:effectLst>
                <a:latin typeface="Lato Black" panose="020F0A02020204030203" pitchFamily="34" charset="0"/>
              </a:rPr>
              <a:t>Confrontando COVID-19</a:t>
            </a: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en-US" sz="2800" i="1" spc="100">
                <a:solidFill>
                  <a:schemeClr val="bg1"/>
                </a:solidFill>
                <a:effectLst>
                  <a:outerShdw blurRad="38100" dist="38100" dir="2700000" algn="tl">
                    <a:srgbClr val="000000">
                      <a:alpha val="43137"/>
                    </a:srgbClr>
                  </a:outerShdw>
                </a:effectLst>
                <a:latin typeface="Lato Black" panose="020F0A02020204030203" pitchFamily="34" charset="0"/>
              </a:rPr>
              <a:t>8 de Junio del 2020</a:t>
            </a:r>
          </a:p>
        </p:txBody>
      </p:sp>
      <p:cxnSp>
        <p:nvCxnSpPr>
          <p:cNvPr id="6" name="Straight Connector 5">
            <a:extLst>
              <a:ext uri="{FF2B5EF4-FFF2-40B4-BE49-F238E27FC236}">
                <a16:creationId xmlns:a16="http://schemas.microsoft.com/office/drawing/2014/main" id="{CFDCAF40-C4CC-4717-80CD-A24DE502C2CE}"/>
              </a:ext>
            </a:extLst>
          </p:cNvPr>
          <p:cNvCxnSpPr>
            <a:cxnSpLocks/>
          </p:cNvCxnSpPr>
          <p:nvPr userDrawn="1"/>
        </p:nvCxnSpPr>
        <p:spPr>
          <a:xfrm>
            <a:off x="6316362" y="2136576"/>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8E2B6B-9C58-453B-84D3-8929A36890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Tree>
    <p:extLst>
      <p:ext uri="{BB962C8B-B14F-4D97-AF65-F5344CB8AC3E}">
        <p14:creationId xmlns:p14="http://schemas.microsoft.com/office/powerpoint/2010/main" val="3280655029"/>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859896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itle-ARM">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9D902-BB90-4E78-88FC-15C8450A4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4" name="TextBox 3">
            <a:extLst>
              <a:ext uri="{FF2B5EF4-FFF2-40B4-BE49-F238E27FC236}">
                <a16:creationId xmlns:a16="http://schemas.microsoft.com/office/drawing/2014/main" id="{97229CCC-03A9-4A83-A341-66B762FEC50F}"/>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
        <p:nvSpPr>
          <p:cNvPr id="5" name="TextBox 4">
            <a:extLst>
              <a:ext uri="{FF2B5EF4-FFF2-40B4-BE49-F238E27FC236}">
                <a16:creationId xmlns:a16="http://schemas.microsoft.com/office/drawing/2014/main" id="{6F30874F-81C3-41BE-ADDF-319968F3390E}"/>
              </a:ext>
            </a:extLst>
          </p:cNvPr>
          <p:cNvSpPr txBox="1"/>
          <p:nvPr userDrawn="1"/>
        </p:nvSpPr>
        <p:spPr>
          <a:xfrm>
            <a:off x="5868113" y="411029"/>
            <a:ext cx="6096000" cy="2816156"/>
          </a:xfrm>
          <a:prstGeom prst="rect">
            <a:avLst/>
          </a:prstGeom>
          <a:noFill/>
        </p:spPr>
        <p:txBody>
          <a:bodyPr wrap="square" rtlCol="0">
            <a:spAutoFit/>
          </a:bodyPr>
          <a:lstStyle/>
          <a:p>
            <a:pPr algn="ctr"/>
            <a:r>
              <a:rPr lang="hy-AM" sz="2000"/>
              <a:t>Լոս Անջելեսի Կոմսությունը Պատասխանում Է</a:t>
            </a:r>
            <a:endParaRPr lang="en-US" sz="2000"/>
          </a:p>
          <a:p>
            <a:pPr algn="ctr"/>
            <a:endParaRPr lang="en-US" sz="20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hy-AM" sz="4000" b="1" spc="100">
                <a:solidFill>
                  <a:schemeClr val="bg1"/>
                </a:solidFill>
                <a:effectLst>
                  <a:outerShdw blurRad="38100" dist="38100" dir="2700000" algn="tl">
                    <a:srgbClr val="000000">
                      <a:alpha val="43137"/>
                    </a:srgbClr>
                  </a:outerShdw>
                </a:effectLst>
                <a:latin typeface="Lato Black" panose="020F0A02020204030203" pitchFamily="34" charset="0"/>
              </a:rPr>
              <a:t>Դիմակայել Կորոնավիրուսին</a:t>
            </a:r>
            <a:endParaRPr lang="en-US" sz="40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y-AM" sz="2800" i="1" spc="100">
                <a:solidFill>
                  <a:schemeClr val="bg1"/>
                </a:solidFill>
                <a:effectLst>
                  <a:outerShdw blurRad="38100" dist="38100" dir="2700000" algn="tl">
                    <a:srgbClr val="000000">
                      <a:alpha val="43137"/>
                    </a:srgbClr>
                  </a:outerShdw>
                </a:effectLst>
                <a:latin typeface="Lato Black" panose="020F0A02020204030203" pitchFamily="34" charset="0"/>
              </a:rPr>
              <a:t>Հունիս</a:t>
            </a:r>
            <a:r>
              <a:rPr lang="en-US" sz="2800" i="1" spc="100">
                <a:solidFill>
                  <a:schemeClr val="bg1"/>
                </a:solidFill>
                <a:effectLst>
                  <a:outerShdw blurRad="38100" dist="38100" dir="2700000" algn="tl">
                    <a:srgbClr val="000000">
                      <a:alpha val="43137"/>
                    </a:srgbClr>
                  </a:outerShdw>
                </a:effectLst>
                <a:latin typeface="Lato Black" panose="020F0A02020204030203" pitchFamily="34" charset="0"/>
              </a:rPr>
              <a:t> 8, 2020</a:t>
            </a:r>
          </a:p>
        </p:txBody>
      </p:sp>
      <p:cxnSp>
        <p:nvCxnSpPr>
          <p:cNvPr id="6" name="Straight Connector 5">
            <a:extLst>
              <a:ext uri="{FF2B5EF4-FFF2-40B4-BE49-F238E27FC236}">
                <a16:creationId xmlns:a16="http://schemas.microsoft.com/office/drawing/2014/main" id="{CFDCAF40-C4CC-4717-80CD-A24DE502C2CE}"/>
              </a:ext>
            </a:extLst>
          </p:cNvPr>
          <p:cNvCxnSpPr>
            <a:cxnSpLocks/>
          </p:cNvCxnSpPr>
          <p:nvPr userDrawn="1"/>
        </p:nvCxnSpPr>
        <p:spPr>
          <a:xfrm>
            <a:off x="6356241" y="2516938"/>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8E2B6B-9C58-453B-84D3-8929A36890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Tree>
    <p:extLst>
      <p:ext uri="{BB962C8B-B14F-4D97-AF65-F5344CB8AC3E}">
        <p14:creationId xmlns:p14="http://schemas.microsoft.com/office/powerpoint/2010/main" val="1977312896"/>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_K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10F3B2-FB68-41F9-A738-2E1F455758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7" name="TextBox 6">
            <a:extLst>
              <a:ext uri="{FF2B5EF4-FFF2-40B4-BE49-F238E27FC236}">
                <a16:creationId xmlns:a16="http://schemas.microsoft.com/office/drawing/2014/main" id="{A9E81084-2CCB-490C-A3EB-FA51B7BFEDF1}"/>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10" name="Picture 9">
            <a:extLst>
              <a:ext uri="{FF2B5EF4-FFF2-40B4-BE49-F238E27FC236}">
                <a16:creationId xmlns:a16="http://schemas.microsoft.com/office/drawing/2014/main" id="{6977BC54-5872-4FBF-858A-F00B23E4E2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
        <p:nvSpPr>
          <p:cNvPr id="11" name="TextBox 10">
            <a:extLst>
              <a:ext uri="{FF2B5EF4-FFF2-40B4-BE49-F238E27FC236}">
                <a16:creationId xmlns:a16="http://schemas.microsoft.com/office/drawing/2014/main" id="{C1E8FBF7-8492-427F-B719-C65719B35A41}"/>
              </a:ext>
            </a:extLst>
          </p:cNvPr>
          <p:cNvSpPr txBox="1"/>
          <p:nvPr userDrawn="1"/>
        </p:nvSpPr>
        <p:spPr>
          <a:xfrm>
            <a:off x="5868113" y="411029"/>
            <a:ext cx="6096000" cy="2554545"/>
          </a:xfrm>
          <a:prstGeom prst="rect">
            <a:avLst/>
          </a:prstGeom>
          <a:noFill/>
        </p:spPr>
        <p:txBody>
          <a:bodyPr wrap="square" rtlCol="0">
            <a:spAutoFit/>
          </a:bodyPr>
          <a:lstStyle/>
          <a:p>
            <a:pPr algn="ctr"/>
            <a:r>
              <a:rPr lang="ko-KR" altLang="en-US" sz="2800" i="0" spc="100">
                <a:solidFill>
                  <a:schemeClr val="bg1"/>
                </a:solidFill>
                <a:effectLst>
                  <a:outerShdw blurRad="38100" dist="38100" dir="2700000" algn="tl">
                    <a:srgbClr val="000000">
                      <a:alpha val="43137"/>
                    </a:srgbClr>
                  </a:outerShdw>
                </a:effectLst>
                <a:latin typeface="Lato Bold" panose="020F0802020204030203" pitchFamily="34" charset="0"/>
              </a:rPr>
              <a:t>로스엔젤레스 카운티가 응답하다</a:t>
            </a:r>
            <a:endParaRPr lang="en-US" sz="2800" i="0" spc="100">
              <a:solidFill>
                <a:schemeClr val="bg1"/>
              </a:solidFill>
              <a:effectLst>
                <a:outerShdw blurRad="38100" dist="38100" dir="2700000" algn="tl">
                  <a:srgbClr val="000000">
                    <a:alpha val="43137"/>
                  </a:srgbClr>
                </a:outerShdw>
              </a:effectLst>
              <a:latin typeface="Lato Bold" panose="020F0802020204030203" pitchFamily="34" charset="0"/>
            </a:endParaRPr>
          </a:p>
          <a:p>
            <a:pPr algn="ctr"/>
            <a:endParaRPr lang="en-US" sz="40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ko-KR" altLang="en-US" sz="3600" b="1" spc="100">
                <a:solidFill>
                  <a:schemeClr val="bg1"/>
                </a:solidFill>
                <a:effectLst>
                  <a:outerShdw blurRad="38100" dist="38100" dir="2700000" algn="tl">
                    <a:srgbClr val="000000">
                      <a:alpha val="43137"/>
                    </a:srgbClr>
                  </a:outerShdw>
                </a:effectLst>
                <a:latin typeface="Lato Black" panose="020F0A02020204030203" pitchFamily="34" charset="0"/>
              </a:rPr>
              <a:t>코로나 바이러스에 대항하다</a:t>
            </a:r>
            <a:endParaRPr lang="en-US" sz="24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en-US" altLang="ko-KR" sz="2800" i="0" spc="100">
                <a:solidFill>
                  <a:schemeClr val="bg1"/>
                </a:solidFill>
                <a:effectLst>
                  <a:outerShdw blurRad="38100" dist="38100" dir="2700000" algn="tl">
                    <a:srgbClr val="000000">
                      <a:alpha val="43137"/>
                    </a:srgbClr>
                  </a:outerShdw>
                </a:effectLst>
                <a:latin typeface="Lato Black" panose="020F0A02020204030203" pitchFamily="34" charset="0"/>
              </a:rPr>
              <a:t>2020 </a:t>
            </a:r>
            <a:r>
              <a:rPr lang="ko-KR" altLang="en-US" sz="2800" i="0" spc="100">
                <a:solidFill>
                  <a:schemeClr val="bg1"/>
                </a:solidFill>
                <a:effectLst>
                  <a:outerShdw blurRad="38100" dist="38100" dir="2700000" algn="tl">
                    <a:srgbClr val="000000">
                      <a:alpha val="43137"/>
                    </a:srgbClr>
                  </a:outerShdw>
                </a:effectLst>
                <a:latin typeface="Lato Black" panose="020F0A02020204030203" pitchFamily="34" charset="0"/>
              </a:rPr>
              <a:t>년 </a:t>
            </a:r>
            <a:r>
              <a:rPr lang="en-US" altLang="ko-KR" sz="2800" i="0" spc="100">
                <a:solidFill>
                  <a:schemeClr val="bg1"/>
                </a:solidFill>
                <a:effectLst>
                  <a:outerShdw blurRad="38100" dist="38100" dir="2700000" algn="tl">
                    <a:srgbClr val="000000">
                      <a:alpha val="43137"/>
                    </a:srgbClr>
                  </a:outerShdw>
                </a:effectLst>
                <a:latin typeface="Lato Black" panose="020F0A02020204030203" pitchFamily="34" charset="0"/>
              </a:rPr>
              <a:t>6 </a:t>
            </a:r>
            <a:r>
              <a:rPr lang="ko-KR" altLang="en-US" sz="2800" i="0" spc="100">
                <a:solidFill>
                  <a:schemeClr val="bg1"/>
                </a:solidFill>
                <a:effectLst>
                  <a:outerShdw blurRad="38100" dist="38100" dir="2700000" algn="tl">
                    <a:srgbClr val="000000">
                      <a:alpha val="43137"/>
                    </a:srgbClr>
                  </a:outerShdw>
                </a:effectLst>
                <a:latin typeface="Lato Black" panose="020F0A02020204030203" pitchFamily="34" charset="0"/>
              </a:rPr>
              <a:t>월 </a:t>
            </a:r>
            <a:r>
              <a:rPr lang="en-US" altLang="ko-KR" sz="2800" i="0" spc="100">
                <a:solidFill>
                  <a:schemeClr val="bg1"/>
                </a:solidFill>
                <a:effectLst>
                  <a:outerShdw blurRad="38100" dist="38100" dir="2700000" algn="tl">
                    <a:srgbClr val="000000">
                      <a:alpha val="43137"/>
                    </a:srgbClr>
                  </a:outerShdw>
                </a:effectLst>
                <a:latin typeface="Lato Black" panose="020F0A02020204030203" pitchFamily="34" charset="0"/>
              </a:rPr>
              <a:t>8 </a:t>
            </a:r>
            <a:r>
              <a:rPr lang="ko-KR" altLang="en-US" sz="2800" i="0" spc="100">
                <a:solidFill>
                  <a:schemeClr val="bg1"/>
                </a:solidFill>
                <a:effectLst>
                  <a:outerShdw blurRad="38100" dist="38100" dir="2700000" algn="tl">
                    <a:srgbClr val="000000">
                      <a:alpha val="43137"/>
                    </a:srgbClr>
                  </a:outerShdw>
                </a:effectLst>
                <a:latin typeface="Lato Black" panose="020F0A02020204030203" pitchFamily="34" charset="0"/>
              </a:rPr>
              <a:t>일</a:t>
            </a:r>
            <a:endParaRPr lang="en-US" sz="2800" i="0" spc="100">
              <a:solidFill>
                <a:schemeClr val="bg1"/>
              </a:solidFill>
              <a:effectLst>
                <a:outerShdw blurRad="38100" dist="38100" dir="2700000" algn="tl">
                  <a:srgbClr val="000000">
                    <a:alpha val="43137"/>
                  </a:srgbClr>
                </a:outerShdw>
              </a:effectLst>
              <a:latin typeface="Lato Black" panose="020F0A02020204030203" pitchFamily="34" charset="0"/>
            </a:endParaRPr>
          </a:p>
        </p:txBody>
      </p:sp>
      <p:cxnSp>
        <p:nvCxnSpPr>
          <p:cNvPr id="12" name="Straight Connector 11">
            <a:extLst>
              <a:ext uri="{FF2B5EF4-FFF2-40B4-BE49-F238E27FC236}">
                <a16:creationId xmlns:a16="http://schemas.microsoft.com/office/drawing/2014/main" id="{8DAF0FEF-01F2-4A3D-9501-6262B1A7809A}"/>
              </a:ext>
            </a:extLst>
          </p:cNvPr>
          <p:cNvCxnSpPr>
            <a:cxnSpLocks/>
          </p:cNvCxnSpPr>
          <p:nvPr userDrawn="1"/>
        </p:nvCxnSpPr>
        <p:spPr>
          <a:xfrm>
            <a:off x="6316362" y="1166703"/>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979911"/>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_CH">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10F3B2-FB68-41F9-A738-2E1F455758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7" name="TextBox 6">
            <a:extLst>
              <a:ext uri="{FF2B5EF4-FFF2-40B4-BE49-F238E27FC236}">
                <a16:creationId xmlns:a16="http://schemas.microsoft.com/office/drawing/2014/main" id="{A9E81084-2CCB-490C-A3EB-FA51B7BFEDF1}"/>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
        <p:nvSpPr>
          <p:cNvPr id="8" name="TextBox 7">
            <a:extLst>
              <a:ext uri="{FF2B5EF4-FFF2-40B4-BE49-F238E27FC236}">
                <a16:creationId xmlns:a16="http://schemas.microsoft.com/office/drawing/2014/main" id="{7D374FB4-38E5-45D5-8BD4-8AB69BEE1950}"/>
              </a:ext>
            </a:extLst>
          </p:cNvPr>
          <p:cNvSpPr txBox="1"/>
          <p:nvPr userDrawn="1"/>
        </p:nvSpPr>
        <p:spPr>
          <a:xfrm>
            <a:off x="5868113" y="411029"/>
            <a:ext cx="6096000" cy="2616101"/>
          </a:xfrm>
          <a:prstGeom prst="rect">
            <a:avLst/>
          </a:prstGeom>
          <a:noFill/>
        </p:spPr>
        <p:txBody>
          <a:bodyPr wrap="square" rtlCol="0">
            <a:spAutoFit/>
          </a:bodyPr>
          <a:lstStyle/>
          <a:p>
            <a:pPr algn="ctr"/>
            <a:r>
              <a:rPr lang="zh-TW" altLang="en-US" sz="3200">
                <a:latin typeface="MS Gothic" panose="020B0609070205080204" pitchFamily="49" charset="-128"/>
                <a:ea typeface="MS Gothic" panose="020B0609070205080204" pitchFamily="49" charset="-128"/>
                <a:cs typeface="Arial" panose="020B0604020202020204" pitchFamily="34" charset="0"/>
              </a:rPr>
              <a:t>洛杉磯縣回應</a:t>
            </a:r>
            <a:endParaRPr lang="en-US" altLang="zh-TW" sz="3200">
              <a:latin typeface="MS Gothic" panose="020B0609070205080204" pitchFamily="49" charset="-128"/>
              <a:ea typeface="MS Gothic" panose="020B0609070205080204" pitchFamily="49" charset="-128"/>
              <a:cs typeface="Arial" panose="020B0604020202020204" pitchFamily="34" charset="0"/>
            </a:endParaRPr>
          </a:p>
          <a:p>
            <a:pPr algn="ctr"/>
            <a:endParaRPr lang="en-US" altLang="zh-TW" sz="2800">
              <a:latin typeface="MS Gothic" panose="020B0609070205080204" pitchFamily="49" charset="-128"/>
              <a:ea typeface="MS Gothic" panose="020B0609070205080204" pitchFamily="49"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4000" b="0" i="0" kern="1200">
                <a:solidFill>
                  <a:schemeClr val="tx1"/>
                </a:solidFill>
                <a:effectLst/>
                <a:latin typeface="MS Gothic" panose="020B0609070205080204" pitchFamily="49" charset="-128"/>
                <a:ea typeface="MS Gothic" panose="020B0609070205080204" pitchFamily="49" charset="-128"/>
                <a:cs typeface="Arial" panose="020B0604020202020204" pitchFamily="34" charset="0"/>
              </a:rPr>
              <a:t>對抗</a:t>
            </a:r>
            <a:r>
              <a:rPr lang="en-US" altLang="zh-TW" sz="2000" b="1" i="0" kern="1200" spc="10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Arial" panose="020B0604020202020204" pitchFamily="34" charset="0"/>
              </a:rPr>
              <a:t> </a:t>
            </a:r>
            <a:r>
              <a:rPr lang="en-US" altLang="zh-TW" sz="4400" b="1" i="0" kern="1200" spc="100">
                <a:solidFill>
                  <a:schemeClr val="bg1"/>
                </a:solidFill>
                <a:effectLst>
                  <a:outerShdw blurRad="38100" dist="38100" dir="2700000" algn="tl">
                    <a:srgbClr val="000000">
                      <a:alpha val="43137"/>
                    </a:srgbClr>
                  </a:outerShdw>
                </a:effectLst>
                <a:latin typeface="Lato Black" panose="020F0A02020204030203" pitchFamily="34" charset="0"/>
                <a:ea typeface="+mn-ea"/>
                <a:cs typeface="+mn-cs"/>
              </a:rPr>
              <a:t>COVID-19</a:t>
            </a:r>
            <a:endParaRPr lang="en-US" sz="40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i="0" spc="100">
                <a:solidFill>
                  <a:schemeClr val="bg1"/>
                </a:solidFill>
                <a:effectLst>
                  <a:outerShdw blurRad="38100" dist="38100" dir="2700000" algn="tl">
                    <a:srgbClr val="000000">
                      <a:alpha val="43137"/>
                    </a:srgbClr>
                  </a:outerShdw>
                </a:effectLst>
                <a:latin typeface="Lato Black" panose="020F0A02020204030203" pitchFamily="34" charset="0"/>
              </a:rPr>
              <a:t>2020 </a:t>
            </a:r>
            <a:r>
              <a:rPr lang="en-US" altLang="zh-TW" sz="3200" i="0" spc="100">
                <a:solidFill>
                  <a:schemeClr val="bg1"/>
                </a:solidFill>
                <a:effectLst>
                  <a:outerShdw blurRad="38100" dist="38100" dir="2700000" algn="tl">
                    <a:srgbClr val="000000">
                      <a:alpha val="43137"/>
                    </a:srgbClr>
                  </a:outerShdw>
                </a:effectLst>
                <a:latin typeface="Lato Black" panose="020F0A02020204030203" pitchFamily="34" charset="0"/>
              </a:rPr>
              <a:t>6</a:t>
            </a:r>
            <a:r>
              <a:rPr lang="zh-TW" altLang="en-US" sz="3200" i="0" spc="10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月</a:t>
            </a:r>
            <a:r>
              <a:rPr lang="en-US" altLang="zh-TW" sz="3200" i="0" spc="100">
                <a:solidFill>
                  <a:schemeClr val="bg1"/>
                </a:solidFill>
                <a:effectLst>
                  <a:outerShdw blurRad="38100" dist="38100" dir="2700000" algn="tl">
                    <a:srgbClr val="000000">
                      <a:alpha val="43137"/>
                    </a:srgbClr>
                  </a:outerShdw>
                </a:effectLst>
                <a:latin typeface="Lato Black" panose="020F0A02020204030203" pitchFamily="34" charset="0"/>
              </a:rPr>
              <a:t>8</a:t>
            </a:r>
            <a:r>
              <a:rPr lang="zh-TW" altLang="en-US" sz="3200" i="0" spc="10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日</a:t>
            </a:r>
            <a:endParaRPr lang="en-US" sz="3200" i="0" spc="10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endParaRPr>
          </a:p>
        </p:txBody>
      </p:sp>
      <p:cxnSp>
        <p:nvCxnSpPr>
          <p:cNvPr id="9" name="Straight Connector 8">
            <a:extLst>
              <a:ext uri="{FF2B5EF4-FFF2-40B4-BE49-F238E27FC236}">
                <a16:creationId xmlns:a16="http://schemas.microsoft.com/office/drawing/2014/main" id="{5588DB59-4FB6-4074-B2EB-1AC01D7EAE57}"/>
              </a:ext>
            </a:extLst>
          </p:cNvPr>
          <p:cNvCxnSpPr>
            <a:cxnSpLocks/>
          </p:cNvCxnSpPr>
          <p:nvPr userDrawn="1"/>
        </p:nvCxnSpPr>
        <p:spPr>
          <a:xfrm>
            <a:off x="6356241" y="2239403"/>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977BC54-5872-4FBF-858A-F00B23E4E2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Tree>
    <p:extLst>
      <p:ext uri="{BB962C8B-B14F-4D97-AF65-F5344CB8AC3E}">
        <p14:creationId xmlns:p14="http://schemas.microsoft.com/office/powerpoint/2010/main" val="737243102"/>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Update-ENG">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AB583F-C67C-48A5-902E-63B537E76004}"/>
              </a:ext>
            </a:extLst>
          </p:cNvPr>
          <p:cNvSpPr txBox="1"/>
          <p:nvPr userDrawn="1"/>
        </p:nvSpPr>
        <p:spPr>
          <a:xfrm>
            <a:off x="6735750" y="5928492"/>
            <a:ext cx="508217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t>5/22/2024</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9" name="Picture 8">
            <a:extLst>
              <a:ext uri="{FF2B5EF4-FFF2-40B4-BE49-F238E27FC236}">
                <a16:creationId xmlns:a16="http://schemas.microsoft.com/office/drawing/2014/main" id="{FF1C0571-E49F-4FF4-9A36-CFBA237FB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7251" y="5859679"/>
            <a:ext cx="598498" cy="598497"/>
          </a:xfrm>
          <a:prstGeom prst="rect">
            <a:avLst/>
          </a:prstGeom>
        </p:spPr>
      </p:pic>
      <p:sp>
        <p:nvSpPr>
          <p:cNvPr id="11" name="TextBox 10">
            <a:extLst>
              <a:ext uri="{FF2B5EF4-FFF2-40B4-BE49-F238E27FC236}">
                <a16:creationId xmlns:a16="http://schemas.microsoft.com/office/drawing/2014/main" id="{0816AEAC-C0A8-4082-A85D-8347A26409BA}"/>
              </a:ext>
            </a:extLst>
          </p:cNvPr>
          <p:cNvSpPr txBox="1"/>
          <p:nvPr userDrawn="1"/>
        </p:nvSpPr>
        <p:spPr>
          <a:xfrm>
            <a:off x="6096001" y="227602"/>
            <a:ext cx="5721922" cy="974241"/>
          </a:xfrm>
          <a:prstGeom prst="rect">
            <a:avLst/>
          </a:prstGeom>
          <a:noFill/>
        </p:spPr>
        <p:txBody>
          <a:bodyPr wrap="square" rtlCol="0">
            <a:spAutoFit/>
          </a:bodyPr>
          <a:lstStyle/>
          <a:p>
            <a:pPr algn="ctr">
              <a:lnSpc>
                <a:spcPct val="150000"/>
              </a:lnSpc>
            </a:pPr>
            <a:r>
              <a:rPr lang="en-US" sz="4400" b="1">
                <a:solidFill>
                  <a:schemeClr val="bg1"/>
                </a:solidFill>
                <a:effectLst>
                  <a:outerShdw blurRad="38100" dist="38100" dir="2700000" algn="tl">
                    <a:srgbClr val="000000">
                      <a:alpha val="43137"/>
                    </a:srgbClr>
                  </a:outerShdw>
                </a:effectLst>
                <a:latin typeface="Lato Black" panose="020F0A02020204030203" pitchFamily="34" charset="0"/>
              </a:rPr>
              <a:t>COVID-19 Update</a:t>
            </a:r>
          </a:p>
        </p:txBody>
      </p:sp>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357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13141"/>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Update-SPN">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AB583F-C67C-48A5-902E-63B537E76004}"/>
              </a:ext>
            </a:extLst>
          </p:cNvPr>
          <p:cNvSpPr txBox="1"/>
          <p:nvPr userDrawn="1"/>
        </p:nvSpPr>
        <p:spPr>
          <a:xfrm>
            <a:off x="6735750" y="5928492"/>
            <a:ext cx="508217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t>5/22/2024</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9" name="Picture 8">
            <a:extLst>
              <a:ext uri="{FF2B5EF4-FFF2-40B4-BE49-F238E27FC236}">
                <a16:creationId xmlns:a16="http://schemas.microsoft.com/office/drawing/2014/main" id="{FF1C0571-E49F-4FF4-9A36-CFBA237FB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7251" y="5859679"/>
            <a:ext cx="598498" cy="598497"/>
          </a:xfrm>
          <a:prstGeom prst="rect">
            <a:avLst/>
          </a:prstGeom>
        </p:spPr>
      </p:pic>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357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1C10067-D318-4FD1-9928-C99EB20D1E08}"/>
              </a:ext>
            </a:extLst>
          </p:cNvPr>
          <p:cNvSpPr txBox="1"/>
          <p:nvPr userDrawn="1"/>
        </p:nvSpPr>
        <p:spPr>
          <a:xfrm>
            <a:off x="6096001" y="227602"/>
            <a:ext cx="5721922" cy="854016"/>
          </a:xfrm>
          <a:prstGeom prst="rect">
            <a:avLst/>
          </a:prstGeom>
          <a:noFill/>
        </p:spPr>
        <p:txBody>
          <a:bodyPr wrap="square" rtlCol="0">
            <a:spAutoFit/>
          </a:bodyPr>
          <a:lstStyle/>
          <a:p>
            <a:pPr algn="ctr">
              <a:lnSpc>
                <a:spcPct val="150000"/>
              </a:lnSpc>
            </a:pPr>
            <a:r>
              <a:rPr lang="en-US" sz="3800" b="1">
                <a:solidFill>
                  <a:schemeClr val="bg1"/>
                </a:solidFill>
                <a:effectLst>
                  <a:outerShdw blurRad="38100" dist="38100" dir="2700000" algn="tl">
                    <a:srgbClr val="000000">
                      <a:alpha val="43137"/>
                    </a:srgbClr>
                  </a:outerShdw>
                </a:effectLst>
                <a:latin typeface="Lato Black" panose="020F0A02020204030203" pitchFamily="34" charset="0"/>
              </a:rPr>
              <a:t>Actualización COVID-19</a:t>
            </a:r>
          </a:p>
        </p:txBody>
      </p:sp>
    </p:spTree>
    <p:extLst>
      <p:ext uri="{BB962C8B-B14F-4D97-AF65-F5344CB8AC3E}">
        <p14:creationId xmlns:p14="http://schemas.microsoft.com/office/powerpoint/2010/main" val="3696749113"/>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Update-ARM">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AB583F-C67C-48A5-902E-63B537E76004}"/>
              </a:ext>
            </a:extLst>
          </p:cNvPr>
          <p:cNvSpPr txBox="1"/>
          <p:nvPr userDrawn="1"/>
        </p:nvSpPr>
        <p:spPr>
          <a:xfrm>
            <a:off x="6735750" y="5928492"/>
            <a:ext cx="508217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t>5/22/2024</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9" name="Picture 8">
            <a:extLst>
              <a:ext uri="{FF2B5EF4-FFF2-40B4-BE49-F238E27FC236}">
                <a16:creationId xmlns:a16="http://schemas.microsoft.com/office/drawing/2014/main" id="{FF1C0571-E49F-4FF4-9A36-CFBA237FB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7251" y="5859679"/>
            <a:ext cx="598498" cy="598497"/>
          </a:xfrm>
          <a:prstGeom prst="rect">
            <a:avLst/>
          </a:prstGeom>
        </p:spPr>
      </p:pic>
      <p:sp>
        <p:nvSpPr>
          <p:cNvPr id="11" name="TextBox 10">
            <a:extLst>
              <a:ext uri="{FF2B5EF4-FFF2-40B4-BE49-F238E27FC236}">
                <a16:creationId xmlns:a16="http://schemas.microsoft.com/office/drawing/2014/main" id="{0816AEAC-C0A8-4082-A85D-8347A26409BA}"/>
              </a:ext>
            </a:extLst>
          </p:cNvPr>
          <p:cNvSpPr txBox="1"/>
          <p:nvPr userDrawn="1"/>
        </p:nvSpPr>
        <p:spPr>
          <a:xfrm>
            <a:off x="6055152" y="68360"/>
            <a:ext cx="5721922" cy="1102161"/>
          </a:xfrm>
          <a:prstGeom prst="rect">
            <a:avLst/>
          </a:prstGeom>
          <a:noFill/>
        </p:spPr>
        <p:txBody>
          <a:bodyPr wrap="square" rtlCol="0">
            <a:spAutoFit/>
          </a:bodyPr>
          <a:lstStyle/>
          <a:p>
            <a:pPr algn="ctr">
              <a:lnSpc>
                <a:spcPct val="150000"/>
              </a:lnSpc>
            </a:pPr>
            <a:r>
              <a:rPr lang="hy-AM" sz="5000" b="1">
                <a:solidFill>
                  <a:schemeClr val="bg1"/>
                </a:solidFill>
                <a:effectLst>
                  <a:outerShdw blurRad="38100" dist="38100" dir="2700000" algn="tl">
                    <a:srgbClr val="000000">
                      <a:alpha val="43137"/>
                    </a:srgbClr>
                  </a:outerShdw>
                </a:effectLst>
                <a:latin typeface="Lato Black" panose="020F0A02020204030203" pitchFamily="34" charset="0"/>
              </a:rPr>
              <a:t>Նորություններ</a:t>
            </a:r>
            <a:endParaRPr lang="en-US" sz="5000" b="1">
              <a:solidFill>
                <a:schemeClr val="bg1"/>
              </a:solidFill>
              <a:effectLst>
                <a:outerShdw blurRad="38100" dist="38100" dir="2700000" algn="tl">
                  <a:srgbClr val="000000">
                    <a:alpha val="43137"/>
                  </a:srgbClr>
                </a:outerShdw>
              </a:effectLst>
              <a:latin typeface="Lato Black" panose="020F0A02020204030203" pitchFamily="34" charset="0"/>
            </a:endParaRPr>
          </a:p>
        </p:txBody>
      </p:sp>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289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177418"/>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Update-ENG (No Footer)">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816AEAC-C0A8-4082-A85D-8347A26409BA}"/>
              </a:ext>
            </a:extLst>
          </p:cNvPr>
          <p:cNvSpPr txBox="1"/>
          <p:nvPr userDrawn="1"/>
        </p:nvSpPr>
        <p:spPr>
          <a:xfrm>
            <a:off x="6096001" y="227602"/>
            <a:ext cx="5721922" cy="974241"/>
          </a:xfrm>
          <a:prstGeom prst="rect">
            <a:avLst/>
          </a:prstGeom>
          <a:noFill/>
        </p:spPr>
        <p:txBody>
          <a:bodyPr wrap="square" rtlCol="0">
            <a:spAutoFit/>
          </a:bodyPr>
          <a:lstStyle/>
          <a:p>
            <a:pPr algn="ctr">
              <a:lnSpc>
                <a:spcPct val="150000"/>
              </a:lnSpc>
            </a:pPr>
            <a:r>
              <a:rPr lang="en-US" sz="4400" b="1">
                <a:solidFill>
                  <a:schemeClr val="bg1"/>
                </a:solidFill>
                <a:effectLst>
                  <a:outerShdw blurRad="38100" dist="38100" dir="2700000" algn="tl">
                    <a:srgbClr val="000000">
                      <a:alpha val="43137"/>
                    </a:srgbClr>
                  </a:outerShdw>
                </a:effectLst>
                <a:latin typeface="Lato Black" panose="020F0A02020204030203" pitchFamily="34" charset="0"/>
              </a:rPr>
              <a:t>COVID-19 Update</a:t>
            </a:r>
          </a:p>
        </p:txBody>
      </p:sp>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357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687422"/>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Update-SPN (No Footer)">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357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1C10067-D318-4FD1-9928-C99EB20D1E08}"/>
              </a:ext>
            </a:extLst>
          </p:cNvPr>
          <p:cNvSpPr txBox="1"/>
          <p:nvPr userDrawn="1"/>
        </p:nvSpPr>
        <p:spPr>
          <a:xfrm>
            <a:off x="6096001" y="227602"/>
            <a:ext cx="5721922" cy="854016"/>
          </a:xfrm>
          <a:prstGeom prst="rect">
            <a:avLst/>
          </a:prstGeom>
          <a:noFill/>
        </p:spPr>
        <p:txBody>
          <a:bodyPr wrap="square" rtlCol="0">
            <a:spAutoFit/>
          </a:bodyPr>
          <a:lstStyle/>
          <a:p>
            <a:pPr algn="ctr">
              <a:lnSpc>
                <a:spcPct val="150000"/>
              </a:lnSpc>
            </a:pPr>
            <a:r>
              <a:rPr lang="en-US" sz="3800" b="1">
                <a:solidFill>
                  <a:schemeClr val="bg1"/>
                </a:solidFill>
                <a:effectLst>
                  <a:outerShdw blurRad="38100" dist="38100" dir="2700000" algn="tl">
                    <a:srgbClr val="000000">
                      <a:alpha val="43137"/>
                    </a:srgbClr>
                  </a:outerShdw>
                </a:effectLst>
                <a:latin typeface="Lato Black" panose="020F0A02020204030203" pitchFamily="34" charset="0"/>
              </a:rPr>
              <a:t>Actualización COVID-19</a:t>
            </a:r>
          </a:p>
        </p:txBody>
      </p:sp>
    </p:spTree>
    <p:extLst>
      <p:ext uri="{BB962C8B-B14F-4D97-AF65-F5344CB8AC3E}">
        <p14:creationId xmlns:p14="http://schemas.microsoft.com/office/powerpoint/2010/main" val="148247034"/>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Update-ARM (No Footer)">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816AEAC-C0A8-4082-A85D-8347A26409BA}"/>
              </a:ext>
            </a:extLst>
          </p:cNvPr>
          <p:cNvSpPr txBox="1"/>
          <p:nvPr userDrawn="1"/>
        </p:nvSpPr>
        <p:spPr>
          <a:xfrm>
            <a:off x="6055152" y="68360"/>
            <a:ext cx="5721922" cy="1102161"/>
          </a:xfrm>
          <a:prstGeom prst="rect">
            <a:avLst/>
          </a:prstGeom>
          <a:noFill/>
        </p:spPr>
        <p:txBody>
          <a:bodyPr wrap="square" rtlCol="0">
            <a:spAutoFit/>
          </a:bodyPr>
          <a:lstStyle/>
          <a:p>
            <a:pPr algn="ctr">
              <a:lnSpc>
                <a:spcPct val="150000"/>
              </a:lnSpc>
            </a:pPr>
            <a:r>
              <a:rPr lang="hy-AM" sz="5000" b="1">
                <a:solidFill>
                  <a:schemeClr val="bg1"/>
                </a:solidFill>
                <a:effectLst>
                  <a:outerShdw blurRad="38100" dist="38100" dir="2700000" algn="tl">
                    <a:srgbClr val="000000">
                      <a:alpha val="43137"/>
                    </a:srgbClr>
                  </a:outerShdw>
                </a:effectLst>
                <a:latin typeface="Lato Black" panose="020F0A02020204030203" pitchFamily="34" charset="0"/>
              </a:rPr>
              <a:t>Նորություններ</a:t>
            </a:r>
            <a:endParaRPr lang="en-US" sz="5000" b="1">
              <a:solidFill>
                <a:schemeClr val="bg1"/>
              </a:solidFill>
              <a:effectLst>
                <a:outerShdw blurRad="38100" dist="38100" dir="2700000" algn="tl">
                  <a:srgbClr val="000000">
                    <a:alpha val="43137"/>
                  </a:srgbClr>
                </a:outerShdw>
              </a:effectLst>
              <a:latin typeface="Lato Black" panose="020F0A02020204030203" pitchFamily="34" charset="0"/>
            </a:endParaRPr>
          </a:p>
        </p:txBody>
      </p:sp>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289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943439"/>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Safer at Home Logo">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9D902-BB90-4E78-88FC-15C8450A4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4" name="TextBox 3">
            <a:extLst>
              <a:ext uri="{FF2B5EF4-FFF2-40B4-BE49-F238E27FC236}">
                <a16:creationId xmlns:a16="http://schemas.microsoft.com/office/drawing/2014/main" id="{97229CCC-03A9-4A83-A341-66B762FEC50F}"/>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Tree>
    <p:extLst>
      <p:ext uri="{BB962C8B-B14F-4D97-AF65-F5344CB8AC3E}">
        <p14:creationId xmlns:p14="http://schemas.microsoft.com/office/powerpoint/2010/main" val="1715492830"/>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368380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ogo, link and date">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AB583F-C67C-48A5-902E-63B537E76004}"/>
              </a:ext>
            </a:extLst>
          </p:cNvPr>
          <p:cNvSpPr txBox="1"/>
          <p:nvPr userDrawn="1"/>
        </p:nvSpPr>
        <p:spPr>
          <a:xfrm>
            <a:off x="6735750" y="5928492"/>
            <a:ext cx="508217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t>5/22/2024</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9" name="Picture 8">
            <a:extLst>
              <a:ext uri="{FF2B5EF4-FFF2-40B4-BE49-F238E27FC236}">
                <a16:creationId xmlns:a16="http://schemas.microsoft.com/office/drawing/2014/main" id="{FF1C0571-E49F-4FF4-9A36-CFBA237FB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7251" y="5859679"/>
            <a:ext cx="598498" cy="598497"/>
          </a:xfrm>
          <a:prstGeom prst="rect">
            <a:avLst/>
          </a:prstGeom>
        </p:spPr>
      </p:pic>
    </p:spTree>
    <p:extLst>
      <p:ext uri="{BB962C8B-B14F-4D97-AF65-F5344CB8AC3E}">
        <p14:creationId xmlns:p14="http://schemas.microsoft.com/office/powerpoint/2010/main" val="500776104"/>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0C2EBD-DB06-405A-A160-2D1D985BAE4F}"/>
              </a:ext>
            </a:extLst>
          </p:cNvPr>
          <p:cNvSpPr/>
          <p:nvPr userDrawn="1"/>
        </p:nvSpPr>
        <p:spPr>
          <a:xfrm>
            <a:off x="6096001" y="-1"/>
            <a:ext cx="6096000" cy="6858001"/>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608480"/>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ESTING-Whole screen">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DF9DF6-70B7-4385-938B-F00DE5EC9A67}"/>
              </a:ext>
            </a:extLst>
          </p:cNvPr>
          <p:cNvSpPr/>
          <p:nvPr userDrawn="1"/>
        </p:nvSpPr>
        <p:spPr>
          <a:xfrm>
            <a:off x="262550" y="262552"/>
            <a:ext cx="8704133" cy="4930922"/>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056008"/>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PreREQ1">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551FC-051B-444E-9C24-7294CB140432}"/>
              </a:ext>
            </a:extLst>
          </p:cNvPr>
          <p:cNvSpPr txBox="1"/>
          <p:nvPr userDrawn="1"/>
        </p:nvSpPr>
        <p:spPr>
          <a:xfrm>
            <a:off x="766243" y="311717"/>
            <a:ext cx="61473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00" normalizeH="0" noProof="0">
                <a:ln>
                  <a:noFill/>
                </a:ln>
                <a:solidFill>
                  <a:prstClr val="white"/>
                </a:solidFill>
                <a:effectLst>
                  <a:outerShdw blurRad="38100" dist="38100" dir="2700000" algn="tl">
                    <a:srgbClr val="000000">
                      <a:alpha val="43137"/>
                    </a:srgbClr>
                  </a:outerShdw>
                </a:effectLst>
                <a:uLnTx/>
                <a:uFillTx/>
                <a:latin typeface="Lato Black" panose="020F0502020204030203" pitchFamily="34" charset="77"/>
                <a:ea typeface="+mn-ea"/>
                <a:cs typeface="+mn-cs"/>
              </a:rPr>
              <a:t>Recovery Prerequisites</a:t>
            </a:r>
          </a:p>
        </p:txBody>
      </p:sp>
      <p:cxnSp>
        <p:nvCxnSpPr>
          <p:cNvPr id="3" name="Straight Connector 2">
            <a:extLst>
              <a:ext uri="{FF2B5EF4-FFF2-40B4-BE49-F238E27FC236}">
                <a16:creationId xmlns:a16="http://schemas.microsoft.com/office/drawing/2014/main" id="{992DEEAA-C1FF-4DB1-AB2F-CF6C0FF475E8}"/>
              </a:ext>
            </a:extLst>
          </p:cNvPr>
          <p:cNvCxnSpPr>
            <a:cxnSpLocks/>
          </p:cNvCxnSpPr>
          <p:nvPr userDrawn="1"/>
        </p:nvCxnSpPr>
        <p:spPr>
          <a:xfrm>
            <a:off x="902977" y="1169451"/>
            <a:ext cx="5486400"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840253"/>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RAPHS ONLY">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926B65-A015-4069-8A71-01D08FB01282}"/>
              </a:ext>
            </a:extLst>
          </p:cNvPr>
          <p:cNvSpPr txBox="1"/>
          <p:nvPr userDrawn="1"/>
        </p:nvSpPr>
        <p:spPr>
          <a:xfrm>
            <a:off x="1392701" y="5859679"/>
            <a:ext cx="7153093" cy="461665"/>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pPr marL="0" marR="0" lvl="0" indent="0" defTabSz="914400" rtl="0" eaLnBrk="1" fontAlgn="auto" latinLnBrk="0" hangingPunct="1">
                <a:lnSpc>
                  <a:spcPct val="100000"/>
                </a:lnSpc>
                <a:spcBef>
                  <a:spcPts val="0"/>
                </a:spcBef>
                <a:spcAft>
                  <a:spcPts val="0"/>
                </a:spcAft>
                <a:buClrTx/>
                <a:buSzTx/>
                <a:buFontTx/>
                <a:buNone/>
                <a:tabLst/>
                <a:defRPr/>
              </a:pPr>
              <a:t>5/22/2024</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8" name="Picture 7">
            <a:extLst>
              <a:ext uri="{FF2B5EF4-FFF2-40B4-BE49-F238E27FC236}">
                <a16:creationId xmlns:a16="http://schemas.microsoft.com/office/drawing/2014/main" id="{BAE82BE6-BEDD-4BF0-8E32-AB140CF0E5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8648" y="5790866"/>
            <a:ext cx="629324" cy="598497"/>
          </a:xfrm>
          <a:prstGeom prst="rect">
            <a:avLst/>
          </a:prstGeom>
        </p:spPr>
      </p:pic>
      <p:sp>
        <p:nvSpPr>
          <p:cNvPr id="4" name="Rectangle 3">
            <a:extLst>
              <a:ext uri="{FF2B5EF4-FFF2-40B4-BE49-F238E27FC236}">
                <a16:creationId xmlns:a16="http://schemas.microsoft.com/office/drawing/2014/main" id="{27C5CD2C-08C6-4384-AFBA-43F8CAD3B183}"/>
              </a:ext>
            </a:extLst>
          </p:cNvPr>
          <p:cNvSpPr/>
          <p:nvPr userDrawn="1"/>
        </p:nvSpPr>
        <p:spPr>
          <a:xfrm>
            <a:off x="0" y="-2"/>
            <a:ext cx="12192000" cy="5577840"/>
          </a:xfrm>
          <a:prstGeom prst="rect">
            <a:avLst/>
          </a:prstGeom>
          <a:solidFill>
            <a:srgbClr val="01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628194"/>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GRAPHS ONLY">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926B65-A015-4069-8A71-01D08FB01282}"/>
              </a:ext>
            </a:extLst>
          </p:cNvPr>
          <p:cNvSpPr txBox="1"/>
          <p:nvPr userDrawn="1"/>
        </p:nvSpPr>
        <p:spPr>
          <a:xfrm>
            <a:off x="1392701" y="5859679"/>
            <a:ext cx="7153093" cy="461665"/>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pPr marL="0" marR="0" lvl="0" indent="0" defTabSz="914400" rtl="0" eaLnBrk="1" fontAlgn="auto" latinLnBrk="0" hangingPunct="1">
                <a:lnSpc>
                  <a:spcPct val="100000"/>
                </a:lnSpc>
                <a:spcBef>
                  <a:spcPts val="0"/>
                </a:spcBef>
                <a:spcAft>
                  <a:spcPts val="0"/>
                </a:spcAft>
                <a:buClrTx/>
                <a:buSzTx/>
                <a:buFontTx/>
                <a:buNone/>
                <a:tabLst/>
                <a:defRPr/>
              </a:pPr>
              <a:t>5/22/2024</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8" name="Picture 7">
            <a:extLst>
              <a:ext uri="{FF2B5EF4-FFF2-40B4-BE49-F238E27FC236}">
                <a16:creationId xmlns:a16="http://schemas.microsoft.com/office/drawing/2014/main" id="{BAE82BE6-BEDD-4BF0-8E32-AB140CF0E5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8648" y="5790866"/>
            <a:ext cx="629324" cy="598497"/>
          </a:xfrm>
          <a:prstGeom prst="rect">
            <a:avLst/>
          </a:prstGeom>
        </p:spPr>
      </p:pic>
      <p:sp>
        <p:nvSpPr>
          <p:cNvPr id="4" name="Rectangle 3">
            <a:extLst>
              <a:ext uri="{FF2B5EF4-FFF2-40B4-BE49-F238E27FC236}">
                <a16:creationId xmlns:a16="http://schemas.microsoft.com/office/drawing/2014/main" id="{27C5CD2C-08C6-4384-AFBA-43F8CAD3B183}"/>
              </a:ext>
            </a:extLst>
          </p:cNvPr>
          <p:cNvSpPr/>
          <p:nvPr userDrawn="1"/>
        </p:nvSpPr>
        <p:spPr>
          <a:xfrm>
            <a:off x="0" y="0"/>
            <a:ext cx="12192000" cy="5512038"/>
          </a:xfrm>
          <a:prstGeom prst="rect">
            <a:avLst/>
          </a:prstGeom>
          <a:solidFill>
            <a:srgbClr val="01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6CEA38-77A1-4D1E-98F7-2386CBF20C8B}"/>
              </a:ext>
            </a:extLst>
          </p:cNvPr>
          <p:cNvSpPr/>
          <p:nvPr userDrawn="1"/>
        </p:nvSpPr>
        <p:spPr>
          <a:xfrm>
            <a:off x="262550" y="262552"/>
            <a:ext cx="8704133" cy="4930922"/>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066012"/>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3_PreREQ1">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926B65-A015-4069-8A71-01D08FB01282}"/>
              </a:ext>
            </a:extLst>
          </p:cNvPr>
          <p:cNvSpPr txBox="1"/>
          <p:nvPr userDrawn="1"/>
        </p:nvSpPr>
        <p:spPr>
          <a:xfrm>
            <a:off x="1392701" y="5859679"/>
            <a:ext cx="7153093" cy="461665"/>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r>
              <a:rPr lang="en-US" sz="2000" b="0" i="1" spc="100" baseline="0">
                <a:solidFill>
                  <a:schemeClr val="tx1"/>
                </a:solidFill>
                <a:effectLst>
                  <a:outerShdw blurRad="38100" dist="38100" dir="2700000" algn="tl">
                    <a:srgbClr val="000000">
                      <a:alpha val="43137"/>
                    </a:srgbClr>
                  </a:outerShdw>
                </a:effectLst>
                <a:latin typeface="Lato Bold" panose="020F0802020204030203" pitchFamily="34" charset="0"/>
              </a:rPr>
              <a:t>9/30/2021</a:t>
            </a:r>
          </a:p>
        </p:txBody>
      </p:sp>
      <p:pic>
        <p:nvPicPr>
          <p:cNvPr id="6" name="Picture 5">
            <a:extLst>
              <a:ext uri="{FF2B5EF4-FFF2-40B4-BE49-F238E27FC236}">
                <a16:creationId xmlns:a16="http://schemas.microsoft.com/office/drawing/2014/main" id="{B55E35A0-C3B7-4B46-B5C0-2006A7FC3F3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8648" y="5790865"/>
            <a:ext cx="629324" cy="598497"/>
          </a:xfrm>
          <a:prstGeom prst="rect">
            <a:avLst/>
          </a:prstGeom>
        </p:spPr>
      </p:pic>
    </p:spTree>
    <p:extLst>
      <p:ext uri="{BB962C8B-B14F-4D97-AF65-F5344CB8AC3E}">
        <p14:creationId xmlns:p14="http://schemas.microsoft.com/office/powerpoint/2010/main" val="3672599756"/>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PreREQ1">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551FC-051B-444E-9C24-7294CB140432}"/>
              </a:ext>
            </a:extLst>
          </p:cNvPr>
          <p:cNvSpPr txBox="1"/>
          <p:nvPr userDrawn="1"/>
        </p:nvSpPr>
        <p:spPr>
          <a:xfrm>
            <a:off x="766243" y="311717"/>
            <a:ext cx="61473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00" normalizeH="0" noProof="0">
                <a:ln>
                  <a:noFill/>
                </a:ln>
                <a:solidFill>
                  <a:prstClr val="white"/>
                </a:solidFill>
                <a:effectLst>
                  <a:outerShdw blurRad="38100" dist="38100" dir="2700000" algn="tl">
                    <a:srgbClr val="000000">
                      <a:alpha val="43137"/>
                    </a:srgbClr>
                  </a:outerShdw>
                </a:effectLst>
                <a:uLnTx/>
                <a:uFillTx/>
                <a:latin typeface="Lato Black" panose="020F0502020204030203" pitchFamily="34" charset="77"/>
                <a:ea typeface="+mn-ea"/>
                <a:cs typeface="+mn-cs"/>
              </a:rPr>
              <a:t>Recovery Prerequisite</a:t>
            </a:r>
          </a:p>
        </p:txBody>
      </p:sp>
      <p:cxnSp>
        <p:nvCxnSpPr>
          <p:cNvPr id="3" name="Straight Connector 2">
            <a:extLst>
              <a:ext uri="{FF2B5EF4-FFF2-40B4-BE49-F238E27FC236}">
                <a16:creationId xmlns:a16="http://schemas.microsoft.com/office/drawing/2014/main" id="{992DEEAA-C1FF-4DB1-AB2F-CF6C0FF475E8}"/>
              </a:ext>
            </a:extLst>
          </p:cNvPr>
          <p:cNvCxnSpPr>
            <a:cxnSpLocks/>
          </p:cNvCxnSpPr>
          <p:nvPr userDrawn="1"/>
        </p:nvCxnSpPr>
        <p:spPr>
          <a:xfrm>
            <a:off x="902977" y="1169451"/>
            <a:ext cx="5852160"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371501"/>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_Blank">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984731"/>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userDrawn="1"/>
        </p:nvGrpSpPr>
        <p:grpSpPr>
          <a:xfrm>
            <a:off x="8703888" y="434780"/>
            <a:ext cx="2971097"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7437443" y="2527303"/>
            <a:ext cx="4755005" cy="4330699"/>
          </a:xfrm>
          <a:prstGeom prst="rect">
            <a:avLst/>
          </a:prstGeom>
        </p:spPr>
      </p:pic>
      <p:sp>
        <p:nvSpPr>
          <p:cNvPr id="2" name="Title 1"/>
          <p:cNvSpPr>
            <a:spLocks noGrp="1"/>
          </p:cNvSpPr>
          <p:nvPr>
            <p:ph type="ctrTitle"/>
          </p:nvPr>
        </p:nvSpPr>
        <p:spPr>
          <a:xfrm>
            <a:off x="434471" y="3202111"/>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26294" y="4084758"/>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34469" y="5870698"/>
            <a:ext cx="2844800" cy="365125"/>
          </a:xfrm>
        </p:spPr>
        <p:txBody>
          <a:bodyPr/>
          <a:lstStyle>
            <a:lvl1pPr>
              <a:defRPr sz="1000">
                <a:solidFill>
                  <a:srgbClr val="FFFFFF"/>
                </a:solidFill>
              </a:defRPr>
            </a:lvl1pPr>
          </a:lstStyle>
          <a:p>
            <a:fld id="{AC3ED585-F3FD-3549-A994-39826905F8BC}" type="datetime1">
              <a:rPr lang="en-US" smtClean="0"/>
              <a:t>5/22/2024</a:t>
            </a:fld>
            <a:endParaRPr lang="en-US" dirty="0"/>
          </a:p>
        </p:txBody>
      </p:sp>
      <p:grpSp>
        <p:nvGrpSpPr>
          <p:cNvPr id="10" name="Group 9"/>
          <p:cNvGrpSpPr/>
          <p:nvPr userDrawn="1"/>
        </p:nvGrpSpPr>
        <p:grpSpPr>
          <a:xfrm>
            <a:off x="16933" y="6787276"/>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25030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userDrawn="1"/>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userDrawn="1"/>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8605960" y="2527301"/>
            <a:ext cx="3586041" cy="3266046"/>
          </a:xfrm>
          <a:prstGeom prst="rect">
            <a:avLst/>
          </a:prstGeom>
        </p:spPr>
      </p:pic>
      <p:cxnSp>
        <p:nvCxnSpPr>
          <p:cNvPr id="10" name="Straight Connector 9"/>
          <p:cNvCxnSpPr/>
          <p:nvPr userDrawn="1"/>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053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7785164" y="2456577"/>
            <a:ext cx="4435963" cy="4330699"/>
          </a:xfrm>
          <a:prstGeom prst="rect">
            <a:avLst/>
          </a:prstGeom>
        </p:spPr>
      </p:pic>
      <p:sp>
        <p:nvSpPr>
          <p:cNvPr id="2" name="Title 1"/>
          <p:cNvSpPr>
            <a:spLocks noGrp="1"/>
          </p:cNvSpPr>
          <p:nvPr>
            <p:ph type="ctrTitle"/>
          </p:nvPr>
        </p:nvSpPr>
        <p:spPr>
          <a:xfrm>
            <a:off x="434470" y="2846518"/>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26294" y="3729165"/>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userDrawn="1"/>
        </p:nvGrpSpPr>
        <p:grpSpPr>
          <a:xfrm>
            <a:off x="16933" y="6787276"/>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userDrawn="1"/>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564445" y="5463280"/>
            <a:ext cx="2754337"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1" y="5342470"/>
            <a:ext cx="2721327" cy="804333"/>
          </a:xfrm>
        </p:spPr>
        <p:txBody>
          <a:bodyPr/>
          <a:lstStyle>
            <a:lvl1pPr marL="0" indent="0">
              <a:buFontTx/>
              <a:buNone/>
              <a:defRPr sz="14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412737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114C2-7739-024A-AAE4-333F8728754D}" type="datetime1">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7447050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584984" y="1606553"/>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5/22/2024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597531"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1" y="1765304"/>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695766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userDrawn="1"/>
        </p:nvSpPr>
        <p:spPr bwMode="auto">
          <a:xfrm>
            <a:off x="963086"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898" marR="0" indent="-88898" algn="l" defTabSz="914377"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chemeClr val="tx1"/>
              </a:solidFill>
              <a:effectLst/>
              <a:latin typeface="Arial" charset="0"/>
            </a:endParaRPr>
          </a:p>
        </p:txBody>
      </p:sp>
      <p:sp>
        <p:nvSpPr>
          <p:cNvPr id="9" name="Rectangle 8"/>
          <p:cNvSpPr/>
          <p:nvPr userDrawn="1"/>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609600" y="3698648"/>
            <a:ext cx="10363200" cy="403455"/>
          </a:xfrm>
        </p:spPr>
        <p:txBody>
          <a:bodyPr anchor="b" anchorCtr="0"/>
          <a:lstStyle>
            <a:lvl1pPr marL="0" indent="0">
              <a:lnSpc>
                <a:spcPts val="2100"/>
              </a:lnSpc>
              <a:buNone/>
              <a:defRPr sz="2000" b="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8605961" y="2527301"/>
            <a:ext cx="3586041" cy="3266046"/>
          </a:xfrm>
          <a:prstGeom prst="rect">
            <a:avLst/>
          </a:prstGeom>
        </p:spPr>
      </p:pic>
      <p:cxnSp>
        <p:nvCxnSpPr>
          <p:cNvPr id="10" name="Straight Connector 9"/>
          <p:cNvCxnSpPr/>
          <p:nvPr userDrawn="1"/>
        </p:nvCxnSpPr>
        <p:spPr>
          <a:xfrm>
            <a:off x="2"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118"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4597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88"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15B0A-E3F8-2B42-AC0F-4B63D233AF15}" type="datetime1">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328996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904196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1766307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3"/>
            <a:ext cx="1085356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732368" y="5494340"/>
            <a:ext cx="10850033" cy="296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1" y="5791200"/>
            <a:ext cx="982062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732369" y="838202"/>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77894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53239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72718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68207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endParaRPr lang="en-US"/>
          </a:p>
        </p:txBody>
      </p:sp>
    </p:spTree>
    <p:extLst>
      <p:ext uri="{BB962C8B-B14F-4D97-AF65-F5344CB8AC3E}">
        <p14:creationId xmlns:p14="http://schemas.microsoft.com/office/powerpoint/2010/main" val="247315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0.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9.png"/><Relationship Id="rId5" Type="http://schemas.openxmlformats.org/officeDocument/2006/relationships/slideLayout" Target="../slideLayouts/slideLayout53.xml"/><Relationship Id="rId10"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5/22/2024</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5374130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hd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5/22/2024</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70469733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4"/>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5/22/2024</a:t>
            </a:fld>
            <a:endParaRPr lang="en-US"/>
          </a:p>
        </p:txBody>
      </p:sp>
      <p:sp>
        <p:nvSpPr>
          <p:cNvPr id="5" name="Footer Placeholder 4"/>
          <p:cNvSpPr>
            <a:spLocks noGrp="1"/>
          </p:cNvSpPr>
          <p:nvPr>
            <p:ph type="ftr" sz="quarter" idx="3"/>
          </p:nvPr>
        </p:nvSpPr>
        <p:spPr>
          <a:xfrm>
            <a:off x="6688667"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5"/>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8"/>
            <a:ext cx="12204192"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24441273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hf hdr="0" dt="0"/>
  <p:txStyles>
    <p:titleStyle>
      <a:lvl1pPr algn="l" defTabSz="457189" rtl="0" eaLnBrk="1" latinLnBrk="0" hangingPunct="1">
        <a:spcBef>
          <a:spcPct val="0"/>
        </a:spcBef>
        <a:buNone/>
        <a:defRPr sz="2800" b="1" kern="1200">
          <a:solidFill>
            <a:schemeClr val="tx1"/>
          </a:solidFill>
          <a:latin typeface="+mj-lt"/>
          <a:ea typeface="+mj-ea"/>
          <a:cs typeface="+mj-cs"/>
        </a:defRPr>
      </a:lvl1pPr>
    </p:titleStyle>
    <p:bodyStyle>
      <a:lvl1pPr marL="256026" indent="-256026" algn="l" defTabSz="457189"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70"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89000"/>
              </a:schemeClr>
            </a:gs>
            <a:gs pos="23000">
              <a:schemeClr val="accent3">
                <a:lumMod val="89000"/>
              </a:schemeClr>
            </a:gs>
            <a:gs pos="69000">
              <a:srgbClr val="010825"/>
            </a:gs>
            <a:gs pos="97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CA511-29D8-8F48-B964-AF1368815D2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3DC90C-797B-3441-8E27-F409AC0705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A4D23-DF1E-1246-A756-8F9EA37BAA8B}"/>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0834A-103D-8649-82FA-9C529F0872CE}" type="datetimeFigureOut">
              <a:rPr lang="en-US" smtClean="0"/>
              <a:t>5/22/2024</a:t>
            </a:fld>
            <a:endParaRPr lang="en-US"/>
          </a:p>
        </p:txBody>
      </p:sp>
      <p:sp>
        <p:nvSpPr>
          <p:cNvPr id="5" name="Footer Placeholder 4">
            <a:extLst>
              <a:ext uri="{FF2B5EF4-FFF2-40B4-BE49-F238E27FC236}">
                <a16:creationId xmlns:a16="http://schemas.microsoft.com/office/drawing/2014/main" id="{2E1BB63C-578A-284F-AD45-924CC56D7CE2}"/>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CD1C41-8A5B-5942-8790-BD98621CFD10}"/>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E421-89FF-A34C-80F1-A2979FD005CE}" type="slidenum">
              <a:rPr lang="en-US" smtClean="0"/>
              <a:t>‹#›</a:t>
            </a:fld>
            <a:endParaRPr lang="en-US"/>
          </a:p>
        </p:txBody>
      </p:sp>
    </p:spTree>
    <p:extLst>
      <p:ext uri="{BB962C8B-B14F-4D97-AF65-F5344CB8AC3E}">
        <p14:creationId xmlns:p14="http://schemas.microsoft.com/office/powerpoint/2010/main" val="145266217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Lst>
  <p:transition spd="med">
    <p:wipe dir="r"/>
  </p:transition>
  <p:txStyles>
    <p:titleStyle>
      <a:lvl1pPr algn="l" defTabSz="914400" rtl="0" eaLnBrk="1" latinLnBrk="0" hangingPunct="1">
        <a:lnSpc>
          <a:spcPct val="90000"/>
        </a:lnSpc>
        <a:spcBef>
          <a:spcPct val="0"/>
        </a:spcBef>
        <a:buNone/>
        <a:defRPr sz="5000" b="1" kern="1200">
          <a:solidFill>
            <a:schemeClr val="tx1"/>
          </a:solidFill>
          <a:effectLst>
            <a:outerShdw blurRad="38100" dist="38100" dir="2700000" algn="tl">
              <a:srgbClr val="000000">
                <a:alpha val="43137"/>
              </a:srgbClr>
            </a:outerShdw>
          </a:effectLst>
          <a:latin typeface="Lato Black"/>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2"/>
            <a:ext cx="10972800" cy="63498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5/22/2024</a:t>
            </a:fld>
            <a:endParaRPr lang="en-US"/>
          </a:p>
        </p:txBody>
      </p:sp>
      <p:sp>
        <p:nvSpPr>
          <p:cNvPr id="5" name="Footer Placeholder 4"/>
          <p:cNvSpPr>
            <a:spLocks noGrp="1"/>
          </p:cNvSpPr>
          <p:nvPr>
            <p:ph type="ftr" sz="quarter" idx="3"/>
          </p:nvPr>
        </p:nvSpPr>
        <p:spPr>
          <a:xfrm>
            <a:off x="6688667"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71200" y="6356353"/>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6"/>
            <a:ext cx="12204192"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692273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Lst>
  <p:hf hdr="0" dt="0"/>
  <p:txStyles>
    <p:titleStyle>
      <a:lvl1pPr algn="l" defTabSz="457189" rtl="0" eaLnBrk="1" latinLnBrk="0" hangingPunct="1">
        <a:spcBef>
          <a:spcPct val="0"/>
        </a:spcBef>
        <a:buNone/>
        <a:defRPr sz="2800" b="1" kern="1200">
          <a:solidFill>
            <a:schemeClr val="tx1"/>
          </a:solidFill>
          <a:latin typeface="+mj-lt"/>
          <a:ea typeface="+mj-ea"/>
          <a:cs typeface="+mj-cs"/>
        </a:defRPr>
      </a:lvl1pPr>
    </p:titleStyle>
    <p:bodyStyle>
      <a:lvl1pPr marL="256026" indent="-256026" algn="l" defTabSz="457189"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70"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publichealth.lacounty.gov/eprd/lahan/alerts/LAHANHepAOutbreak051024.pdf" TargetMode="External"/><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mailto:LACSNF@ph.lacounty.gov" TargetMode="External"/><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hyperlink" Target="http://publichealth.lacounty.gov/ip/index.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8781" y="579863"/>
            <a:ext cx="7593980" cy="524107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defTabSz="914400">
              <a:lnSpc>
                <a:spcPct val="100000"/>
              </a:lnSpc>
              <a:spcBef>
                <a:spcPts val="0"/>
              </a:spcBef>
              <a:defRPr/>
            </a:pPr>
            <a:br>
              <a:rPr lang="en-US" sz="2000" dirty="0"/>
            </a:br>
            <a:r>
              <a:rPr lang="en-US" sz="2400" dirty="0">
                <a:ea typeface="Calibri" panose="020F0502020204030204" pitchFamily="34" charset="0"/>
              </a:rPr>
              <a:t>Hepatitis B and C Clinical Information and Vaccination Recommendations</a:t>
            </a:r>
            <a:br>
              <a:rPr lang="en-US" sz="2400" dirty="0">
                <a:effectLst/>
                <a:ea typeface="Calibri" panose="020F0502020204030204" pitchFamily="34" charset="0"/>
              </a:rPr>
            </a:br>
            <a:br>
              <a:rPr lang="en-US" sz="2400" dirty="0">
                <a:ea typeface="Calibri" panose="020F0502020204030204" pitchFamily="34" charset="0"/>
              </a:rPr>
            </a:br>
            <a:r>
              <a:rPr lang="en-US" sz="2400" dirty="0">
                <a:ea typeface="Calibri" panose="020F0502020204030204" pitchFamily="34" charset="0"/>
              </a:rPr>
              <a:t>May 22, 2024</a:t>
            </a:r>
            <a:br>
              <a:rPr lang="en-US" sz="2400" dirty="0">
                <a:latin typeface="Calibri" panose="020F0502020204030204" pitchFamily="34" charset="0"/>
                <a:ea typeface="Calibri" panose="020F0502020204030204" pitchFamily="34" charset="0"/>
              </a:rPr>
            </a:br>
            <a:br>
              <a:rPr lang="en-US" sz="2400" dirty="0">
                <a:latin typeface="Calibri" panose="020F0502020204030204" pitchFamily="34" charset="0"/>
                <a:ea typeface="Calibri" panose="020F0502020204030204" pitchFamily="34" charset="0"/>
              </a:rPr>
            </a:br>
            <a:br>
              <a:rPr lang="en-US" sz="2400" dirty="0">
                <a:latin typeface="Calibri" panose="020F0502020204030204" pitchFamily="34" charset="0"/>
                <a:ea typeface="Calibri" panose="020F0502020204030204" pitchFamily="34" charset="0"/>
              </a:rPr>
            </a:br>
            <a:br>
              <a:rPr lang="en-US" sz="1600" dirty="0">
                <a:latin typeface="+mn-lt"/>
                <a:ea typeface="Calibri" panose="020F0502020204030204" pitchFamily="34" charset="0"/>
              </a:rPr>
            </a:br>
            <a:r>
              <a:rPr lang="en-US" sz="1600" dirty="0">
                <a:latin typeface="+mn-lt"/>
                <a:ea typeface="Calibri" panose="020F0502020204030204" pitchFamily="34" charset="0"/>
              </a:rPr>
              <a:t>Jordan Braunfeld, MD</a:t>
            </a:r>
            <a:br>
              <a:rPr lang="en-US" sz="1600" dirty="0">
                <a:latin typeface="+mn-lt"/>
                <a:ea typeface="Calibri" panose="020F0502020204030204" pitchFamily="34" charset="0"/>
              </a:rPr>
            </a:br>
            <a:r>
              <a:rPr lang="en-US" sz="1600" dirty="0">
                <a:latin typeface="+mn-lt"/>
                <a:ea typeface="Calibri" panose="020F0502020204030204" pitchFamily="34" charset="0"/>
              </a:rPr>
              <a:t>Los Angeles County Department of Public Health</a:t>
            </a:r>
            <a:br>
              <a:rPr lang="en-US" sz="1600" dirty="0">
                <a:latin typeface="+mn-lt"/>
                <a:ea typeface="Calibri" panose="020F0502020204030204" pitchFamily="34" charset="0"/>
              </a:rPr>
            </a:br>
            <a:r>
              <a:rPr lang="en-US" sz="1600" dirty="0">
                <a:latin typeface="+mn-lt"/>
                <a:ea typeface="Calibri" panose="020F0502020204030204" pitchFamily="34" charset="0"/>
              </a:rPr>
              <a:t>Vaccine Preventable Disease Control </a:t>
            </a:r>
            <a:br>
              <a:rPr lang="en-US" sz="1600" dirty="0">
                <a:latin typeface="+mn-lt"/>
                <a:ea typeface="Calibri" panose="020F0502020204030204" pitchFamily="34" charset="0"/>
              </a:rPr>
            </a:br>
            <a:br>
              <a:rPr lang="en-US" sz="1600" dirty="0">
                <a:latin typeface="+mn-lt"/>
                <a:ea typeface="Calibri" panose="020F0502020204030204" pitchFamily="34" charset="0"/>
              </a:rPr>
            </a:br>
            <a:br>
              <a:rPr lang="en-US" sz="1600" dirty="0">
                <a:latin typeface="+mn-lt"/>
                <a:ea typeface="Calibri" panose="020F0502020204030204" pitchFamily="34" charset="0"/>
              </a:rPr>
            </a:br>
            <a:br>
              <a:rPr lang="en-US" sz="3200" dirty="0">
                <a:effectLst/>
                <a:latin typeface="Calibri" panose="020F0502020204030204" pitchFamily="34" charset="0"/>
                <a:ea typeface="Calibri" panose="020F0502020204030204" pitchFamily="34" charset="0"/>
              </a:rPr>
            </a:br>
            <a:br>
              <a:rPr lang="en-US" i="0" u="none" strike="noStrike" baseline="0" dirty="0">
                <a:latin typeface="+mn-lt"/>
              </a:rPr>
            </a:br>
            <a:br>
              <a:rPr lang="en-US" i="0" u="none" strike="noStrike" baseline="0" dirty="0">
                <a:latin typeface="+mn-lt"/>
              </a:rPr>
            </a:br>
            <a:br>
              <a:rPr lang="en-US" sz="2400" dirty="0">
                <a:latin typeface="+mn-lt"/>
              </a:rPr>
            </a:br>
            <a:br>
              <a:rPr lang="en-US" sz="2400" dirty="0">
                <a:latin typeface="+mn-lt"/>
              </a:rPr>
            </a:br>
            <a:br>
              <a:rPr lang="en-US" sz="2400" dirty="0"/>
            </a:br>
            <a:br>
              <a:rPr lang="en-US" sz="2400" dirty="0">
                <a:latin typeface="+mn-lt"/>
              </a:rPr>
            </a:br>
            <a:br>
              <a:rPr lang="en-US" sz="1800" b="0" dirty="0">
                <a:solidFill>
                  <a:srgbClr val="000000"/>
                </a:solidFill>
                <a:latin typeface="Arial" panose="020B0604020202020204" pitchFamily="34" charset="0"/>
              </a:rPr>
            </a:br>
            <a:endParaRPr lang="en-US" dirty="0"/>
          </a:p>
        </p:txBody>
      </p:sp>
      <p:sp>
        <p:nvSpPr>
          <p:cNvPr id="3" name="TextBox 2">
            <a:extLst>
              <a:ext uri="{FF2B5EF4-FFF2-40B4-BE49-F238E27FC236}">
                <a16:creationId xmlns:a16="http://schemas.microsoft.com/office/drawing/2014/main" id="{8571F278-716E-5E01-4C2A-CE63C38A372D}"/>
              </a:ext>
            </a:extLst>
          </p:cNvPr>
          <p:cNvSpPr txBox="1"/>
          <p:nvPr/>
        </p:nvSpPr>
        <p:spPr>
          <a:xfrm>
            <a:off x="1019421" y="4395625"/>
            <a:ext cx="6112700" cy="929485"/>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spcBef>
                <a:spcPct val="20000"/>
              </a:spcBef>
              <a:spcAft>
                <a:spcPts val="0"/>
              </a:spcAft>
              <a:buClr>
                <a:srgbClr val="4A66AC">
                  <a:lumMod val="75000"/>
                </a:srgbClr>
              </a:buClr>
              <a:buSzTx/>
              <a:buFont typeface="Arial"/>
              <a:buNone/>
              <a:tabLst/>
              <a:defRPr/>
            </a:pPr>
            <a:r>
              <a:rPr kumimoji="0" lang="en-US" sz="1600" b="1" i="0" u="none" strike="noStrike" kern="1200" cap="none" spc="100" normalizeH="0" baseline="0" noProof="0" dirty="0">
                <a:ln>
                  <a:noFill/>
                </a:ln>
                <a:solidFill>
                  <a:srgbClr val="FFFFFF"/>
                </a:solidFill>
                <a:effectLst/>
                <a:uLnTx/>
                <a:uFillTx/>
                <a:ea typeface="+mn-ea"/>
                <a:cs typeface="+mn-cs"/>
              </a:rPr>
              <a:t>Nava Yeganeh, MD MPH</a:t>
            </a:r>
          </a:p>
          <a:p>
            <a:pPr marL="0" marR="0" lvl="0" indent="0" algn="ctr" defTabSz="457200" rtl="0" eaLnBrk="1" fontAlgn="auto" latinLnBrk="0" hangingPunct="1">
              <a:spcBef>
                <a:spcPct val="20000"/>
              </a:spcBef>
              <a:spcAft>
                <a:spcPts val="0"/>
              </a:spcAft>
              <a:buClr>
                <a:srgbClr val="4A66AC">
                  <a:lumMod val="75000"/>
                </a:srgbClr>
              </a:buClr>
              <a:buSzTx/>
              <a:buFont typeface="Arial"/>
              <a:buNone/>
              <a:tabLst/>
              <a:defRPr/>
            </a:pPr>
            <a:r>
              <a:rPr lang="en-US" sz="1600" b="1" spc="100" dirty="0">
                <a:solidFill>
                  <a:srgbClr val="FFFFFF"/>
                </a:solidFill>
              </a:rPr>
              <a:t>Los Angeles County Department of Public Health</a:t>
            </a:r>
            <a:endParaRPr kumimoji="0" lang="en-US" sz="1600" b="1" i="0" u="none" strike="noStrike" kern="1200" cap="none" spc="100" normalizeH="0" baseline="0" noProof="0" dirty="0">
              <a:ln>
                <a:noFill/>
              </a:ln>
              <a:solidFill>
                <a:srgbClr val="FFFFFF"/>
              </a:solidFill>
              <a:effectLst/>
              <a:uLnTx/>
              <a:uFillTx/>
              <a:ea typeface="+mn-ea"/>
              <a:cs typeface="+mn-cs"/>
            </a:endParaRPr>
          </a:p>
          <a:p>
            <a:pPr marL="0" marR="0" lvl="0" indent="0" algn="ctr" defTabSz="457200" rtl="0" eaLnBrk="1" fontAlgn="auto" latinLnBrk="0" hangingPunct="1">
              <a:spcBef>
                <a:spcPct val="20000"/>
              </a:spcBef>
              <a:spcAft>
                <a:spcPts val="0"/>
              </a:spcAft>
              <a:buClr>
                <a:srgbClr val="4A66AC">
                  <a:lumMod val="75000"/>
                </a:srgbClr>
              </a:buClr>
              <a:buSzTx/>
              <a:buFont typeface="Arial"/>
              <a:buNone/>
              <a:tabLst/>
              <a:defRPr/>
            </a:pPr>
            <a:r>
              <a:rPr kumimoji="0" lang="en-US" sz="1600" b="1" i="0" u="none" strike="noStrike" kern="1200" cap="none" spc="100" normalizeH="0" baseline="0" noProof="0" dirty="0">
                <a:ln>
                  <a:noFill/>
                </a:ln>
                <a:solidFill>
                  <a:srgbClr val="FFFFFF"/>
                </a:solidFill>
                <a:effectLst/>
                <a:uLnTx/>
                <a:uFillTx/>
                <a:ea typeface="+mn-ea"/>
                <a:cs typeface="+mn-cs"/>
              </a:rPr>
              <a:t>Vaccine Preventable Disease Control </a:t>
            </a:r>
          </a:p>
        </p:txBody>
      </p:sp>
    </p:spTree>
    <p:extLst>
      <p:ext uri="{BB962C8B-B14F-4D97-AF65-F5344CB8AC3E}">
        <p14:creationId xmlns:p14="http://schemas.microsoft.com/office/powerpoint/2010/main" val="2851657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6F68-3A3B-A884-A4DD-DD52A8DA3B38}"/>
              </a:ext>
            </a:extLst>
          </p:cNvPr>
          <p:cNvSpPr>
            <a:spLocks noGrp="1"/>
          </p:cNvSpPr>
          <p:nvPr>
            <p:ph type="title"/>
          </p:nvPr>
        </p:nvSpPr>
        <p:spPr/>
        <p:txBody>
          <a:bodyPr/>
          <a:lstStyle/>
          <a:p>
            <a:r>
              <a:rPr lang="en-US" dirty="0"/>
              <a:t>What these tests mean – a quick guide</a:t>
            </a:r>
          </a:p>
        </p:txBody>
      </p:sp>
      <p:graphicFrame>
        <p:nvGraphicFramePr>
          <p:cNvPr id="7" name="Table 7">
            <a:extLst>
              <a:ext uri="{FF2B5EF4-FFF2-40B4-BE49-F238E27FC236}">
                <a16:creationId xmlns:a16="http://schemas.microsoft.com/office/drawing/2014/main" id="{F29C20B5-C554-1799-EEEF-A13C92024A19}"/>
              </a:ext>
            </a:extLst>
          </p:cNvPr>
          <p:cNvGraphicFramePr>
            <a:graphicFrameLocks noGrp="1"/>
          </p:cNvGraphicFramePr>
          <p:nvPr>
            <p:ph idx="1"/>
            <p:extLst>
              <p:ext uri="{D42A27DB-BD31-4B8C-83A1-F6EECF244321}">
                <p14:modId xmlns:p14="http://schemas.microsoft.com/office/powerpoint/2010/main" val="456921911"/>
              </p:ext>
            </p:extLst>
          </p:nvPr>
        </p:nvGraphicFramePr>
        <p:xfrm>
          <a:off x="542223" y="2139214"/>
          <a:ext cx="10972800" cy="2743200"/>
        </p:xfrm>
        <a:graphic>
          <a:graphicData uri="http://schemas.openxmlformats.org/drawingml/2006/table">
            <a:tbl>
              <a:tblPr firstRow="1" bandRow="1">
                <a:tableStyleId>{5C22544A-7EE6-4342-B048-85BDC9FD1C3A}</a:tableStyleId>
              </a:tblPr>
              <a:tblGrid>
                <a:gridCol w="3404135">
                  <a:extLst>
                    <a:ext uri="{9D8B030D-6E8A-4147-A177-3AD203B41FA5}">
                      <a16:colId xmlns:a16="http://schemas.microsoft.com/office/drawing/2014/main" val="80380322"/>
                    </a:ext>
                  </a:extLst>
                </a:gridCol>
                <a:gridCol w="2464067">
                  <a:extLst>
                    <a:ext uri="{9D8B030D-6E8A-4147-A177-3AD203B41FA5}">
                      <a16:colId xmlns:a16="http://schemas.microsoft.com/office/drawing/2014/main" val="3599829303"/>
                    </a:ext>
                  </a:extLst>
                </a:gridCol>
                <a:gridCol w="2531444">
                  <a:extLst>
                    <a:ext uri="{9D8B030D-6E8A-4147-A177-3AD203B41FA5}">
                      <a16:colId xmlns:a16="http://schemas.microsoft.com/office/drawing/2014/main" val="2033792596"/>
                    </a:ext>
                  </a:extLst>
                </a:gridCol>
                <a:gridCol w="2573154">
                  <a:extLst>
                    <a:ext uri="{9D8B030D-6E8A-4147-A177-3AD203B41FA5}">
                      <a16:colId xmlns:a16="http://schemas.microsoft.com/office/drawing/2014/main" val="813048367"/>
                    </a:ext>
                  </a:extLst>
                </a:gridCol>
              </a:tblGrid>
              <a:tr h="370840">
                <a:tc>
                  <a:txBody>
                    <a:bodyPr/>
                    <a:lstStyle/>
                    <a:p>
                      <a:pPr algn="ctr"/>
                      <a:endParaRPr lang="en-US" sz="2400" b="1" dirty="0"/>
                    </a:p>
                  </a:txBody>
                  <a:tcPr/>
                </a:tc>
                <a:tc>
                  <a:txBody>
                    <a:bodyPr/>
                    <a:lstStyle/>
                    <a:p>
                      <a:pPr algn="ctr"/>
                      <a:r>
                        <a:rPr lang="en-US" sz="2400" dirty="0"/>
                        <a:t>HBsAg</a:t>
                      </a:r>
                    </a:p>
                  </a:txBody>
                  <a:tcPr/>
                </a:tc>
                <a:tc>
                  <a:txBody>
                    <a:bodyPr/>
                    <a:lstStyle/>
                    <a:p>
                      <a:pPr algn="ctr"/>
                      <a:r>
                        <a:rPr lang="en-US" sz="2400" dirty="0" err="1"/>
                        <a:t>HBsAb</a:t>
                      </a:r>
                      <a:endParaRPr lang="en-US" sz="2400" dirty="0"/>
                    </a:p>
                  </a:txBody>
                  <a:tcPr/>
                </a:tc>
                <a:tc>
                  <a:txBody>
                    <a:bodyPr/>
                    <a:lstStyle/>
                    <a:p>
                      <a:pPr algn="ctr"/>
                      <a:r>
                        <a:rPr lang="en-US" sz="2400" dirty="0" err="1"/>
                        <a:t>HBcAb</a:t>
                      </a:r>
                      <a:endParaRPr lang="en-US" sz="2400" dirty="0"/>
                    </a:p>
                  </a:txBody>
                  <a:tcPr/>
                </a:tc>
                <a:extLst>
                  <a:ext uri="{0D108BD9-81ED-4DB2-BD59-A6C34878D82A}">
                    <a16:rowId xmlns:a16="http://schemas.microsoft.com/office/drawing/2014/main" val="812936746"/>
                  </a:ext>
                </a:extLst>
              </a:tr>
              <a:tr h="370840">
                <a:tc>
                  <a:txBody>
                    <a:bodyPr/>
                    <a:lstStyle/>
                    <a:p>
                      <a:pPr algn="r"/>
                      <a:r>
                        <a:rPr lang="en-US" sz="2400" b="1" dirty="0"/>
                        <a:t>Susceptible/non-immune</a:t>
                      </a:r>
                    </a:p>
                  </a:txBody>
                  <a:tcPr/>
                </a:tc>
                <a:tc>
                  <a:txBody>
                    <a:bodyPr/>
                    <a:lstStyle/>
                    <a:p>
                      <a:pPr algn="ctr"/>
                      <a:r>
                        <a:rPr lang="en-US" sz="2000" dirty="0"/>
                        <a:t>Negative</a:t>
                      </a:r>
                    </a:p>
                  </a:txBody>
                  <a:tcPr anchor="ctr"/>
                </a:tc>
                <a:tc>
                  <a:txBody>
                    <a:bodyPr/>
                    <a:lstStyle/>
                    <a:p>
                      <a:pPr algn="ctr"/>
                      <a:r>
                        <a:rPr lang="en-US" sz="2000" dirty="0"/>
                        <a:t>Negative</a:t>
                      </a:r>
                    </a:p>
                  </a:txBody>
                  <a:tcPr anchor="ctr"/>
                </a:tc>
                <a:tc>
                  <a:txBody>
                    <a:bodyPr/>
                    <a:lstStyle/>
                    <a:p>
                      <a:pPr algn="ctr"/>
                      <a:r>
                        <a:rPr lang="en-US" sz="2000" dirty="0"/>
                        <a:t>Negative</a:t>
                      </a:r>
                    </a:p>
                  </a:txBody>
                  <a:tcPr anchor="ctr"/>
                </a:tc>
                <a:extLst>
                  <a:ext uri="{0D108BD9-81ED-4DB2-BD59-A6C34878D82A}">
                    <a16:rowId xmlns:a16="http://schemas.microsoft.com/office/drawing/2014/main" val="2756667910"/>
                  </a:ext>
                </a:extLst>
              </a:tr>
              <a:tr h="370840">
                <a:tc>
                  <a:txBody>
                    <a:bodyPr/>
                    <a:lstStyle/>
                    <a:p>
                      <a:pPr algn="r"/>
                      <a:r>
                        <a:rPr lang="en-US" sz="2400" b="1" dirty="0"/>
                        <a:t>Vaccinated</a:t>
                      </a:r>
                    </a:p>
                  </a:txBody>
                  <a:tcPr/>
                </a:tc>
                <a:tc>
                  <a:txBody>
                    <a:bodyPr/>
                    <a:lstStyle/>
                    <a:p>
                      <a:pPr algn="ctr"/>
                      <a:r>
                        <a:rPr lang="en-US" sz="2000" dirty="0"/>
                        <a:t>Negative</a:t>
                      </a:r>
                    </a:p>
                  </a:txBody>
                  <a:tcPr anchor="ctr"/>
                </a:tc>
                <a:tc>
                  <a:txBody>
                    <a:bodyPr/>
                    <a:lstStyle/>
                    <a:p>
                      <a:pPr algn="ctr"/>
                      <a:r>
                        <a:rPr lang="en-US" sz="2000" u="sng" dirty="0"/>
                        <a:t>Positive</a:t>
                      </a:r>
                    </a:p>
                  </a:txBody>
                  <a:tcPr anchor="ctr"/>
                </a:tc>
                <a:tc>
                  <a:txBody>
                    <a:bodyPr/>
                    <a:lstStyle/>
                    <a:p>
                      <a:pPr algn="ctr"/>
                      <a:r>
                        <a:rPr lang="en-US" sz="2000" dirty="0"/>
                        <a:t>Negative</a:t>
                      </a:r>
                    </a:p>
                  </a:txBody>
                  <a:tcPr anchor="ctr"/>
                </a:tc>
                <a:extLst>
                  <a:ext uri="{0D108BD9-81ED-4DB2-BD59-A6C34878D82A}">
                    <a16:rowId xmlns:a16="http://schemas.microsoft.com/office/drawing/2014/main" val="1954742610"/>
                  </a:ext>
                </a:extLst>
              </a:tr>
              <a:tr h="370840">
                <a:tc>
                  <a:txBody>
                    <a:bodyPr/>
                    <a:lstStyle/>
                    <a:p>
                      <a:pPr algn="r"/>
                      <a:r>
                        <a:rPr lang="en-US" sz="2400" b="1" dirty="0"/>
                        <a:t>Acute infection</a:t>
                      </a:r>
                    </a:p>
                  </a:txBody>
                  <a:tcPr/>
                </a:tc>
                <a:tc>
                  <a:txBody>
                    <a:bodyPr/>
                    <a:lstStyle/>
                    <a:p>
                      <a:pPr algn="ctr"/>
                      <a:r>
                        <a:rPr lang="en-US" sz="2000" u="sng" dirty="0"/>
                        <a:t>Positive</a:t>
                      </a:r>
                    </a:p>
                  </a:txBody>
                  <a:tcPr anchor="ctr"/>
                </a:tc>
                <a:tc>
                  <a:txBody>
                    <a:bodyPr/>
                    <a:lstStyle/>
                    <a:p>
                      <a:pPr algn="ctr"/>
                      <a:r>
                        <a:rPr lang="en-US" sz="2000" dirty="0"/>
                        <a:t>Negative</a:t>
                      </a:r>
                    </a:p>
                  </a:txBody>
                  <a:tcPr anchor="ctr"/>
                </a:tc>
                <a:tc>
                  <a:txBody>
                    <a:bodyPr/>
                    <a:lstStyle/>
                    <a:p>
                      <a:pPr algn="ctr"/>
                      <a:r>
                        <a:rPr lang="en-US" sz="2000" u="sng" dirty="0"/>
                        <a:t>Positive (IgM)</a:t>
                      </a:r>
                    </a:p>
                  </a:txBody>
                  <a:tcPr anchor="ctr"/>
                </a:tc>
                <a:extLst>
                  <a:ext uri="{0D108BD9-81ED-4DB2-BD59-A6C34878D82A}">
                    <a16:rowId xmlns:a16="http://schemas.microsoft.com/office/drawing/2014/main" val="1286206022"/>
                  </a:ext>
                </a:extLst>
              </a:tr>
              <a:tr h="370840">
                <a:tc>
                  <a:txBody>
                    <a:bodyPr/>
                    <a:lstStyle/>
                    <a:p>
                      <a:pPr algn="r"/>
                      <a:r>
                        <a:rPr lang="en-US" sz="2400" b="1" dirty="0"/>
                        <a:t>Resolved infection</a:t>
                      </a:r>
                    </a:p>
                  </a:txBody>
                  <a:tcPr/>
                </a:tc>
                <a:tc>
                  <a:txBody>
                    <a:bodyPr/>
                    <a:lstStyle/>
                    <a:p>
                      <a:pPr algn="ctr"/>
                      <a:r>
                        <a:rPr lang="en-US" sz="2000" dirty="0"/>
                        <a:t>Negative</a:t>
                      </a:r>
                    </a:p>
                  </a:txBody>
                  <a:tcPr anchor="ctr"/>
                </a:tc>
                <a:tc>
                  <a:txBody>
                    <a:bodyPr/>
                    <a:lstStyle/>
                    <a:p>
                      <a:pPr algn="ctr"/>
                      <a:r>
                        <a:rPr lang="en-US" sz="2000" u="sng" dirty="0"/>
                        <a:t>Positive</a:t>
                      </a:r>
                    </a:p>
                  </a:txBody>
                  <a:tcPr anchor="ctr"/>
                </a:tc>
                <a:tc>
                  <a:txBody>
                    <a:bodyPr/>
                    <a:lstStyle/>
                    <a:p>
                      <a:pPr algn="ctr"/>
                      <a:r>
                        <a:rPr lang="en-US" sz="2000" u="sng" dirty="0"/>
                        <a:t>Positive (IgG)</a:t>
                      </a:r>
                    </a:p>
                  </a:txBody>
                  <a:tcPr anchor="ctr"/>
                </a:tc>
                <a:extLst>
                  <a:ext uri="{0D108BD9-81ED-4DB2-BD59-A6C34878D82A}">
                    <a16:rowId xmlns:a16="http://schemas.microsoft.com/office/drawing/2014/main" val="1810033977"/>
                  </a:ext>
                </a:extLst>
              </a:tr>
              <a:tr h="370840">
                <a:tc>
                  <a:txBody>
                    <a:bodyPr/>
                    <a:lstStyle/>
                    <a:p>
                      <a:pPr algn="r"/>
                      <a:r>
                        <a:rPr lang="en-US" sz="2400" b="1" dirty="0"/>
                        <a:t>Chronic infection</a:t>
                      </a:r>
                    </a:p>
                  </a:txBody>
                  <a:tcPr/>
                </a:tc>
                <a:tc>
                  <a:txBody>
                    <a:bodyPr/>
                    <a:lstStyle/>
                    <a:p>
                      <a:pPr algn="ctr"/>
                      <a:r>
                        <a:rPr lang="en-US" sz="2000" u="sng" dirty="0"/>
                        <a:t>Positive</a:t>
                      </a:r>
                    </a:p>
                  </a:txBody>
                  <a:tcPr anchor="ctr"/>
                </a:tc>
                <a:tc>
                  <a:txBody>
                    <a:bodyPr/>
                    <a:lstStyle/>
                    <a:p>
                      <a:pPr algn="ctr"/>
                      <a:r>
                        <a:rPr lang="en-US" sz="2000" dirty="0"/>
                        <a:t>Negative</a:t>
                      </a:r>
                    </a:p>
                  </a:txBody>
                  <a:tcPr anchor="ctr"/>
                </a:tc>
                <a:tc>
                  <a:txBody>
                    <a:bodyPr/>
                    <a:lstStyle/>
                    <a:p>
                      <a:pPr algn="ctr"/>
                      <a:r>
                        <a:rPr lang="en-US" sz="2000" u="sng" dirty="0"/>
                        <a:t>Positive (IgG)</a:t>
                      </a:r>
                    </a:p>
                  </a:txBody>
                  <a:tcPr anchor="ctr"/>
                </a:tc>
                <a:extLst>
                  <a:ext uri="{0D108BD9-81ED-4DB2-BD59-A6C34878D82A}">
                    <a16:rowId xmlns:a16="http://schemas.microsoft.com/office/drawing/2014/main" val="3538929506"/>
                  </a:ext>
                </a:extLst>
              </a:tr>
            </a:tbl>
          </a:graphicData>
        </a:graphic>
      </p:graphicFrame>
      <p:sp>
        <p:nvSpPr>
          <p:cNvPr id="4" name="Footer Placeholder 3">
            <a:extLst>
              <a:ext uri="{FF2B5EF4-FFF2-40B4-BE49-F238E27FC236}">
                <a16:creationId xmlns:a16="http://schemas.microsoft.com/office/drawing/2014/main" id="{F30C9FFB-2554-C3D6-168D-9E150FA2BC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DC39CB-1BD7-4080-5819-A9EDDEAA17A3}"/>
              </a:ext>
            </a:extLst>
          </p:cNvPr>
          <p:cNvSpPr>
            <a:spLocks noGrp="1"/>
          </p:cNvSpPr>
          <p:nvPr>
            <p:ph type="sldNum" sz="quarter" idx="12"/>
          </p:nvPr>
        </p:nvSpPr>
        <p:spPr/>
        <p:txBody>
          <a:bodyPr/>
          <a:lstStyle/>
          <a:p>
            <a:fld id="{C3111FA1-5AF9-0647-B31D-D6250D4530A3}" type="slidenum">
              <a:rPr lang="en-US" smtClean="0"/>
              <a:t>9</a:t>
            </a:fld>
            <a:endParaRPr lang="en-US"/>
          </a:p>
        </p:txBody>
      </p:sp>
      <p:sp>
        <p:nvSpPr>
          <p:cNvPr id="6" name="Text Placeholder 5">
            <a:extLst>
              <a:ext uri="{FF2B5EF4-FFF2-40B4-BE49-F238E27FC236}">
                <a16:creationId xmlns:a16="http://schemas.microsoft.com/office/drawing/2014/main" id="{EF8073BF-224A-F084-56EA-1E52EB427F1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5756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042A-026D-6390-69ED-89D0279A40C7}"/>
              </a:ext>
            </a:extLst>
          </p:cNvPr>
          <p:cNvSpPr>
            <a:spLocks noGrp="1"/>
          </p:cNvSpPr>
          <p:nvPr>
            <p:ph type="title"/>
          </p:nvPr>
        </p:nvSpPr>
        <p:spPr/>
        <p:txBody>
          <a:bodyPr/>
          <a:lstStyle/>
          <a:p>
            <a:r>
              <a:rPr lang="en-US" dirty="0"/>
              <a:t>Special directions for pregnant people</a:t>
            </a:r>
          </a:p>
        </p:txBody>
      </p:sp>
      <p:sp>
        <p:nvSpPr>
          <p:cNvPr id="3" name="Content Placeholder 2">
            <a:extLst>
              <a:ext uri="{FF2B5EF4-FFF2-40B4-BE49-F238E27FC236}">
                <a16:creationId xmlns:a16="http://schemas.microsoft.com/office/drawing/2014/main" id="{CE61DDEE-B06E-E59A-F793-4D3DD7DC0164}"/>
              </a:ext>
            </a:extLst>
          </p:cNvPr>
          <p:cNvSpPr>
            <a:spLocks noGrp="1"/>
          </p:cNvSpPr>
          <p:nvPr>
            <p:ph idx="1"/>
          </p:nvPr>
        </p:nvSpPr>
        <p:spPr/>
        <p:txBody>
          <a:bodyPr/>
          <a:lstStyle/>
          <a:p>
            <a:r>
              <a:rPr lang="en-US" dirty="0"/>
              <a:t>Send HBsAg at first prenatal visit</a:t>
            </a:r>
          </a:p>
          <a:p>
            <a:pPr lvl="1"/>
            <a:r>
              <a:rPr lang="en-US" dirty="0"/>
              <a:t>If positive, check HBV DNA</a:t>
            </a:r>
          </a:p>
          <a:p>
            <a:pPr lvl="1"/>
            <a:r>
              <a:rPr lang="en-US" dirty="0"/>
              <a:t>If never previously tested, send HBsAg, </a:t>
            </a:r>
            <a:r>
              <a:rPr lang="en-US" dirty="0" err="1"/>
              <a:t>HBsAb</a:t>
            </a:r>
            <a:r>
              <a:rPr lang="en-US" dirty="0"/>
              <a:t>, and </a:t>
            </a:r>
            <a:r>
              <a:rPr lang="en-US" dirty="0" err="1"/>
              <a:t>HBcAb</a:t>
            </a:r>
            <a:endParaRPr lang="en-US" dirty="0"/>
          </a:p>
          <a:p>
            <a:pPr lvl="2"/>
            <a:r>
              <a:rPr lang="en-US" dirty="0"/>
              <a:t>If </a:t>
            </a:r>
            <a:r>
              <a:rPr lang="en-US" dirty="0" err="1"/>
              <a:t>HBsAb</a:t>
            </a:r>
            <a:r>
              <a:rPr lang="en-US" dirty="0"/>
              <a:t> </a:t>
            </a:r>
            <a:r>
              <a:rPr lang="en-US" b="1" dirty="0"/>
              <a:t>AND </a:t>
            </a:r>
            <a:r>
              <a:rPr lang="en-US" dirty="0"/>
              <a:t>HBsAg negative, </a:t>
            </a:r>
            <a:r>
              <a:rPr lang="en-US" b="1" dirty="0"/>
              <a:t>vaccinate!</a:t>
            </a:r>
            <a:endParaRPr lang="en-US" dirty="0"/>
          </a:p>
          <a:p>
            <a:r>
              <a:rPr lang="en-US" dirty="0"/>
              <a:t>Screen again at delivery in patients with clinical hepatitis or high-risk exposures during pregnancy</a:t>
            </a:r>
          </a:p>
        </p:txBody>
      </p:sp>
      <p:sp>
        <p:nvSpPr>
          <p:cNvPr id="4" name="Footer Placeholder 3">
            <a:extLst>
              <a:ext uri="{FF2B5EF4-FFF2-40B4-BE49-F238E27FC236}">
                <a16:creationId xmlns:a16="http://schemas.microsoft.com/office/drawing/2014/main" id="{09F26B65-D860-E1FD-35C6-5DCDD7736C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EA3C67-08F1-26FF-717E-B559AB4DC96F}"/>
              </a:ext>
            </a:extLst>
          </p:cNvPr>
          <p:cNvSpPr>
            <a:spLocks noGrp="1"/>
          </p:cNvSpPr>
          <p:nvPr>
            <p:ph type="sldNum" sz="quarter" idx="12"/>
          </p:nvPr>
        </p:nvSpPr>
        <p:spPr/>
        <p:txBody>
          <a:bodyPr/>
          <a:lstStyle/>
          <a:p>
            <a:fld id="{C3111FA1-5AF9-0647-B31D-D6250D4530A3}" type="slidenum">
              <a:rPr lang="en-US" smtClean="0"/>
              <a:t>10</a:t>
            </a:fld>
            <a:endParaRPr lang="en-US"/>
          </a:p>
        </p:txBody>
      </p:sp>
      <p:sp>
        <p:nvSpPr>
          <p:cNvPr id="6" name="Text Placeholder 5">
            <a:extLst>
              <a:ext uri="{FF2B5EF4-FFF2-40B4-BE49-F238E27FC236}">
                <a16:creationId xmlns:a16="http://schemas.microsoft.com/office/drawing/2014/main" id="{E83143C4-BB5D-E916-8287-2AEFF5AB0EF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3489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C66E-0F78-813B-5C64-743EE392622B}"/>
              </a:ext>
            </a:extLst>
          </p:cNvPr>
          <p:cNvSpPr>
            <a:spLocks noGrp="1"/>
          </p:cNvSpPr>
          <p:nvPr>
            <p:ph type="title"/>
          </p:nvPr>
        </p:nvSpPr>
        <p:spPr/>
        <p:txBody>
          <a:bodyPr/>
          <a:lstStyle/>
          <a:p>
            <a:r>
              <a:rPr lang="en-US" dirty="0"/>
              <a:t>Hepatitis B Prevention and Treatment</a:t>
            </a:r>
          </a:p>
        </p:txBody>
      </p:sp>
      <p:sp>
        <p:nvSpPr>
          <p:cNvPr id="3" name="Text Placeholder 2">
            <a:extLst>
              <a:ext uri="{FF2B5EF4-FFF2-40B4-BE49-F238E27FC236}">
                <a16:creationId xmlns:a16="http://schemas.microsoft.com/office/drawing/2014/main" id="{E21EFB03-DEB6-8D91-2F7C-7BAE4E336FDE}"/>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6B414D20-0785-C694-140E-FCA3FE59F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2F7B25-7C95-E3D6-A479-DD071D416A65}"/>
              </a:ext>
            </a:extLst>
          </p:cNvPr>
          <p:cNvSpPr>
            <a:spLocks noGrp="1"/>
          </p:cNvSpPr>
          <p:nvPr>
            <p:ph type="sldNum" sz="quarter" idx="12"/>
          </p:nvPr>
        </p:nvSpPr>
        <p:spPr/>
        <p:txBody>
          <a:bodyPr/>
          <a:lstStyle/>
          <a:p>
            <a:fld id="{C3111FA1-5AF9-0647-B31D-D6250D4530A3}" type="slidenum">
              <a:rPr lang="en-US" smtClean="0"/>
              <a:t>11</a:t>
            </a:fld>
            <a:endParaRPr lang="en-US"/>
          </a:p>
        </p:txBody>
      </p:sp>
    </p:spTree>
    <p:extLst>
      <p:ext uri="{BB962C8B-B14F-4D97-AF65-F5344CB8AC3E}">
        <p14:creationId xmlns:p14="http://schemas.microsoft.com/office/powerpoint/2010/main" val="3127338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13B1-F521-806D-D4A0-8F8F00C7F74D}"/>
              </a:ext>
            </a:extLst>
          </p:cNvPr>
          <p:cNvSpPr>
            <a:spLocks noGrp="1"/>
          </p:cNvSpPr>
          <p:nvPr>
            <p:ph type="title"/>
          </p:nvPr>
        </p:nvSpPr>
        <p:spPr/>
        <p:txBody>
          <a:bodyPr/>
          <a:lstStyle/>
          <a:p>
            <a:r>
              <a:rPr lang="en-US" dirty="0"/>
              <a:t>Vaccines – they’re for everyone!</a:t>
            </a:r>
          </a:p>
        </p:txBody>
      </p:sp>
      <p:sp>
        <p:nvSpPr>
          <p:cNvPr id="3" name="Content Placeholder 2">
            <a:extLst>
              <a:ext uri="{FF2B5EF4-FFF2-40B4-BE49-F238E27FC236}">
                <a16:creationId xmlns:a16="http://schemas.microsoft.com/office/drawing/2014/main" id="{290A5F7E-3EF8-9390-943A-DCD9D6D72884}"/>
              </a:ext>
            </a:extLst>
          </p:cNvPr>
          <p:cNvSpPr>
            <a:spLocks noGrp="1"/>
          </p:cNvSpPr>
          <p:nvPr>
            <p:ph idx="1"/>
          </p:nvPr>
        </p:nvSpPr>
        <p:spPr>
          <a:xfrm>
            <a:off x="609600" y="1600201"/>
            <a:ext cx="5486400" cy="4190999"/>
          </a:xfrm>
        </p:spPr>
        <p:txBody>
          <a:bodyPr/>
          <a:lstStyle/>
          <a:p>
            <a:r>
              <a:rPr lang="en-US" dirty="0"/>
              <a:t>For kids – schedule depends on weight and mother’s HBV status</a:t>
            </a:r>
          </a:p>
          <a:p>
            <a:pPr lvl="1"/>
            <a:r>
              <a:rPr lang="en-US" dirty="0"/>
              <a:t>3 doses for single-antigen vaccine</a:t>
            </a:r>
          </a:p>
          <a:p>
            <a:pPr lvl="1"/>
            <a:r>
              <a:rPr lang="en-US" dirty="0"/>
              <a:t>4 doses for single-antigen + combo vaccine</a:t>
            </a:r>
          </a:p>
          <a:p>
            <a:r>
              <a:rPr lang="en-US" dirty="0"/>
              <a:t>For adults</a:t>
            </a:r>
          </a:p>
          <a:p>
            <a:pPr lvl="1"/>
            <a:r>
              <a:rPr lang="en-US" dirty="0"/>
              <a:t>3 dose series given at 0, 1, and 6 months</a:t>
            </a:r>
          </a:p>
          <a:p>
            <a:r>
              <a:rPr lang="en-US" dirty="0"/>
              <a:t>If previously vaccinated, no need for booster even if </a:t>
            </a:r>
            <a:r>
              <a:rPr lang="en-US" dirty="0" err="1"/>
              <a:t>HBsAb</a:t>
            </a:r>
            <a:r>
              <a:rPr lang="en-US" dirty="0"/>
              <a:t> is low</a:t>
            </a:r>
          </a:p>
          <a:p>
            <a:pPr lvl="1"/>
            <a:r>
              <a:rPr lang="en-US" dirty="0"/>
              <a:t>Unless someone with impaired immune system, getting dialysis</a:t>
            </a:r>
          </a:p>
        </p:txBody>
      </p:sp>
      <p:sp>
        <p:nvSpPr>
          <p:cNvPr id="4" name="Footer Placeholder 3">
            <a:extLst>
              <a:ext uri="{FF2B5EF4-FFF2-40B4-BE49-F238E27FC236}">
                <a16:creationId xmlns:a16="http://schemas.microsoft.com/office/drawing/2014/main" id="{531F12F9-F396-B388-F3E1-B31B4040D0A4}"/>
              </a:ext>
            </a:extLst>
          </p:cNvPr>
          <p:cNvSpPr>
            <a:spLocks noGrp="1"/>
          </p:cNvSpPr>
          <p:nvPr>
            <p:ph type="ftr" sz="quarter" idx="11"/>
          </p:nvPr>
        </p:nvSpPr>
        <p:spPr/>
        <p:txBody>
          <a:bodyPr/>
          <a:lstStyle/>
          <a:p>
            <a:r>
              <a:rPr lang="en-US" dirty="0"/>
              <a:t>Image courtesy of CDC</a:t>
            </a:r>
          </a:p>
        </p:txBody>
      </p:sp>
      <p:sp>
        <p:nvSpPr>
          <p:cNvPr id="5" name="Slide Number Placeholder 4">
            <a:extLst>
              <a:ext uri="{FF2B5EF4-FFF2-40B4-BE49-F238E27FC236}">
                <a16:creationId xmlns:a16="http://schemas.microsoft.com/office/drawing/2014/main" id="{07933168-9DA9-8AC1-725C-74E7D281715A}"/>
              </a:ext>
            </a:extLst>
          </p:cNvPr>
          <p:cNvSpPr>
            <a:spLocks noGrp="1"/>
          </p:cNvSpPr>
          <p:nvPr>
            <p:ph type="sldNum" sz="quarter" idx="12"/>
          </p:nvPr>
        </p:nvSpPr>
        <p:spPr/>
        <p:txBody>
          <a:bodyPr/>
          <a:lstStyle/>
          <a:p>
            <a:fld id="{C3111FA1-5AF9-0647-B31D-D6250D4530A3}" type="slidenum">
              <a:rPr lang="en-US" smtClean="0"/>
              <a:t>12</a:t>
            </a:fld>
            <a:endParaRPr lang="en-US"/>
          </a:p>
        </p:txBody>
      </p:sp>
      <p:pic>
        <p:nvPicPr>
          <p:cNvPr id="2050" name="Picture 2" descr="A healthcare professional giving a man a shot in his shoulder">
            <a:extLst>
              <a:ext uri="{FF2B5EF4-FFF2-40B4-BE49-F238E27FC236}">
                <a16:creationId xmlns:a16="http://schemas.microsoft.com/office/drawing/2014/main" id="{86BCF51C-0A90-C927-75DE-774ED6D97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370" y="2029043"/>
            <a:ext cx="5925892" cy="333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31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472A-4548-791A-97C6-8A9A1FF1CF4A}"/>
              </a:ext>
            </a:extLst>
          </p:cNvPr>
          <p:cNvSpPr>
            <a:spLocks noGrp="1"/>
          </p:cNvSpPr>
          <p:nvPr>
            <p:ph type="title"/>
          </p:nvPr>
        </p:nvSpPr>
        <p:spPr/>
        <p:txBody>
          <a:bodyPr/>
          <a:lstStyle/>
          <a:p>
            <a:r>
              <a:rPr lang="en-US" dirty="0"/>
              <a:t>Treating HBV in most people</a:t>
            </a:r>
          </a:p>
        </p:txBody>
      </p:sp>
      <p:sp>
        <p:nvSpPr>
          <p:cNvPr id="3" name="Content Placeholder 2">
            <a:extLst>
              <a:ext uri="{FF2B5EF4-FFF2-40B4-BE49-F238E27FC236}">
                <a16:creationId xmlns:a16="http://schemas.microsoft.com/office/drawing/2014/main" id="{103E655A-DCCA-9DD8-8459-7AB259530E26}"/>
              </a:ext>
            </a:extLst>
          </p:cNvPr>
          <p:cNvSpPr>
            <a:spLocks noGrp="1"/>
          </p:cNvSpPr>
          <p:nvPr>
            <p:ph idx="1"/>
          </p:nvPr>
        </p:nvSpPr>
        <p:spPr>
          <a:xfrm>
            <a:off x="609600" y="1600201"/>
            <a:ext cx="5486400" cy="4190999"/>
          </a:xfrm>
        </p:spPr>
        <p:txBody>
          <a:bodyPr/>
          <a:lstStyle/>
          <a:p>
            <a:r>
              <a:rPr lang="en-US" dirty="0"/>
              <a:t>Do not treat acute infection!</a:t>
            </a:r>
          </a:p>
          <a:p>
            <a:r>
              <a:rPr lang="en-US" dirty="0"/>
              <a:t>Chronic infection - it depends</a:t>
            </a:r>
          </a:p>
          <a:p>
            <a:pPr lvl="1"/>
            <a:r>
              <a:rPr lang="en-US" dirty="0"/>
              <a:t>HBV treatment not generally curative</a:t>
            </a:r>
          </a:p>
          <a:p>
            <a:pPr lvl="1"/>
            <a:r>
              <a:rPr lang="en-US" dirty="0"/>
              <a:t>What are the patient’s long-term goals</a:t>
            </a:r>
          </a:p>
          <a:p>
            <a:pPr lvl="1"/>
            <a:r>
              <a:rPr lang="en-US" dirty="0"/>
              <a:t>Often treat to mitigate liver damage or possibility of transmission</a:t>
            </a:r>
          </a:p>
          <a:p>
            <a:r>
              <a:rPr lang="en-US" dirty="0"/>
              <a:t>Must be careful with HIV co-infection</a:t>
            </a:r>
          </a:p>
          <a:p>
            <a:r>
              <a:rPr lang="en-US" dirty="0"/>
              <a:t>Postexposure prophylaxis</a:t>
            </a:r>
          </a:p>
          <a:p>
            <a:pPr lvl="1"/>
            <a:r>
              <a:rPr lang="en-US" dirty="0"/>
              <a:t>HBV vaccine +/- HBIG</a:t>
            </a:r>
          </a:p>
        </p:txBody>
      </p:sp>
      <p:sp>
        <p:nvSpPr>
          <p:cNvPr id="4" name="Footer Placeholder 3">
            <a:extLst>
              <a:ext uri="{FF2B5EF4-FFF2-40B4-BE49-F238E27FC236}">
                <a16:creationId xmlns:a16="http://schemas.microsoft.com/office/drawing/2014/main" id="{0A7A7ECD-978F-7A0E-98A1-EFDBB457555D}"/>
              </a:ext>
            </a:extLst>
          </p:cNvPr>
          <p:cNvSpPr>
            <a:spLocks noGrp="1"/>
          </p:cNvSpPr>
          <p:nvPr>
            <p:ph type="ftr" sz="quarter" idx="11"/>
          </p:nvPr>
        </p:nvSpPr>
        <p:spPr/>
        <p:txBody>
          <a:bodyPr/>
          <a:lstStyle/>
          <a:p>
            <a:r>
              <a:rPr lang="en-US" dirty="0"/>
              <a:t>Image courtesy of CDC</a:t>
            </a:r>
          </a:p>
        </p:txBody>
      </p:sp>
      <p:sp>
        <p:nvSpPr>
          <p:cNvPr id="5" name="Slide Number Placeholder 4">
            <a:extLst>
              <a:ext uri="{FF2B5EF4-FFF2-40B4-BE49-F238E27FC236}">
                <a16:creationId xmlns:a16="http://schemas.microsoft.com/office/drawing/2014/main" id="{BA3058DE-BC16-C7E0-89F5-82063D5D3D8F}"/>
              </a:ext>
            </a:extLst>
          </p:cNvPr>
          <p:cNvSpPr>
            <a:spLocks noGrp="1"/>
          </p:cNvSpPr>
          <p:nvPr>
            <p:ph type="sldNum" sz="quarter" idx="12"/>
          </p:nvPr>
        </p:nvSpPr>
        <p:spPr/>
        <p:txBody>
          <a:bodyPr/>
          <a:lstStyle/>
          <a:p>
            <a:fld id="{C3111FA1-5AF9-0647-B31D-D6250D4530A3}" type="slidenum">
              <a:rPr lang="en-US" smtClean="0"/>
              <a:t>13</a:t>
            </a:fld>
            <a:endParaRPr lang="en-US"/>
          </a:p>
        </p:txBody>
      </p:sp>
      <p:sp>
        <p:nvSpPr>
          <p:cNvPr id="6" name="Text Placeholder 5">
            <a:extLst>
              <a:ext uri="{FF2B5EF4-FFF2-40B4-BE49-F238E27FC236}">
                <a16:creationId xmlns:a16="http://schemas.microsoft.com/office/drawing/2014/main" id="{627B3526-B25E-74C4-723F-94067635E06E}"/>
              </a:ext>
            </a:extLst>
          </p:cNvPr>
          <p:cNvSpPr>
            <a:spLocks noGrp="1"/>
          </p:cNvSpPr>
          <p:nvPr>
            <p:ph type="body" sz="quarter" idx="13"/>
          </p:nvPr>
        </p:nvSpPr>
        <p:spPr/>
        <p:txBody>
          <a:bodyPr/>
          <a:lstStyle/>
          <a:p>
            <a:endParaRPr lang="en-US"/>
          </a:p>
        </p:txBody>
      </p:sp>
      <p:pic>
        <p:nvPicPr>
          <p:cNvPr id="3074" name="Picture 2" descr="A patient sitting on an exam table speaking with a healthcare professional">
            <a:extLst>
              <a:ext uri="{FF2B5EF4-FFF2-40B4-BE49-F238E27FC236}">
                <a16:creationId xmlns:a16="http://schemas.microsoft.com/office/drawing/2014/main" id="{068703F2-6563-27AF-634D-DD007F3EB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446" y="1979360"/>
            <a:ext cx="5830185" cy="327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10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D30D-5FBB-B63D-3C38-D6DF30B1A326}"/>
              </a:ext>
            </a:extLst>
          </p:cNvPr>
          <p:cNvSpPr>
            <a:spLocks noGrp="1"/>
          </p:cNvSpPr>
          <p:nvPr>
            <p:ph type="title"/>
          </p:nvPr>
        </p:nvSpPr>
        <p:spPr/>
        <p:txBody>
          <a:bodyPr/>
          <a:lstStyle/>
          <a:p>
            <a:r>
              <a:rPr lang="en-US" dirty="0"/>
              <a:t>Treating HBV in pregnancy</a:t>
            </a:r>
          </a:p>
        </p:txBody>
      </p:sp>
      <p:sp>
        <p:nvSpPr>
          <p:cNvPr id="3" name="Content Placeholder 2">
            <a:extLst>
              <a:ext uri="{FF2B5EF4-FFF2-40B4-BE49-F238E27FC236}">
                <a16:creationId xmlns:a16="http://schemas.microsoft.com/office/drawing/2014/main" id="{4A0711E4-A1A5-F59E-98EC-18FAF127797F}"/>
              </a:ext>
            </a:extLst>
          </p:cNvPr>
          <p:cNvSpPr>
            <a:spLocks noGrp="1"/>
          </p:cNvSpPr>
          <p:nvPr>
            <p:ph idx="1"/>
          </p:nvPr>
        </p:nvSpPr>
        <p:spPr/>
        <p:txBody>
          <a:bodyPr/>
          <a:lstStyle/>
          <a:p>
            <a:r>
              <a:rPr lang="en-US" dirty="0"/>
              <a:t>Treat pregnant people with HBV DNA &gt; 200,000 IU/mL to reduce perinatal spread</a:t>
            </a:r>
          </a:p>
          <a:p>
            <a:r>
              <a:rPr lang="en-US" dirty="0"/>
              <a:t>Treatment of infants born to HBV-positive mothers depends on weight</a:t>
            </a:r>
          </a:p>
          <a:p>
            <a:pPr lvl="1"/>
            <a:r>
              <a:rPr lang="en-US" dirty="0"/>
              <a:t>HBIG and single-antigen vaccine </a:t>
            </a:r>
            <a:r>
              <a:rPr lang="en-US" b="1" dirty="0"/>
              <a:t>in separate limbs </a:t>
            </a:r>
            <a:r>
              <a:rPr lang="en-US" dirty="0"/>
              <a:t>within 12 hours after birth for ALL</a:t>
            </a:r>
          </a:p>
          <a:p>
            <a:pPr lvl="1"/>
            <a:r>
              <a:rPr lang="en-US" dirty="0"/>
              <a:t>Weight &gt; 4.4 </a:t>
            </a:r>
            <a:r>
              <a:rPr lang="en-US" dirty="0" err="1"/>
              <a:t>lbs</a:t>
            </a:r>
            <a:endParaRPr lang="en-US" dirty="0"/>
          </a:p>
          <a:p>
            <a:pPr lvl="2"/>
            <a:r>
              <a:rPr lang="en-US" dirty="0"/>
              <a:t>2 additional doses of single-antigen vax OR 3 additional doses of combo vax</a:t>
            </a:r>
          </a:p>
          <a:p>
            <a:pPr lvl="1"/>
            <a:r>
              <a:rPr lang="en-US" dirty="0"/>
              <a:t>Weight &lt; 4.4 </a:t>
            </a:r>
            <a:r>
              <a:rPr lang="en-US" dirty="0" err="1"/>
              <a:t>lbs</a:t>
            </a:r>
            <a:endParaRPr lang="en-US" dirty="0"/>
          </a:p>
          <a:p>
            <a:pPr lvl="2"/>
            <a:r>
              <a:rPr lang="en-US" dirty="0"/>
              <a:t>3 additional doses of single-antigen OR combo vax</a:t>
            </a:r>
          </a:p>
          <a:p>
            <a:pPr lvl="1"/>
            <a:r>
              <a:rPr lang="en-US" dirty="0"/>
              <a:t>Final dose of vaccine should be given no earlier than 6 months of age</a:t>
            </a:r>
          </a:p>
          <a:p>
            <a:r>
              <a:rPr lang="en-US" dirty="0"/>
              <a:t>If child received HBIG, mother may breastfeed</a:t>
            </a:r>
          </a:p>
          <a:p>
            <a:r>
              <a:rPr lang="en-US" dirty="0"/>
              <a:t>Test the infant for HBsAg and </a:t>
            </a:r>
            <a:r>
              <a:rPr lang="en-US" dirty="0" err="1"/>
              <a:t>HBsAb</a:t>
            </a:r>
            <a:r>
              <a:rPr lang="en-US" dirty="0"/>
              <a:t> at 9-12 months (or 1-2 months after vaccine series completed if delayed)</a:t>
            </a:r>
          </a:p>
        </p:txBody>
      </p:sp>
      <p:sp>
        <p:nvSpPr>
          <p:cNvPr id="4" name="Footer Placeholder 3">
            <a:extLst>
              <a:ext uri="{FF2B5EF4-FFF2-40B4-BE49-F238E27FC236}">
                <a16:creationId xmlns:a16="http://schemas.microsoft.com/office/drawing/2014/main" id="{4C8DCA06-74FB-317B-22CE-E89A32374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93E04F-387D-25F6-7B03-ACFB73B3F219}"/>
              </a:ext>
            </a:extLst>
          </p:cNvPr>
          <p:cNvSpPr>
            <a:spLocks noGrp="1"/>
          </p:cNvSpPr>
          <p:nvPr>
            <p:ph type="sldNum" sz="quarter" idx="12"/>
          </p:nvPr>
        </p:nvSpPr>
        <p:spPr/>
        <p:txBody>
          <a:bodyPr/>
          <a:lstStyle/>
          <a:p>
            <a:fld id="{C3111FA1-5AF9-0647-B31D-D6250D4530A3}" type="slidenum">
              <a:rPr lang="en-US" smtClean="0"/>
              <a:t>14</a:t>
            </a:fld>
            <a:endParaRPr lang="en-US"/>
          </a:p>
        </p:txBody>
      </p:sp>
      <p:sp>
        <p:nvSpPr>
          <p:cNvPr id="6" name="Text Placeholder 5">
            <a:extLst>
              <a:ext uri="{FF2B5EF4-FFF2-40B4-BE49-F238E27FC236}">
                <a16:creationId xmlns:a16="http://schemas.microsoft.com/office/drawing/2014/main" id="{76A2B5B0-ED6E-6AAA-891B-531CEE628B1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244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5B60-E995-05E7-9BA8-B82CAF20C109}"/>
              </a:ext>
            </a:extLst>
          </p:cNvPr>
          <p:cNvSpPr>
            <a:spLocks noGrp="1"/>
          </p:cNvSpPr>
          <p:nvPr>
            <p:ph type="title"/>
          </p:nvPr>
        </p:nvSpPr>
        <p:spPr/>
        <p:txBody>
          <a:bodyPr/>
          <a:lstStyle/>
          <a:p>
            <a:r>
              <a:rPr lang="en-US" dirty="0"/>
              <a:t>Identifying Hepatitis C Infection</a:t>
            </a:r>
          </a:p>
        </p:txBody>
      </p:sp>
      <p:sp>
        <p:nvSpPr>
          <p:cNvPr id="3" name="Text Placeholder 2">
            <a:extLst>
              <a:ext uri="{FF2B5EF4-FFF2-40B4-BE49-F238E27FC236}">
                <a16:creationId xmlns:a16="http://schemas.microsoft.com/office/drawing/2014/main" id="{69806FDF-99C3-171E-DFF9-3C071833A1A2}"/>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FAB4CAAA-3AC4-D7E8-F416-0947EF2D32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698B5-E140-1766-9F1A-4DD7D6701EB8}"/>
              </a:ext>
            </a:extLst>
          </p:cNvPr>
          <p:cNvSpPr>
            <a:spLocks noGrp="1"/>
          </p:cNvSpPr>
          <p:nvPr>
            <p:ph type="sldNum" sz="quarter" idx="12"/>
          </p:nvPr>
        </p:nvSpPr>
        <p:spPr/>
        <p:txBody>
          <a:bodyPr/>
          <a:lstStyle/>
          <a:p>
            <a:fld id="{C3111FA1-5AF9-0647-B31D-D6250D4530A3}" type="slidenum">
              <a:rPr lang="en-US" smtClean="0"/>
              <a:t>15</a:t>
            </a:fld>
            <a:endParaRPr lang="en-US"/>
          </a:p>
        </p:txBody>
      </p:sp>
    </p:spTree>
    <p:extLst>
      <p:ext uri="{BB962C8B-B14F-4D97-AF65-F5344CB8AC3E}">
        <p14:creationId xmlns:p14="http://schemas.microsoft.com/office/powerpoint/2010/main" val="142860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D824-2B8B-9F22-34A2-FE244D73B166}"/>
              </a:ext>
            </a:extLst>
          </p:cNvPr>
          <p:cNvSpPr>
            <a:spLocks noGrp="1"/>
          </p:cNvSpPr>
          <p:nvPr>
            <p:ph type="title"/>
          </p:nvPr>
        </p:nvSpPr>
        <p:spPr/>
        <p:txBody>
          <a:bodyPr/>
          <a:lstStyle/>
          <a:p>
            <a:r>
              <a:rPr lang="en-US" dirty="0"/>
              <a:t>Who should you test?</a:t>
            </a:r>
          </a:p>
        </p:txBody>
      </p:sp>
      <p:sp>
        <p:nvSpPr>
          <p:cNvPr id="3" name="Content Placeholder 2">
            <a:extLst>
              <a:ext uri="{FF2B5EF4-FFF2-40B4-BE49-F238E27FC236}">
                <a16:creationId xmlns:a16="http://schemas.microsoft.com/office/drawing/2014/main" id="{6917598B-7B76-BD67-6696-FA17F5F3F310}"/>
              </a:ext>
            </a:extLst>
          </p:cNvPr>
          <p:cNvSpPr>
            <a:spLocks noGrp="1"/>
          </p:cNvSpPr>
          <p:nvPr>
            <p:ph idx="1"/>
          </p:nvPr>
        </p:nvSpPr>
        <p:spPr/>
        <p:txBody>
          <a:bodyPr/>
          <a:lstStyle/>
          <a:p>
            <a:r>
              <a:rPr lang="en-US" dirty="0"/>
              <a:t>Anyone with clinical signs of hepatitis!</a:t>
            </a:r>
          </a:p>
          <a:p>
            <a:r>
              <a:rPr lang="en-US" dirty="0"/>
              <a:t>All adults at least once, especially if they are at increased risk</a:t>
            </a:r>
          </a:p>
          <a:p>
            <a:pPr lvl="1"/>
            <a:r>
              <a:rPr lang="en-US" b="1" dirty="0"/>
              <a:t>Pregnant people (every pregnancy)</a:t>
            </a:r>
          </a:p>
          <a:p>
            <a:pPr lvl="1"/>
            <a:r>
              <a:rPr lang="en-US" dirty="0"/>
              <a:t>History of STIs or high-risk sexual practices</a:t>
            </a:r>
          </a:p>
          <a:p>
            <a:pPr lvl="1"/>
            <a:r>
              <a:rPr lang="en-US" dirty="0"/>
              <a:t>History of HBV infection</a:t>
            </a:r>
          </a:p>
          <a:p>
            <a:pPr lvl="1"/>
            <a:r>
              <a:rPr lang="en-US" dirty="0"/>
              <a:t>People who have a history of or actively inject drugs</a:t>
            </a:r>
          </a:p>
          <a:p>
            <a:pPr lvl="1"/>
            <a:r>
              <a:rPr lang="en-US" dirty="0"/>
              <a:t>People with HIV</a:t>
            </a:r>
          </a:p>
          <a:p>
            <a:pPr lvl="1"/>
            <a:r>
              <a:rPr lang="en-US" dirty="0"/>
              <a:t>Men who have sex with men</a:t>
            </a:r>
          </a:p>
          <a:p>
            <a:r>
              <a:rPr lang="en-US" b="1" dirty="0"/>
              <a:t>Any infant born to a person with HCV</a:t>
            </a:r>
          </a:p>
          <a:p>
            <a:endParaRPr lang="en-US" dirty="0"/>
          </a:p>
        </p:txBody>
      </p:sp>
      <p:sp>
        <p:nvSpPr>
          <p:cNvPr id="4" name="Footer Placeholder 3">
            <a:extLst>
              <a:ext uri="{FF2B5EF4-FFF2-40B4-BE49-F238E27FC236}">
                <a16:creationId xmlns:a16="http://schemas.microsoft.com/office/drawing/2014/main" id="{0A43E969-92C4-2FB4-B548-E6DD9CA1C5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B33602-091E-BBBA-88D8-325A0C94DEFD}"/>
              </a:ext>
            </a:extLst>
          </p:cNvPr>
          <p:cNvSpPr>
            <a:spLocks noGrp="1"/>
          </p:cNvSpPr>
          <p:nvPr>
            <p:ph type="sldNum" sz="quarter" idx="12"/>
          </p:nvPr>
        </p:nvSpPr>
        <p:spPr/>
        <p:txBody>
          <a:bodyPr/>
          <a:lstStyle/>
          <a:p>
            <a:fld id="{C3111FA1-5AF9-0647-B31D-D6250D4530A3}" type="slidenum">
              <a:rPr lang="en-US" smtClean="0"/>
              <a:t>16</a:t>
            </a:fld>
            <a:endParaRPr lang="en-US"/>
          </a:p>
        </p:txBody>
      </p:sp>
      <p:sp>
        <p:nvSpPr>
          <p:cNvPr id="6" name="Text Placeholder 5">
            <a:extLst>
              <a:ext uri="{FF2B5EF4-FFF2-40B4-BE49-F238E27FC236}">
                <a16:creationId xmlns:a16="http://schemas.microsoft.com/office/drawing/2014/main" id="{0603B702-031E-43A1-67CF-E426170542C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5751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D618-CA24-165D-ACA6-2221FC7D74FD}"/>
              </a:ext>
            </a:extLst>
          </p:cNvPr>
          <p:cNvSpPr>
            <a:spLocks noGrp="1"/>
          </p:cNvSpPr>
          <p:nvPr>
            <p:ph type="title"/>
          </p:nvPr>
        </p:nvSpPr>
        <p:spPr/>
        <p:txBody>
          <a:bodyPr/>
          <a:lstStyle/>
          <a:p>
            <a:r>
              <a:rPr lang="en-US" dirty="0"/>
              <a:t>What tests to send, and what they tell you</a:t>
            </a:r>
          </a:p>
        </p:txBody>
      </p:sp>
      <p:sp>
        <p:nvSpPr>
          <p:cNvPr id="3" name="Content Placeholder 2">
            <a:extLst>
              <a:ext uri="{FF2B5EF4-FFF2-40B4-BE49-F238E27FC236}">
                <a16:creationId xmlns:a16="http://schemas.microsoft.com/office/drawing/2014/main" id="{BEFA2AE2-1BA1-08A0-3B14-3F39EE3EB2DD}"/>
              </a:ext>
            </a:extLst>
          </p:cNvPr>
          <p:cNvSpPr>
            <a:spLocks noGrp="1"/>
          </p:cNvSpPr>
          <p:nvPr>
            <p:ph idx="1"/>
          </p:nvPr>
        </p:nvSpPr>
        <p:spPr/>
        <p:txBody>
          <a:bodyPr>
            <a:normAutofit lnSpcReduction="10000"/>
          </a:bodyPr>
          <a:lstStyle/>
          <a:p>
            <a:r>
              <a:rPr lang="en-US" dirty="0"/>
              <a:t>HCV Ab</a:t>
            </a:r>
          </a:p>
          <a:p>
            <a:pPr lvl="1"/>
            <a:r>
              <a:rPr lang="en-US" dirty="0"/>
              <a:t>If positive, this person has been infected before</a:t>
            </a:r>
          </a:p>
          <a:p>
            <a:pPr lvl="1"/>
            <a:r>
              <a:rPr lang="en-US" dirty="0"/>
              <a:t>Cannot determine prior (resolved) vs current acute/chronic infection</a:t>
            </a:r>
          </a:p>
          <a:p>
            <a:pPr lvl="1"/>
            <a:r>
              <a:rPr lang="en-US"/>
              <a:t>Stays positive for life</a:t>
            </a:r>
            <a:endParaRPr lang="en-US" dirty="0"/>
          </a:p>
          <a:p>
            <a:r>
              <a:rPr lang="en-US" dirty="0"/>
              <a:t>HCV NAT – Detects and quantifies HCV RNA</a:t>
            </a:r>
          </a:p>
          <a:p>
            <a:pPr lvl="1"/>
            <a:r>
              <a:rPr lang="en-US" dirty="0"/>
              <a:t>Only send if HCV Ab is positive, usually ordered as a reflex test</a:t>
            </a:r>
          </a:p>
          <a:p>
            <a:pPr lvl="1"/>
            <a:r>
              <a:rPr lang="en-US" dirty="0"/>
              <a:t>If positive, this person is presently infected</a:t>
            </a:r>
          </a:p>
          <a:p>
            <a:pPr lvl="1"/>
            <a:r>
              <a:rPr lang="en-US" dirty="0"/>
              <a:t>Cannot discern between acute and chronic infection</a:t>
            </a:r>
          </a:p>
          <a:p>
            <a:r>
              <a:rPr lang="en-US" dirty="0"/>
              <a:t>HCV Genotype – Only send if HCV NAT is positive</a:t>
            </a:r>
          </a:p>
          <a:p>
            <a:pPr lvl="1"/>
            <a:r>
              <a:rPr lang="en-US" dirty="0"/>
              <a:t>Will help determine treatment options</a:t>
            </a:r>
          </a:p>
        </p:txBody>
      </p:sp>
      <p:sp>
        <p:nvSpPr>
          <p:cNvPr id="4" name="Footer Placeholder 3">
            <a:extLst>
              <a:ext uri="{FF2B5EF4-FFF2-40B4-BE49-F238E27FC236}">
                <a16:creationId xmlns:a16="http://schemas.microsoft.com/office/drawing/2014/main" id="{DE0F55F9-B1DF-0B30-7DAF-8AE951ACFA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A02AF0-109A-DCBA-6D44-4903A2DEF426}"/>
              </a:ext>
            </a:extLst>
          </p:cNvPr>
          <p:cNvSpPr>
            <a:spLocks noGrp="1"/>
          </p:cNvSpPr>
          <p:nvPr>
            <p:ph type="sldNum" sz="quarter" idx="12"/>
          </p:nvPr>
        </p:nvSpPr>
        <p:spPr/>
        <p:txBody>
          <a:bodyPr/>
          <a:lstStyle/>
          <a:p>
            <a:fld id="{C3111FA1-5AF9-0647-B31D-D6250D4530A3}" type="slidenum">
              <a:rPr lang="en-US" smtClean="0"/>
              <a:t>17</a:t>
            </a:fld>
            <a:endParaRPr lang="en-US"/>
          </a:p>
        </p:txBody>
      </p:sp>
      <p:sp>
        <p:nvSpPr>
          <p:cNvPr id="6" name="Text Placeholder 5">
            <a:extLst>
              <a:ext uri="{FF2B5EF4-FFF2-40B4-BE49-F238E27FC236}">
                <a16:creationId xmlns:a16="http://schemas.microsoft.com/office/drawing/2014/main" id="{BE9A9B19-5E16-D8C6-C241-E7AEE2D3184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4750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B0F0-C848-80FC-1246-EB9F2F4AC8A0}"/>
              </a:ext>
            </a:extLst>
          </p:cNvPr>
          <p:cNvSpPr>
            <a:spLocks noGrp="1"/>
          </p:cNvSpPr>
          <p:nvPr>
            <p:ph type="title"/>
          </p:nvPr>
        </p:nvSpPr>
        <p:spPr/>
        <p:txBody>
          <a:bodyPr/>
          <a:lstStyle/>
          <a:p>
            <a:r>
              <a:rPr lang="en-US" dirty="0"/>
              <a:t>Hepatitis C Treatment</a:t>
            </a:r>
          </a:p>
        </p:txBody>
      </p:sp>
      <p:sp>
        <p:nvSpPr>
          <p:cNvPr id="3" name="Text Placeholder 2">
            <a:extLst>
              <a:ext uri="{FF2B5EF4-FFF2-40B4-BE49-F238E27FC236}">
                <a16:creationId xmlns:a16="http://schemas.microsoft.com/office/drawing/2014/main" id="{451F54B2-6015-835C-0F35-6ABEA858CB9D}"/>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7FCDDC57-5DEB-FB3F-E1E3-7B8BEC3D26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229F14-047E-A12F-2070-CAEE44643EC2}"/>
              </a:ext>
            </a:extLst>
          </p:cNvPr>
          <p:cNvSpPr>
            <a:spLocks noGrp="1"/>
          </p:cNvSpPr>
          <p:nvPr>
            <p:ph type="sldNum" sz="quarter" idx="12"/>
          </p:nvPr>
        </p:nvSpPr>
        <p:spPr/>
        <p:txBody>
          <a:bodyPr/>
          <a:lstStyle/>
          <a:p>
            <a:fld id="{C3111FA1-5AF9-0647-B31D-D6250D4530A3}" type="slidenum">
              <a:rPr lang="en-US" smtClean="0"/>
              <a:t>18</a:t>
            </a:fld>
            <a:endParaRPr lang="en-US"/>
          </a:p>
        </p:txBody>
      </p:sp>
    </p:spTree>
    <p:extLst>
      <p:ext uri="{BB962C8B-B14F-4D97-AF65-F5344CB8AC3E}">
        <p14:creationId xmlns:p14="http://schemas.microsoft.com/office/powerpoint/2010/main" val="136106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873045" y="828638"/>
            <a:ext cx="8229600" cy="635000"/>
          </a:xfrm>
        </p:spPr>
        <p:txBody>
          <a:bodyPr/>
          <a:lstStyle/>
          <a:p>
            <a:r>
              <a:rPr lang="en-US" altLang="en-US" sz="3600" dirty="0"/>
              <a:t>Disclosures</a:t>
            </a:r>
          </a:p>
        </p:txBody>
      </p:sp>
      <p:sp>
        <p:nvSpPr>
          <p:cNvPr id="696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76092"/>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rgbClr val="E46C0A"/>
              </a:buClr>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E2F5929D-4764-4E4F-B95C-EAE7D8C7D99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TextBox 5"/>
          <p:cNvSpPr txBox="1"/>
          <p:nvPr/>
        </p:nvSpPr>
        <p:spPr>
          <a:xfrm>
            <a:off x="1674925" y="1463638"/>
            <a:ext cx="8149590" cy="1257300"/>
          </a:xfrm>
          <a:prstGeom prst="roundRect">
            <a:avLst>
              <a:gd name="adj" fmla="val 2339"/>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tIns="0" anchor="ctr"/>
          <a:lstStyle>
            <a:defPPr>
              <a:defRPr lang="en-GB"/>
            </a:defPPr>
            <a:lvl1pPr>
              <a:defRPr b="1">
                <a:solidFill>
                  <a:schemeClr val="tx1">
                    <a:lumMod val="95000"/>
                    <a:lumOff val="5000"/>
                  </a:schemeClr>
                </a:solidFill>
              </a:defRPr>
            </a:lvl1pP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There is no commercial support for today’s webinar.</a:t>
            </a:r>
            <a:endParaRPr kumimoji="0" lang="en-US" sz="2800" b="0" i="0" u="none" strike="noStrike" kern="1200" cap="none" spc="0" normalizeH="0" baseline="0" noProof="0" dirty="0">
              <a:ln>
                <a:noFill/>
              </a:ln>
              <a:solidFill>
                <a:prstClr val="white"/>
              </a:solidFill>
              <a:effectLst/>
              <a:uLnTx/>
              <a:uFillTx/>
              <a:latin typeface="Calibri"/>
              <a:ea typeface="+mn-ea"/>
              <a:cs typeface="Calibri" pitchFamily="34" charset="0"/>
            </a:endParaRPr>
          </a:p>
        </p:txBody>
      </p:sp>
      <p:sp>
        <p:nvSpPr>
          <p:cNvPr id="7" name="TextBox 6"/>
          <p:cNvSpPr txBox="1"/>
          <p:nvPr/>
        </p:nvSpPr>
        <p:spPr>
          <a:xfrm>
            <a:off x="1674925" y="2906931"/>
            <a:ext cx="8149590" cy="1498600"/>
          </a:xfrm>
          <a:prstGeom prst="roundRect">
            <a:avLst>
              <a:gd name="adj" fmla="val 2339"/>
            </a:avLst>
          </a:prstGeom>
          <a:solidFill>
            <a:srgbClr val="418FDE"/>
          </a:solidFill>
          <a:ln/>
        </p:spPr>
        <p:style>
          <a:lnRef idx="3">
            <a:schemeClr val="lt1"/>
          </a:lnRef>
          <a:fillRef idx="1">
            <a:schemeClr val="accent6"/>
          </a:fillRef>
          <a:effectRef idx="1">
            <a:schemeClr val="accent6"/>
          </a:effectRef>
          <a:fontRef idx="minor">
            <a:schemeClr val="lt1"/>
          </a:fontRef>
        </p:style>
        <p:txBody>
          <a:bodyPr tIns="0" anchor="ctr"/>
          <a:lstStyle>
            <a:defPPr>
              <a:defRPr lang="en-GB"/>
            </a:defPPr>
            <a:lvl1pPr>
              <a:defRPr b="1">
                <a:solidFill>
                  <a:schemeClr val="tx1">
                    <a:lumMod val="95000"/>
                    <a:lumOff val="5000"/>
                  </a:schemeClr>
                </a:solidFill>
              </a:defRPr>
            </a:lvl1pPr>
          </a:lstStyle>
          <a:p>
            <a:pPr marL="18288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Calibri" pitchFamily="34" charset="0"/>
              </a:rPr>
              <a:t>Neither the speakers nor planners for today’s webinar have disclosed any financial interests related to the content of the meeting.</a:t>
            </a:r>
          </a:p>
        </p:txBody>
      </p:sp>
      <p:sp>
        <p:nvSpPr>
          <p:cNvPr id="8" name="TextBox 7">
            <a:extLst>
              <a:ext uri="{FF2B5EF4-FFF2-40B4-BE49-F238E27FC236}">
                <a16:creationId xmlns:a16="http://schemas.microsoft.com/office/drawing/2014/main" id="{1869DC92-C726-44C6-A642-60947E73AB46}"/>
              </a:ext>
            </a:extLst>
          </p:cNvPr>
          <p:cNvSpPr txBox="1"/>
          <p:nvPr/>
        </p:nvSpPr>
        <p:spPr>
          <a:xfrm>
            <a:off x="1674925" y="4591524"/>
            <a:ext cx="8149590" cy="1498600"/>
          </a:xfrm>
          <a:prstGeom prst="roundRect">
            <a:avLst>
              <a:gd name="adj" fmla="val 2339"/>
            </a:avLst>
          </a:prstGeom>
          <a:solidFill>
            <a:srgbClr val="00B050"/>
          </a:solidFill>
          <a:ln/>
        </p:spPr>
        <p:style>
          <a:lnRef idx="3">
            <a:schemeClr val="lt1"/>
          </a:lnRef>
          <a:fillRef idx="1">
            <a:schemeClr val="accent6"/>
          </a:fillRef>
          <a:effectRef idx="1">
            <a:schemeClr val="accent6"/>
          </a:effectRef>
          <a:fontRef idx="minor">
            <a:schemeClr val="lt1"/>
          </a:fontRef>
        </p:style>
        <p:txBody>
          <a:bodyPr tIns="0" anchor="ctr"/>
          <a:lstStyle>
            <a:defPPr>
              <a:defRPr lang="en-GB"/>
            </a:defPPr>
            <a:lvl1pPr>
              <a:defRPr b="1">
                <a:solidFill>
                  <a:schemeClr val="tx1">
                    <a:lumMod val="95000"/>
                    <a:lumOff val="5000"/>
                  </a:schemeClr>
                </a:solidFill>
              </a:defRPr>
            </a:lvl1pPr>
          </a:lstStyle>
          <a:p>
            <a:pPr marL="18288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Calibri" pitchFamily="34" charset="0"/>
              </a:rPr>
              <a:t>This presentation is meant only for educational purposes and is off the record.  The information is current as of today: </a:t>
            </a:r>
            <a:r>
              <a:rPr lang="en-US" sz="2800" b="0" dirty="0">
                <a:solidFill>
                  <a:prstClr val="white"/>
                </a:solidFill>
                <a:latin typeface="Calibri"/>
                <a:cs typeface="Calibri" pitchFamily="34" charset="0"/>
              </a:rPr>
              <a:t>5/22</a:t>
            </a:r>
            <a:r>
              <a:rPr kumimoji="0" lang="en-US" sz="2800" b="0" i="0" u="none" strike="noStrike" kern="1200" cap="none" spc="0" normalizeH="0" baseline="0" noProof="0" dirty="0">
                <a:ln>
                  <a:noFill/>
                </a:ln>
                <a:solidFill>
                  <a:prstClr val="white"/>
                </a:solidFill>
                <a:effectLst/>
                <a:uLnTx/>
                <a:uFillTx/>
                <a:latin typeface="Calibri"/>
                <a:ea typeface="+mn-ea"/>
                <a:cs typeface="Calibri" pitchFamily="34" charset="0"/>
              </a:rPr>
              <a:t>/2024</a:t>
            </a:r>
          </a:p>
        </p:txBody>
      </p:sp>
    </p:spTree>
    <p:extLst>
      <p:ext uri="{BB962C8B-B14F-4D97-AF65-F5344CB8AC3E}">
        <p14:creationId xmlns:p14="http://schemas.microsoft.com/office/powerpoint/2010/main" val="2696912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B2F7-FC78-3672-1231-61F35EF834CA}"/>
              </a:ext>
            </a:extLst>
          </p:cNvPr>
          <p:cNvSpPr>
            <a:spLocks noGrp="1"/>
          </p:cNvSpPr>
          <p:nvPr>
            <p:ph type="title"/>
          </p:nvPr>
        </p:nvSpPr>
        <p:spPr/>
        <p:txBody>
          <a:bodyPr/>
          <a:lstStyle/>
          <a:p>
            <a:r>
              <a:rPr lang="en-US" dirty="0"/>
              <a:t>Treating HCV</a:t>
            </a:r>
          </a:p>
        </p:txBody>
      </p:sp>
      <p:sp>
        <p:nvSpPr>
          <p:cNvPr id="3" name="Content Placeholder 2">
            <a:extLst>
              <a:ext uri="{FF2B5EF4-FFF2-40B4-BE49-F238E27FC236}">
                <a16:creationId xmlns:a16="http://schemas.microsoft.com/office/drawing/2014/main" id="{F7C1104C-62DC-76D7-44C6-E82F588E8F70}"/>
              </a:ext>
            </a:extLst>
          </p:cNvPr>
          <p:cNvSpPr>
            <a:spLocks noGrp="1"/>
          </p:cNvSpPr>
          <p:nvPr>
            <p:ph idx="1"/>
          </p:nvPr>
        </p:nvSpPr>
        <p:spPr>
          <a:xfrm>
            <a:off x="609600" y="1600201"/>
            <a:ext cx="5486400" cy="4190999"/>
          </a:xfrm>
        </p:spPr>
        <p:txBody>
          <a:bodyPr/>
          <a:lstStyle/>
          <a:p>
            <a:r>
              <a:rPr lang="en-US" dirty="0"/>
              <a:t>Treatment should be offered to all, except pregnant people and children under 3</a:t>
            </a:r>
          </a:p>
          <a:p>
            <a:r>
              <a:rPr lang="en-US" dirty="0"/>
              <a:t>8-12 weeks of oral direct-acting antivirals – 95% curative</a:t>
            </a:r>
          </a:p>
          <a:p>
            <a:r>
              <a:rPr lang="en-US" dirty="0"/>
              <a:t>Can expect complete remission!</a:t>
            </a:r>
          </a:p>
          <a:p>
            <a:r>
              <a:rPr lang="en-US" dirty="0"/>
              <a:t>Be mindful of HBV co-infection – HCV treatment can cause worsening of HBV disease</a:t>
            </a:r>
          </a:p>
        </p:txBody>
      </p:sp>
      <p:sp>
        <p:nvSpPr>
          <p:cNvPr id="4" name="Footer Placeholder 3">
            <a:extLst>
              <a:ext uri="{FF2B5EF4-FFF2-40B4-BE49-F238E27FC236}">
                <a16:creationId xmlns:a16="http://schemas.microsoft.com/office/drawing/2014/main" id="{25BBBF09-8E18-E44F-25BA-DCF4CD00F60C}"/>
              </a:ext>
            </a:extLst>
          </p:cNvPr>
          <p:cNvSpPr>
            <a:spLocks noGrp="1"/>
          </p:cNvSpPr>
          <p:nvPr>
            <p:ph type="ftr" sz="quarter" idx="11"/>
          </p:nvPr>
        </p:nvSpPr>
        <p:spPr/>
        <p:txBody>
          <a:bodyPr/>
          <a:lstStyle/>
          <a:p>
            <a:r>
              <a:rPr lang="en-US" dirty="0"/>
              <a:t>Image courtesy of CDC</a:t>
            </a:r>
          </a:p>
        </p:txBody>
      </p:sp>
      <p:sp>
        <p:nvSpPr>
          <p:cNvPr id="5" name="Slide Number Placeholder 4">
            <a:extLst>
              <a:ext uri="{FF2B5EF4-FFF2-40B4-BE49-F238E27FC236}">
                <a16:creationId xmlns:a16="http://schemas.microsoft.com/office/drawing/2014/main" id="{4B8B365A-14AC-9CF9-67A7-790FB23714DB}"/>
              </a:ext>
            </a:extLst>
          </p:cNvPr>
          <p:cNvSpPr>
            <a:spLocks noGrp="1"/>
          </p:cNvSpPr>
          <p:nvPr>
            <p:ph type="sldNum" sz="quarter" idx="12"/>
          </p:nvPr>
        </p:nvSpPr>
        <p:spPr/>
        <p:txBody>
          <a:bodyPr/>
          <a:lstStyle/>
          <a:p>
            <a:fld id="{C3111FA1-5AF9-0647-B31D-D6250D4530A3}" type="slidenum">
              <a:rPr lang="en-US" smtClean="0"/>
              <a:t>19</a:t>
            </a:fld>
            <a:endParaRPr lang="en-US"/>
          </a:p>
        </p:txBody>
      </p:sp>
      <p:sp>
        <p:nvSpPr>
          <p:cNvPr id="6" name="Text Placeholder 5">
            <a:extLst>
              <a:ext uri="{FF2B5EF4-FFF2-40B4-BE49-F238E27FC236}">
                <a16:creationId xmlns:a16="http://schemas.microsoft.com/office/drawing/2014/main" id="{AF6C8391-ACC7-E032-4D3E-40FD0FF2F2D4}"/>
              </a:ext>
            </a:extLst>
          </p:cNvPr>
          <p:cNvSpPr>
            <a:spLocks noGrp="1"/>
          </p:cNvSpPr>
          <p:nvPr>
            <p:ph type="body" sz="quarter" idx="13"/>
          </p:nvPr>
        </p:nvSpPr>
        <p:spPr/>
        <p:txBody>
          <a:bodyPr/>
          <a:lstStyle/>
          <a:p>
            <a:endParaRPr lang="en-US"/>
          </a:p>
        </p:txBody>
      </p:sp>
      <p:pic>
        <p:nvPicPr>
          <p:cNvPr id="4098" name="Picture 2" descr="A 3-d model of the human liver on a table in a doctor's office">
            <a:extLst>
              <a:ext uri="{FF2B5EF4-FFF2-40B4-BE49-F238E27FC236}">
                <a16:creationId xmlns:a16="http://schemas.microsoft.com/office/drawing/2014/main" id="{005922E7-7B93-DD67-B539-FAEA302A1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501" y="2011755"/>
            <a:ext cx="5715001" cy="321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4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AD450-0B12-2BD0-9945-D37B337DAF3A}"/>
              </a:ext>
            </a:extLst>
          </p:cNvPr>
          <p:cNvSpPr>
            <a:spLocks noGrp="1"/>
          </p:cNvSpPr>
          <p:nvPr>
            <p:ph type="title"/>
          </p:nvPr>
        </p:nvSpPr>
        <p:spPr/>
        <p:txBody>
          <a:bodyPr/>
          <a:lstStyle/>
          <a:p>
            <a:r>
              <a:rPr lang="en-US" dirty="0"/>
              <a:t>A reminder about HAV</a:t>
            </a:r>
          </a:p>
        </p:txBody>
      </p:sp>
      <p:pic>
        <p:nvPicPr>
          <p:cNvPr id="8" name="Content Placeholder 7">
            <a:extLst>
              <a:ext uri="{FF2B5EF4-FFF2-40B4-BE49-F238E27FC236}">
                <a16:creationId xmlns:a16="http://schemas.microsoft.com/office/drawing/2014/main" id="{43844387-61BE-BBA8-5B81-E1194CD79A6C}"/>
              </a:ext>
            </a:extLst>
          </p:cNvPr>
          <p:cNvPicPr>
            <a:picLocks noGrp="1" noChangeAspect="1"/>
          </p:cNvPicPr>
          <p:nvPr>
            <p:ph idx="1"/>
          </p:nvPr>
        </p:nvPicPr>
        <p:blipFill>
          <a:blip r:embed="rId2"/>
          <a:stretch>
            <a:fillRect/>
          </a:stretch>
        </p:blipFill>
        <p:spPr>
          <a:xfrm>
            <a:off x="1972188" y="1561184"/>
            <a:ext cx="8247624" cy="4977733"/>
          </a:xfrm>
        </p:spPr>
      </p:pic>
      <p:sp>
        <p:nvSpPr>
          <p:cNvPr id="4" name="Footer Placeholder 3">
            <a:extLst>
              <a:ext uri="{FF2B5EF4-FFF2-40B4-BE49-F238E27FC236}">
                <a16:creationId xmlns:a16="http://schemas.microsoft.com/office/drawing/2014/main" id="{9BDCEB37-2A3B-E8F2-05AA-39B9D7ED7C4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AECB5C0-D265-E977-77BD-AB9AE32AF607}"/>
              </a:ext>
            </a:extLst>
          </p:cNvPr>
          <p:cNvSpPr>
            <a:spLocks noGrp="1"/>
          </p:cNvSpPr>
          <p:nvPr>
            <p:ph type="sldNum" sz="quarter" idx="12"/>
          </p:nvPr>
        </p:nvSpPr>
        <p:spPr/>
        <p:txBody>
          <a:bodyPr/>
          <a:lstStyle/>
          <a:p>
            <a:fld id="{C3111FA1-5AF9-0647-B31D-D6250D4530A3}" type="slidenum">
              <a:rPr lang="en-US" smtClean="0"/>
              <a:t>20</a:t>
            </a:fld>
            <a:endParaRPr lang="en-US"/>
          </a:p>
        </p:txBody>
      </p:sp>
      <p:sp>
        <p:nvSpPr>
          <p:cNvPr id="6" name="Text Placeholder 5">
            <a:extLst>
              <a:ext uri="{FF2B5EF4-FFF2-40B4-BE49-F238E27FC236}">
                <a16:creationId xmlns:a16="http://schemas.microsoft.com/office/drawing/2014/main" id="{7BD150F8-C1F9-328F-4CAD-DD97B2DF7B31}"/>
              </a:ext>
            </a:extLst>
          </p:cNvPr>
          <p:cNvSpPr>
            <a:spLocks noGrp="1"/>
          </p:cNvSpPr>
          <p:nvPr>
            <p:ph type="body" sz="quarter" idx="13"/>
          </p:nvPr>
        </p:nvSpPr>
        <p:spPr/>
        <p:txBody>
          <a:bodyPr/>
          <a:lstStyle/>
          <a:p>
            <a:pPr marL="0" indent="0">
              <a:buNone/>
            </a:pPr>
            <a:r>
              <a:rPr lang="en-US" dirty="0">
                <a:hlinkClick r:id="rId3"/>
              </a:rPr>
              <a:t>LAHAN 5/10/24</a:t>
            </a:r>
            <a:endParaRPr lang="en-US" dirty="0"/>
          </a:p>
        </p:txBody>
      </p:sp>
    </p:spTree>
    <p:extLst>
      <p:ext uri="{BB962C8B-B14F-4D97-AF65-F5344CB8AC3E}">
        <p14:creationId xmlns:p14="http://schemas.microsoft.com/office/powerpoint/2010/main" val="26628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438507"/>
            <a:ext cx="7593980" cy="398098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br>
              <a:rPr lang="en-US" sz="2400" dirty="0">
                <a:latin typeface="+mn-lt"/>
              </a:rPr>
            </a:br>
            <a:br>
              <a:rPr lang="en-US" sz="2400" dirty="0">
                <a:latin typeface="+mn-lt"/>
              </a:rPr>
            </a:br>
            <a:r>
              <a:rPr lang="en-US" dirty="0">
                <a:latin typeface="+mn-lt"/>
              </a:rPr>
              <a:t>Thank you!</a:t>
            </a:r>
            <a:br>
              <a:rPr lang="en-US" dirty="0">
                <a:latin typeface="+mn-lt"/>
              </a:rPr>
            </a:br>
            <a:br>
              <a:rPr lang="en-US" sz="2400" dirty="0">
                <a:latin typeface="+mn-lt"/>
              </a:rPr>
            </a:br>
            <a:br>
              <a:rPr lang="en-US" sz="2400" dirty="0">
                <a:latin typeface="+mn-lt"/>
              </a:rPr>
            </a:br>
            <a:r>
              <a:rPr lang="en-US" sz="2400" dirty="0">
                <a:latin typeface="+mn-lt"/>
              </a:rPr>
              <a:t>For additional questions, please contact: </a:t>
            </a:r>
            <a:r>
              <a:rPr lang="en-US" sz="2400" dirty="0">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LacipInfo@ph.lacounty.gov</a:t>
            </a:r>
            <a:r>
              <a:rPr lang="en-US" sz="2400" dirty="0">
                <a:effectLst/>
                <a:latin typeface="+mn-lt"/>
                <a:ea typeface="Calibri" panose="020F0502020204030204" pitchFamily="34" charset="0"/>
              </a:rPr>
              <a:t>.</a:t>
            </a:r>
            <a:br>
              <a:rPr lang="en-US" sz="2400" dirty="0">
                <a:effectLst/>
                <a:latin typeface="+mn-lt"/>
                <a:ea typeface="Calibri" panose="020F0502020204030204" pitchFamily="34" charset="0"/>
              </a:rPr>
            </a:br>
            <a:br>
              <a:rPr lang="en-US" sz="2400" dirty="0">
                <a:effectLst/>
                <a:latin typeface="+mn-lt"/>
                <a:ea typeface="Calibri" panose="020F0502020204030204" pitchFamily="34" charset="0"/>
              </a:rPr>
            </a:br>
            <a:r>
              <a:rPr lang="en-US" sz="2400" dirty="0">
                <a:effectLst/>
                <a:latin typeface="+mn-lt"/>
                <a:ea typeface="Calibri" panose="020F0502020204030204" pitchFamily="34" charset="0"/>
              </a:rPr>
              <a:t>For additional information, visit:</a:t>
            </a:r>
            <a:br>
              <a:rPr lang="en-US" sz="2400" dirty="0">
                <a:effectLst/>
                <a:latin typeface="+mn-lt"/>
                <a:ea typeface="Calibri" panose="020F0502020204030204" pitchFamily="34" charset="0"/>
              </a:rPr>
            </a:br>
            <a:r>
              <a:rPr lang="en-US" sz="2400" dirty="0">
                <a:effectLst/>
                <a:latin typeface="+mn-lt"/>
                <a:ea typeface="Calibri" panose="020F0502020204030204" pitchFamily="34" charset="0"/>
                <a:hlinkClick r:id="rId4"/>
              </a:rPr>
              <a:t>http://publichealth.lacounty.gov/ip/index.htm</a:t>
            </a:r>
            <a:r>
              <a:rPr lang="en-US" sz="2400" dirty="0">
                <a:latin typeface="+mn-lt"/>
                <a:ea typeface="Calibri" panose="020F0502020204030204" pitchFamily="34" charset="0"/>
              </a:rPr>
              <a:t>.</a:t>
            </a:r>
            <a:br>
              <a:rPr lang="en-US" sz="2400" dirty="0">
                <a:solidFill>
                  <a:srgbClr val="242424"/>
                </a:solidFill>
                <a:effectLst/>
                <a:latin typeface="+mn-lt"/>
                <a:ea typeface="Calibri" panose="020F0502020204030204" pitchFamily="34" charset="0"/>
              </a:rPr>
            </a:br>
            <a:r>
              <a:rPr lang="en-US" sz="2400" dirty="0">
                <a:solidFill>
                  <a:srgbClr val="242424"/>
                </a:solidFill>
                <a:effectLst/>
                <a:latin typeface="+mn-lt"/>
                <a:ea typeface="Calibri" panose="020F0502020204030204" pitchFamily="34" charset="0"/>
              </a:rPr>
              <a:t> </a:t>
            </a:r>
            <a:br>
              <a:rPr lang="en-US" i="0" u="none" strike="noStrike" baseline="0" dirty="0">
                <a:latin typeface="+mn-lt"/>
              </a:rPr>
            </a:br>
            <a:br>
              <a:rPr lang="en-US" i="0" u="none" strike="noStrike" baseline="0" dirty="0">
                <a:latin typeface="+mn-lt"/>
              </a:rPr>
            </a:br>
            <a:br>
              <a:rPr lang="en-US" sz="2400" dirty="0">
                <a:latin typeface="+mn-lt"/>
              </a:rPr>
            </a:br>
            <a:br>
              <a:rPr lang="en-US" sz="2400" dirty="0">
                <a:latin typeface="+mn-lt"/>
              </a:rPr>
            </a:br>
            <a:br>
              <a:rPr lang="en-US" sz="2400" dirty="0"/>
            </a:br>
            <a:br>
              <a:rPr lang="en-US" sz="2400" dirty="0">
                <a:latin typeface="+mn-lt"/>
              </a:rPr>
            </a:br>
            <a:br>
              <a:rPr lang="en-US" sz="1800" b="0" dirty="0">
                <a:solidFill>
                  <a:srgbClr val="000000"/>
                </a:solidFill>
                <a:latin typeface="Arial" panose="020B0604020202020204" pitchFamily="34" charset="0"/>
              </a:rPr>
            </a:br>
            <a:endParaRPr lang="en-US" dirty="0"/>
          </a:p>
        </p:txBody>
      </p:sp>
    </p:spTree>
    <p:extLst>
      <p:ext uri="{BB962C8B-B14F-4D97-AF65-F5344CB8AC3E}">
        <p14:creationId xmlns:p14="http://schemas.microsoft.com/office/powerpoint/2010/main" val="118535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C0B8-1B6C-5543-143C-061BEEF41282}"/>
              </a:ext>
            </a:extLst>
          </p:cNvPr>
          <p:cNvSpPr>
            <a:spLocks noGrp="1"/>
          </p:cNvSpPr>
          <p:nvPr>
            <p:ph type="title"/>
          </p:nvPr>
        </p:nvSpPr>
        <p:spPr/>
        <p:txBody>
          <a:bodyPr/>
          <a:lstStyle/>
          <a:p>
            <a:r>
              <a:rPr lang="en-US" dirty="0"/>
              <a:t>Hepatitis B and C Disease</a:t>
            </a:r>
          </a:p>
        </p:txBody>
      </p:sp>
      <p:sp>
        <p:nvSpPr>
          <p:cNvPr id="3" name="Text Placeholder 2">
            <a:extLst>
              <a:ext uri="{FF2B5EF4-FFF2-40B4-BE49-F238E27FC236}">
                <a16:creationId xmlns:a16="http://schemas.microsoft.com/office/drawing/2014/main" id="{58F142E9-D430-05BE-62D6-743E73F67405}"/>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345F509-97A7-C401-1057-E99AB3ACF8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7AFB03-CA11-E7D8-B21B-1DE8B6730AB9}"/>
              </a:ext>
            </a:extLst>
          </p:cNvPr>
          <p:cNvSpPr>
            <a:spLocks noGrp="1"/>
          </p:cNvSpPr>
          <p:nvPr>
            <p:ph type="sldNum" sz="quarter" idx="12"/>
          </p:nvPr>
        </p:nvSpPr>
        <p:spPr/>
        <p:txBody>
          <a:bodyPr/>
          <a:lstStyle/>
          <a:p>
            <a:fld id="{C3111FA1-5AF9-0647-B31D-D6250D4530A3}" type="slidenum">
              <a:rPr lang="en-US" smtClean="0"/>
              <a:t>2</a:t>
            </a:fld>
            <a:endParaRPr lang="en-US"/>
          </a:p>
        </p:txBody>
      </p:sp>
    </p:spTree>
    <p:extLst>
      <p:ext uri="{BB962C8B-B14F-4D97-AF65-F5344CB8AC3E}">
        <p14:creationId xmlns:p14="http://schemas.microsoft.com/office/powerpoint/2010/main" val="350092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74B6-6350-C4BF-AD09-F8DCF47E8DC3}"/>
              </a:ext>
            </a:extLst>
          </p:cNvPr>
          <p:cNvSpPr>
            <a:spLocks noGrp="1"/>
          </p:cNvSpPr>
          <p:nvPr>
            <p:ph type="title"/>
          </p:nvPr>
        </p:nvSpPr>
        <p:spPr/>
        <p:txBody>
          <a:bodyPr/>
          <a:lstStyle/>
          <a:p>
            <a:r>
              <a:rPr lang="en-US" dirty="0"/>
              <a:t>Two viruses, one organ</a:t>
            </a:r>
          </a:p>
        </p:txBody>
      </p:sp>
      <p:sp>
        <p:nvSpPr>
          <p:cNvPr id="3" name="Content Placeholder 2">
            <a:extLst>
              <a:ext uri="{FF2B5EF4-FFF2-40B4-BE49-F238E27FC236}">
                <a16:creationId xmlns:a16="http://schemas.microsoft.com/office/drawing/2014/main" id="{FD2D5E7E-B560-20CB-3F8D-DEAC42A9B787}"/>
              </a:ext>
            </a:extLst>
          </p:cNvPr>
          <p:cNvSpPr>
            <a:spLocks noGrp="1"/>
          </p:cNvSpPr>
          <p:nvPr>
            <p:ph idx="1"/>
          </p:nvPr>
        </p:nvSpPr>
        <p:spPr>
          <a:xfrm>
            <a:off x="609600" y="1600201"/>
            <a:ext cx="10972800" cy="4756149"/>
          </a:xfrm>
        </p:spPr>
        <p:txBody>
          <a:bodyPr>
            <a:normAutofit fontScale="92500" lnSpcReduction="20000"/>
          </a:bodyPr>
          <a:lstStyle/>
          <a:p>
            <a:r>
              <a:rPr lang="en-US" dirty="0"/>
              <a:t>Capable of causing acute liver damage/failure</a:t>
            </a:r>
          </a:p>
          <a:p>
            <a:pPr lvl="1"/>
            <a:r>
              <a:rPr lang="en-US" dirty="0"/>
              <a:t>Jaundice</a:t>
            </a:r>
          </a:p>
          <a:p>
            <a:pPr lvl="1"/>
            <a:r>
              <a:rPr lang="en-US" dirty="0"/>
              <a:t>Nausea/vomiting</a:t>
            </a:r>
          </a:p>
          <a:p>
            <a:pPr lvl="1"/>
            <a:r>
              <a:rPr lang="en-US" dirty="0"/>
              <a:t>Abdominal pain</a:t>
            </a:r>
          </a:p>
          <a:p>
            <a:r>
              <a:rPr lang="en-US" dirty="0"/>
              <a:t>Capable of maintaining chronic infection</a:t>
            </a:r>
          </a:p>
          <a:p>
            <a:r>
              <a:rPr lang="en-US" dirty="0"/>
              <a:t>Chronic infection can lead to liver cancer, cirrhosis, and liver failure</a:t>
            </a:r>
          </a:p>
          <a:p>
            <a:r>
              <a:rPr lang="en-US" dirty="0"/>
              <a:t>Transmitted by blood</a:t>
            </a:r>
          </a:p>
          <a:p>
            <a:pPr lvl="1"/>
            <a:r>
              <a:rPr lang="en-US" dirty="0"/>
              <a:t>Unprotected sex</a:t>
            </a:r>
          </a:p>
          <a:p>
            <a:pPr lvl="1"/>
            <a:r>
              <a:rPr lang="en-US" dirty="0"/>
              <a:t>Sharing needles</a:t>
            </a:r>
          </a:p>
          <a:p>
            <a:pPr lvl="1"/>
            <a:r>
              <a:rPr lang="en-US" dirty="0"/>
              <a:t>Transfusion of infected blood products</a:t>
            </a:r>
          </a:p>
          <a:p>
            <a:pPr lvl="1"/>
            <a:r>
              <a:rPr lang="en-US" dirty="0"/>
              <a:t>Needlesticks</a:t>
            </a:r>
          </a:p>
          <a:p>
            <a:pPr lvl="1"/>
            <a:r>
              <a:rPr lang="en-US" dirty="0"/>
              <a:t>Childbirth</a:t>
            </a:r>
          </a:p>
          <a:p>
            <a:r>
              <a:rPr lang="en-US" dirty="0"/>
              <a:t>Can last a long time on surfaces outside the body</a:t>
            </a:r>
          </a:p>
          <a:p>
            <a:r>
              <a:rPr lang="en-US" dirty="0"/>
              <a:t>Treatments exist!</a:t>
            </a:r>
          </a:p>
        </p:txBody>
      </p:sp>
      <p:sp>
        <p:nvSpPr>
          <p:cNvPr id="4" name="Footer Placeholder 3">
            <a:extLst>
              <a:ext uri="{FF2B5EF4-FFF2-40B4-BE49-F238E27FC236}">
                <a16:creationId xmlns:a16="http://schemas.microsoft.com/office/drawing/2014/main" id="{63F5CDDD-B3DB-A63D-0C45-77698F1B42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C9A9F6-B778-A9E6-39F4-86DAB8BAE2F7}"/>
              </a:ext>
            </a:extLst>
          </p:cNvPr>
          <p:cNvSpPr>
            <a:spLocks noGrp="1"/>
          </p:cNvSpPr>
          <p:nvPr>
            <p:ph type="sldNum" sz="quarter" idx="12"/>
          </p:nvPr>
        </p:nvSpPr>
        <p:spPr/>
        <p:txBody>
          <a:bodyPr/>
          <a:lstStyle/>
          <a:p>
            <a:fld id="{C3111FA1-5AF9-0647-B31D-D6250D4530A3}" type="slidenum">
              <a:rPr lang="en-US" smtClean="0"/>
              <a:t>3</a:t>
            </a:fld>
            <a:endParaRPr lang="en-US"/>
          </a:p>
        </p:txBody>
      </p:sp>
      <p:sp>
        <p:nvSpPr>
          <p:cNvPr id="6" name="Text Placeholder 5">
            <a:extLst>
              <a:ext uri="{FF2B5EF4-FFF2-40B4-BE49-F238E27FC236}">
                <a16:creationId xmlns:a16="http://schemas.microsoft.com/office/drawing/2014/main" id="{6B6F3A53-F50B-80BC-4154-8669C6653F3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7492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8C34-B1A4-EDC9-FD37-38E2C4A6BE51}"/>
              </a:ext>
            </a:extLst>
          </p:cNvPr>
          <p:cNvSpPr>
            <a:spLocks noGrp="1"/>
          </p:cNvSpPr>
          <p:nvPr>
            <p:ph type="title"/>
          </p:nvPr>
        </p:nvSpPr>
        <p:spPr/>
        <p:txBody>
          <a:bodyPr/>
          <a:lstStyle/>
          <a:p>
            <a:r>
              <a:rPr lang="en-US" dirty="0"/>
              <a:t>Two viruses, one organ</a:t>
            </a:r>
          </a:p>
        </p:txBody>
      </p:sp>
      <p:sp>
        <p:nvSpPr>
          <p:cNvPr id="3" name="Text Placeholder 2">
            <a:extLst>
              <a:ext uri="{FF2B5EF4-FFF2-40B4-BE49-F238E27FC236}">
                <a16:creationId xmlns:a16="http://schemas.microsoft.com/office/drawing/2014/main" id="{C5656FBA-ADA4-A4AA-AD4F-9310999AE302}"/>
              </a:ext>
            </a:extLst>
          </p:cNvPr>
          <p:cNvSpPr>
            <a:spLocks noGrp="1"/>
          </p:cNvSpPr>
          <p:nvPr>
            <p:ph type="body" idx="1"/>
          </p:nvPr>
        </p:nvSpPr>
        <p:spPr/>
        <p:txBody>
          <a:bodyPr/>
          <a:lstStyle/>
          <a:p>
            <a:r>
              <a:rPr lang="en-US" dirty="0"/>
              <a:t>Hepatitis B virus (HBV)</a:t>
            </a:r>
          </a:p>
        </p:txBody>
      </p:sp>
      <p:sp>
        <p:nvSpPr>
          <p:cNvPr id="4" name="Content Placeholder 3">
            <a:extLst>
              <a:ext uri="{FF2B5EF4-FFF2-40B4-BE49-F238E27FC236}">
                <a16:creationId xmlns:a16="http://schemas.microsoft.com/office/drawing/2014/main" id="{3E558CF0-070B-40E1-3ABE-4E591D09410F}"/>
              </a:ext>
            </a:extLst>
          </p:cNvPr>
          <p:cNvSpPr>
            <a:spLocks noGrp="1"/>
          </p:cNvSpPr>
          <p:nvPr>
            <p:ph sz="half" idx="2"/>
          </p:nvPr>
        </p:nvSpPr>
        <p:spPr>
          <a:xfrm>
            <a:off x="609599" y="2234144"/>
            <a:ext cx="5414435" cy="3951288"/>
          </a:xfrm>
        </p:spPr>
        <p:txBody>
          <a:bodyPr/>
          <a:lstStyle/>
          <a:p>
            <a:r>
              <a:rPr lang="en-US" dirty="0" err="1"/>
              <a:t>Hepadnavirus</a:t>
            </a:r>
            <a:r>
              <a:rPr lang="en-US" dirty="0"/>
              <a:t> – DNA</a:t>
            </a:r>
          </a:p>
          <a:p>
            <a:r>
              <a:rPr lang="en-US" dirty="0"/>
              <a:t>More likely to cause </a:t>
            </a:r>
            <a:r>
              <a:rPr lang="en-US" b="1" dirty="0"/>
              <a:t>severe acute</a:t>
            </a:r>
            <a:r>
              <a:rPr lang="en-US" dirty="0"/>
              <a:t> infection</a:t>
            </a:r>
          </a:p>
          <a:p>
            <a:pPr lvl="1"/>
            <a:r>
              <a:rPr lang="en-US" dirty="0"/>
              <a:t>Chronic infection 90% after infection at birth</a:t>
            </a:r>
          </a:p>
          <a:p>
            <a:r>
              <a:rPr lang="en-US" dirty="0"/>
              <a:t>Highly contagious</a:t>
            </a:r>
          </a:p>
          <a:p>
            <a:r>
              <a:rPr lang="en-US" dirty="0"/>
              <a:t>Longer incubation (&gt;60 days)</a:t>
            </a:r>
          </a:p>
          <a:p>
            <a:r>
              <a:rPr lang="en-US" dirty="0"/>
              <a:t>Vaccine!</a:t>
            </a:r>
          </a:p>
        </p:txBody>
      </p:sp>
      <p:sp>
        <p:nvSpPr>
          <p:cNvPr id="5" name="Text Placeholder 4">
            <a:extLst>
              <a:ext uri="{FF2B5EF4-FFF2-40B4-BE49-F238E27FC236}">
                <a16:creationId xmlns:a16="http://schemas.microsoft.com/office/drawing/2014/main" id="{E5090A6A-CD13-5770-956F-E3FBB17EF7A3}"/>
              </a:ext>
            </a:extLst>
          </p:cNvPr>
          <p:cNvSpPr>
            <a:spLocks noGrp="1"/>
          </p:cNvSpPr>
          <p:nvPr>
            <p:ph type="body" sz="quarter" idx="3"/>
          </p:nvPr>
        </p:nvSpPr>
        <p:spPr/>
        <p:txBody>
          <a:bodyPr/>
          <a:lstStyle/>
          <a:p>
            <a:r>
              <a:rPr lang="en-US" dirty="0"/>
              <a:t>Hepatitis C virus (HCV)</a:t>
            </a:r>
          </a:p>
        </p:txBody>
      </p:sp>
      <p:sp>
        <p:nvSpPr>
          <p:cNvPr id="6" name="Content Placeholder 5">
            <a:extLst>
              <a:ext uri="{FF2B5EF4-FFF2-40B4-BE49-F238E27FC236}">
                <a16:creationId xmlns:a16="http://schemas.microsoft.com/office/drawing/2014/main" id="{F6512989-1E9E-C9F9-BB55-5D083C591FB7}"/>
              </a:ext>
            </a:extLst>
          </p:cNvPr>
          <p:cNvSpPr>
            <a:spLocks noGrp="1"/>
          </p:cNvSpPr>
          <p:nvPr>
            <p:ph sz="quarter" idx="4"/>
          </p:nvPr>
        </p:nvSpPr>
        <p:spPr/>
        <p:txBody>
          <a:bodyPr/>
          <a:lstStyle/>
          <a:p>
            <a:r>
              <a:rPr lang="en-US" dirty="0"/>
              <a:t>Flavivirus – RNA</a:t>
            </a:r>
          </a:p>
          <a:p>
            <a:r>
              <a:rPr lang="en-US" dirty="0"/>
              <a:t>More likely to cause </a:t>
            </a:r>
            <a:r>
              <a:rPr lang="en-US" b="1" dirty="0"/>
              <a:t>chronic</a:t>
            </a:r>
            <a:r>
              <a:rPr lang="en-US" dirty="0"/>
              <a:t> infection</a:t>
            </a:r>
          </a:p>
          <a:p>
            <a:pPr marL="274313" lvl="1" indent="0">
              <a:buNone/>
            </a:pPr>
            <a:endParaRPr lang="en-US" dirty="0"/>
          </a:p>
          <a:p>
            <a:r>
              <a:rPr lang="en-US" dirty="0"/>
              <a:t>Not quite as contagious</a:t>
            </a:r>
          </a:p>
          <a:p>
            <a:r>
              <a:rPr lang="en-US" dirty="0"/>
              <a:t>Shorter incubation (as short as 2 weeks)</a:t>
            </a:r>
          </a:p>
          <a:p>
            <a:r>
              <a:rPr lang="en-US" dirty="0"/>
              <a:t>No vaccine</a:t>
            </a:r>
          </a:p>
        </p:txBody>
      </p:sp>
      <p:sp>
        <p:nvSpPr>
          <p:cNvPr id="7" name="Footer Placeholder 6">
            <a:extLst>
              <a:ext uri="{FF2B5EF4-FFF2-40B4-BE49-F238E27FC236}">
                <a16:creationId xmlns:a16="http://schemas.microsoft.com/office/drawing/2014/main" id="{403338BF-9BF1-21DE-5553-53DC326F480A}"/>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331DF93C-B686-36E0-3DE4-43235247FB46}"/>
              </a:ext>
            </a:extLst>
          </p:cNvPr>
          <p:cNvSpPr>
            <a:spLocks noGrp="1"/>
          </p:cNvSpPr>
          <p:nvPr>
            <p:ph type="sldNum" sz="quarter" idx="12"/>
          </p:nvPr>
        </p:nvSpPr>
        <p:spPr/>
        <p:txBody>
          <a:bodyPr/>
          <a:lstStyle/>
          <a:p>
            <a:fld id="{C3111FA1-5AF9-0647-B31D-D6250D4530A3}" type="slidenum">
              <a:rPr lang="en-US" smtClean="0"/>
              <a:t>4</a:t>
            </a:fld>
            <a:endParaRPr lang="en-US"/>
          </a:p>
        </p:txBody>
      </p:sp>
      <p:sp>
        <p:nvSpPr>
          <p:cNvPr id="9" name="Text Placeholder 8">
            <a:extLst>
              <a:ext uri="{FF2B5EF4-FFF2-40B4-BE49-F238E27FC236}">
                <a16:creationId xmlns:a16="http://schemas.microsoft.com/office/drawing/2014/main" id="{01322E40-3891-2E7E-ABED-ECA74170EF0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5776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fade">
                                      <p:cBhvr>
                                        <p:cTn id="45" dur="500"/>
                                        <p:tgtEl>
                                          <p:spTgt spid="6">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5B60-E995-05E7-9BA8-B82CAF20C109}"/>
              </a:ext>
            </a:extLst>
          </p:cNvPr>
          <p:cNvSpPr>
            <a:spLocks noGrp="1"/>
          </p:cNvSpPr>
          <p:nvPr>
            <p:ph type="title"/>
          </p:nvPr>
        </p:nvSpPr>
        <p:spPr/>
        <p:txBody>
          <a:bodyPr/>
          <a:lstStyle/>
          <a:p>
            <a:r>
              <a:rPr lang="en-US" dirty="0"/>
              <a:t>Identifying Hepatitis B Infection</a:t>
            </a:r>
          </a:p>
        </p:txBody>
      </p:sp>
      <p:sp>
        <p:nvSpPr>
          <p:cNvPr id="3" name="Text Placeholder 2">
            <a:extLst>
              <a:ext uri="{FF2B5EF4-FFF2-40B4-BE49-F238E27FC236}">
                <a16:creationId xmlns:a16="http://schemas.microsoft.com/office/drawing/2014/main" id="{69806FDF-99C3-171E-DFF9-3C071833A1A2}"/>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FAB4CAAA-3AC4-D7E8-F416-0947EF2D32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698B5-E140-1766-9F1A-4DD7D6701EB8}"/>
              </a:ext>
            </a:extLst>
          </p:cNvPr>
          <p:cNvSpPr>
            <a:spLocks noGrp="1"/>
          </p:cNvSpPr>
          <p:nvPr>
            <p:ph type="sldNum" sz="quarter" idx="12"/>
          </p:nvPr>
        </p:nvSpPr>
        <p:spPr/>
        <p:txBody>
          <a:bodyPr/>
          <a:lstStyle/>
          <a:p>
            <a:fld id="{C3111FA1-5AF9-0647-B31D-D6250D4530A3}" type="slidenum">
              <a:rPr lang="en-US" smtClean="0"/>
              <a:t>5</a:t>
            </a:fld>
            <a:endParaRPr lang="en-US"/>
          </a:p>
        </p:txBody>
      </p:sp>
    </p:spTree>
    <p:extLst>
      <p:ext uri="{BB962C8B-B14F-4D97-AF65-F5344CB8AC3E}">
        <p14:creationId xmlns:p14="http://schemas.microsoft.com/office/powerpoint/2010/main" val="98382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D824-2B8B-9F22-34A2-FE244D73B166}"/>
              </a:ext>
            </a:extLst>
          </p:cNvPr>
          <p:cNvSpPr>
            <a:spLocks noGrp="1"/>
          </p:cNvSpPr>
          <p:nvPr>
            <p:ph type="title"/>
          </p:nvPr>
        </p:nvSpPr>
        <p:spPr/>
        <p:txBody>
          <a:bodyPr/>
          <a:lstStyle/>
          <a:p>
            <a:r>
              <a:rPr lang="en-US" dirty="0"/>
              <a:t>Who should you test?</a:t>
            </a:r>
          </a:p>
        </p:txBody>
      </p:sp>
      <p:sp>
        <p:nvSpPr>
          <p:cNvPr id="3" name="Content Placeholder 2">
            <a:extLst>
              <a:ext uri="{FF2B5EF4-FFF2-40B4-BE49-F238E27FC236}">
                <a16:creationId xmlns:a16="http://schemas.microsoft.com/office/drawing/2014/main" id="{6917598B-7B76-BD67-6696-FA17F5F3F310}"/>
              </a:ext>
            </a:extLst>
          </p:cNvPr>
          <p:cNvSpPr>
            <a:spLocks noGrp="1"/>
          </p:cNvSpPr>
          <p:nvPr>
            <p:ph idx="1"/>
          </p:nvPr>
        </p:nvSpPr>
        <p:spPr/>
        <p:txBody>
          <a:bodyPr/>
          <a:lstStyle/>
          <a:p>
            <a:r>
              <a:rPr lang="en-US" dirty="0"/>
              <a:t>Anyone with clinical signs of hepatitis!</a:t>
            </a:r>
          </a:p>
          <a:p>
            <a:r>
              <a:rPr lang="en-US" dirty="0"/>
              <a:t>All adults at least once, especially if they are at increased risk</a:t>
            </a:r>
          </a:p>
          <a:p>
            <a:pPr lvl="1"/>
            <a:r>
              <a:rPr lang="en-US" b="1" dirty="0"/>
              <a:t>Pregnant people (every pregnancy)</a:t>
            </a:r>
          </a:p>
          <a:p>
            <a:pPr lvl="1"/>
            <a:r>
              <a:rPr lang="en-US" dirty="0"/>
              <a:t>History of STIs or high-risk sexual practices</a:t>
            </a:r>
          </a:p>
          <a:p>
            <a:pPr lvl="1"/>
            <a:r>
              <a:rPr lang="en-US" dirty="0"/>
              <a:t>History of HCV infection</a:t>
            </a:r>
          </a:p>
          <a:p>
            <a:pPr lvl="1"/>
            <a:r>
              <a:rPr lang="en-US" dirty="0"/>
              <a:t>People who have a history of or actively inject drugs</a:t>
            </a:r>
          </a:p>
          <a:p>
            <a:pPr lvl="1"/>
            <a:r>
              <a:rPr lang="en-US" dirty="0"/>
              <a:t>People with HIV</a:t>
            </a:r>
          </a:p>
          <a:p>
            <a:pPr lvl="1"/>
            <a:r>
              <a:rPr lang="en-US" dirty="0"/>
              <a:t>Men who have sex with men</a:t>
            </a:r>
          </a:p>
          <a:p>
            <a:pPr lvl="1"/>
            <a:r>
              <a:rPr lang="en-US" dirty="0"/>
              <a:t>People with uncertain HBV vaccination status</a:t>
            </a:r>
          </a:p>
          <a:p>
            <a:r>
              <a:rPr lang="en-US" b="1" dirty="0"/>
              <a:t>Any infant born to a HBsAg-positive person*</a:t>
            </a:r>
          </a:p>
          <a:p>
            <a:endParaRPr lang="en-US" dirty="0"/>
          </a:p>
        </p:txBody>
      </p:sp>
      <p:sp>
        <p:nvSpPr>
          <p:cNvPr id="4" name="Footer Placeholder 3">
            <a:extLst>
              <a:ext uri="{FF2B5EF4-FFF2-40B4-BE49-F238E27FC236}">
                <a16:creationId xmlns:a16="http://schemas.microsoft.com/office/drawing/2014/main" id="{0A43E969-92C4-2FB4-B548-E6DD9CA1C5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B33602-091E-BBBA-88D8-325A0C94DEFD}"/>
              </a:ext>
            </a:extLst>
          </p:cNvPr>
          <p:cNvSpPr>
            <a:spLocks noGrp="1"/>
          </p:cNvSpPr>
          <p:nvPr>
            <p:ph type="sldNum" sz="quarter" idx="12"/>
          </p:nvPr>
        </p:nvSpPr>
        <p:spPr/>
        <p:txBody>
          <a:bodyPr/>
          <a:lstStyle/>
          <a:p>
            <a:fld id="{C3111FA1-5AF9-0647-B31D-D6250D4530A3}" type="slidenum">
              <a:rPr lang="en-US" smtClean="0"/>
              <a:t>6</a:t>
            </a:fld>
            <a:endParaRPr lang="en-US"/>
          </a:p>
        </p:txBody>
      </p:sp>
      <p:sp>
        <p:nvSpPr>
          <p:cNvPr id="6" name="Text Placeholder 5">
            <a:extLst>
              <a:ext uri="{FF2B5EF4-FFF2-40B4-BE49-F238E27FC236}">
                <a16:creationId xmlns:a16="http://schemas.microsoft.com/office/drawing/2014/main" id="{0603B702-031E-43A1-67CF-E426170542C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5118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D618-CA24-165D-ACA6-2221FC7D74FD}"/>
              </a:ext>
            </a:extLst>
          </p:cNvPr>
          <p:cNvSpPr>
            <a:spLocks noGrp="1"/>
          </p:cNvSpPr>
          <p:nvPr>
            <p:ph type="title"/>
          </p:nvPr>
        </p:nvSpPr>
        <p:spPr/>
        <p:txBody>
          <a:bodyPr/>
          <a:lstStyle/>
          <a:p>
            <a:r>
              <a:rPr lang="en-US" dirty="0"/>
              <a:t>What tests to send, and what they tell you</a:t>
            </a:r>
          </a:p>
        </p:txBody>
      </p:sp>
      <p:sp>
        <p:nvSpPr>
          <p:cNvPr id="3" name="Content Placeholder 2">
            <a:extLst>
              <a:ext uri="{FF2B5EF4-FFF2-40B4-BE49-F238E27FC236}">
                <a16:creationId xmlns:a16="http://schemas.microsoft.com/office/drawing/2014/main" id="{BEFA2AE2-1BA1-08A0-3B14-3F39EE3EB2DD}"/>
              </a:ext>
            </a:extLst>
          </p:cNvPr>
          <p:cNvSpPr>
            <a:spLocks noGrp="1"/>
          </p:cNvSpPr>
          <p:nvPr>
            <p:ph idx="1"/>
          </p:nvPr>
        </p:nvSpPr>
        <p:spPr/>
        <p:txBody>
          <a:bodyPr>
            <a:normAutofit fontScale="92500" lnSpcReduction="20000"/>
          </a:bodyPr>
          <a:lstStyle/>
          <a:p>
            <a:r>
              <a:rPr lang="en-US" dirty="0"/>
              <a:t>HBsAg – HBV surface antigen</a:t>
            </a:r>
          </a:p>
          <a:p>
            <a:pPr lvl="1"/>
            <a:r>
              <a:rPr lang="en-US" dirty="0"/>
              <a:t>This person is infected</a:t>
            </a:r>
          </a:p>
          <a:p>
            <a:pPr lvl="1"/>
            <a:r>
              <a:rPr lang="en-US" dirty="0"/>
              <a:t>Cannot determine acute vs chronic</a:t>
            </a:r>
          </a:p>
          <a:p>
            <a:r>
              <a:rPr lang="en-US" dirty="0" err="1"/>
              <a:t>HBsAb</a:t>
            </a:r>
            <a:r>
              <a:rPr lang="en-US" dirty="0"/>
              <a:t> – Antibody against HBV surface antigen</a:t>
            </a:r>
          </a:p>
          <a:p>
            <a:pPr lvl="1"/>
            <a:r>
              <a:rPr lang="en-US" dirty="0"/>
              <a:t>The body has mounted an immune response to HBV</a:t>
            </a:r>
          </a:p>
          <a:p>
            <a:pPr lvl="1"/>
            <a:r>
              <a:rPr lang="en-US" dirty="0"/>
              <a:t>Can be positive in people who have been vaccinated OR previously infected</a:t>
            </a:r>
          </a:p>
          <a:p>
            <a:pPr lvl="1"/>
            <a:r>
              <a:rPr lang="en-US" dirty="0"/>
              <a:t>Cannot discern the difference</a:t>
            </a:r>
          </a:p>
          <a:p>
            <a:pPr lvl="1"/>
            <a:r>
              <a:rPr lang="en-US" dirty="0"/>
              <a:t>Generally </a:t>
            </a:r>
            <a:r>
              <a:rPr lang="en-US" b="1" dirty="0"/>
              <a:t>negative</a:t>
            </a:r>
            <a:r>
              <a:rPr lang="en-US" dirty="0"/>
              <a:t> during acute or chronic infection</a:t>
            </a:r>
          </a:p>
          <a:p>
            <a:pPr lvl="1"/>
            <a:r>
              <a:rPr lang="en-US" b="1" dirty="0"/>
              <a:t>Can decline over time</a:t>
            </a:r>
            <a:r>
              <a:rPr lang="en-US" dirty="0"/>
              <a:t>, but doesn’t necessarily mean someone is vulnerable</a:t>
            </a:r>
          </a:p>
          <a:p>
            <a:r>
              <a:rPr lang="en-US" dirty="0" err="1"/>
              <a:t>HBcAb</a:t>
            </a:r>
            <a:r>
              <a:rPr lang="en-US" dirty="0"/>
              <a:t> – Antibody against HBV core antigen</a:t>
            </a:r>
          </a:p>
          <a:p>
            <a:pPr lvl="1"/>
            <a:r>
              <a:rPr lang="en-US" dirty="0"/>
              <a:t>This person has been infected</a:t>
            </a:r>
          </a:p>
          <a:p>
            <a:pPr lvl="1"/>
            <a:r>
              <a:rPr lang="en-US" dirty="0"/>
              <a:t>IgM positive in acute infection*, IgG positive in chronic infection</a:t>
            </a:r>
          </a:p>
        </p:txBody>
      </p:sp>
      <p:sp>
        <p:nvSpPr>
          <p:cNvPr id="4" name="Footer Placeholder 3">
            <a:extLst>
              <a:ext uri="{FF2B5EF4-FFF2-40B4-BE49-F238E27FC236}">
                <a16:creationId xmlns:a16="http://schemas.microsoft.com/office/drawing/2014/main" id="{DE0F55F9-B1DF-0B30-7DAF-8AE951ACFA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A02AF0-109A-DCBA-6D44-4903A2DEF426}"/>
              </a:ext>
            </a:extLst>
          </p:cNvPr>
          <p:cNvSpPr>
            <a:spLocks noGrp="1"/>
          </p:cNvSpPr>
          <p:nvPr>
            <p:ph type="sldNum" sz="quarter" idx="12"/>
          </p:nvPr>
        </p:nvSpPr>
        <p:spPr/>
        <p:txBody>
          <a:bodyPr/>
          <a:lstStyle/>
          <a:p>
            <a:fld id="{C3111FA1-5AF9-0647-B31D-D6250D4530A3}" type="slidenum">
              <a:rPr lang="en-US" smtClean="0"/>
              <a:t>7</a:t>
            </a:fld>
            <a:endParaRPr lang="en-US"/>
          </a:p>
        </p:txBody>
      </p:sp>
      <p:sp>
        <p:nvSpPr>
          <p:cNvPr id="6" name="Text Placeholder 5">
            <a:extLst>
              <a:ext uri="{FF2B5EF4-FFF2-40B4-BE49-F238E27FC236}">
                <a16:creationId xmlns:a16="http://schemas.microsoft.com/office/drawing/2014/main" id="{BE9A9B19-5E16-D8C6-C241-E7AEE2D3184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3554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7754-1999-11C1-836A-7B1ABA178A02}"/>
              </a:ext>
            </a:extLst>
          </p:cNvPr>
          <p:cNvSpPr>
            <a:spLocks noGrp="1"/>
          </p:cNvSpPr>
          <p:nvPr>
            <p:ph type="title"/>
          </p:nvPr>
        </p:nvSpPr>
        <p:spPr/>
        <p:txBody>
          <a:bodyPr/>
          <a:lstStyle/>
          <a:p>
            <a:r>
              <a:rPr lang="en-US" dirty="0"/>
              <a:t>HBV test timelines</a:t>
            </a:r>
          </a:p>
        </p:txBody>
      </p:sp>
      <p:sp>
        <p:nvSpPr>
          <p:cNvPr id="4" name="Footer Placeholder 3">
            <a:extLst>
              <a:ext uri="{FF2B5EF4-FFF2-40B4-BE49-F238E27FC236}">
                <a16:creationId xmlns:a16="http://schemas.microsoft.com/office/drawing/2014/main" id="{0012A40B-0E6B-E59F-64DA-A841F97EAA69}"/>
              </a:ext>
            </a:extLst>
          </p:cNvPr>
          <p:cNvSpPr>
            <a:spLocks noGrp="1"/>
          </p:cNvSpPr>
          <p:nvPr>
            <p:ph type="ftr" sz="quarter" idx="11"/>
          </p:nvPr>
        </p:nvSpPr>
        <p:spPr>
          <a:xfrm>
            <a:off x="683395" y="6356355"/>
            <a:ext cx="2025412" cy="365125"/>
          </a:xfrm>
        </p:spPr>
        <p:txBody>
          <a:bodyPr/>
          <a:lstStyle/>
          <a:p>
            <a:r>
              <a:rPr lang="en-US" dirty="0"/>
              <a:t>Images courtesy of CDC</a:t>
            </a:r>
          </a:p>
          <a:p>
            <a:endParaRPr lang="en-US" dirty="0"/>
          </a:p>
        </p:txBody>
      </p:sp>
      <p:sp>
        <p:nvSpPr>
          <p:cNvPr id="5" name="Slide Number Placeholder 4">
            <a:extLst>
              <a:ext uri="{FF2B5EF4-FFF2-40B4-BE49-F238E27FC236}">
                <a16:creationId xmlns:a16="http://schemas.microsoft.com/office/drawing/2014/main" id="{6C0DFE6A-AAAD-127D-00C7-3122FA1250D8}"/>
              </a:ext>
            </a:extLst>
          </p:cNvPr>
          <p:cNvSpPr>
            <a:spLocks noGrp="1"/>
          </p:cNvSpPr>
          <p:nvPr>
            <p:ph type="sldNum" sz="quarter" idx="12"/>
          </p:nvPr>
        </p:nvSpPr>
        <p:spPr/>
        <p:txBody>
          <a:bodyPr/>
          <a:lstStyle/>
          <a:p>
            <a:fld id="{C3111FA1-5AF9-0647-B31D-D6250D4530A3}" type="slidenum">
              <a:rPr lang="en-US" smtClean="0"/>
              <a:t>8</a:t>
            </a:fld>
            <a:endParaRPr lang="en-US"/>
          </a:p>
        </p:txBody>
      </p:sp>
      <p:sp>
        <p:nvSpPr>
          <p:cNvPr id="6" name="Text Placeholder 5">
            <a:extLst>
              <a:ext uri="{FF2B5EF4-FFF2-40B4-BE49-F238E27FC236}">
                <a16:creationId xmlns:a16="http://schemas.microsoft.com/office/drawing/2014/main" id="{58ADA650-3563-BA26-56FC-8ADB60A484A3}"/>
              </a:ext>
            </a:extLst>
          </p:cNvPr>
          <p:cNvSpPr>
            <a:spLocks noGrp="1"/>
          </p:cNvSpPr>
          <p:nvPr>
            <p:ph type="body" sz="quarter" idx="13"/>
          </p:nvPr>
        </p:nvSpPr>
        <p:spPr/>
        <p:txBody>
          <a:bodyPr/>
          <a:lstStyle/>
          <a:p>
            <a:pPr marL="0" indent="0">
              <a:buNone/>
            </a:pPr>
            <a:endParaRPr lang="en-US" dirty="0"/>
          </a:p>
        </p:txBody>
      </p:sp>
      <p:sp>
        <p:nvSpPr>
          <p:cNvPr id="7" name="Content Placeholder 6">
            <a:extLst>
              <a:ext uri="{FF2B5EF4-FFF2-40B4-BE49-F238E27FC236}">
                <a16:creationId xmlns:a16="http://schemas.microsoft.com/office/drawing/2014/main" id="{D0385BF9-51D3-B7CE-3BEE-4A64E9B14F05}"/>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1EC9C071-EC62-78ED-4463-D48AEB12791D}"/>
              </a:ext>
            </a:extLst>
          </p:cNvPr>
          <p:cNvPicPr>
            <a:picLocks noChangeAspect="1"/>
          </p:cNvPicPr>
          <p:nvPr/>
        </p:nvPicPr>
        <p:blipFill>
          <a:blip r:embed="rId2"/>
          <a:stretch>
            <a:fillRect/>
          </a:stretch>
        </p:blipFill>
        <p:spPr>
          <a:xfrm>
            <a:off x="208728" y="1637718"/>
            <a:ext cx="5887272" cy="4153480"/>
          </a:xfrm>
          <a:prstGeom prst="rect">
            <a:avLst/>
          </a:prstGeom>
        </p:spPr>
      </p:pic>
      <p:pic>
        <p:nvPicPr>
          <p:cNvPr id="13" name="Picture 12">
            <a:extLst>
              <a:ext uri="{FF2B5EF4-FFF2-40B4-BE49-F238E27FC236}">
                <a16:creationId xmlns:a16="http://schemas.microsoft.com/office/drawing/2014/main" id="{D3C72DE0-5C8D-53D9-5DEA-5F917364174B}"/>
              </a:ext>
            </a:extLst>
          </p:cNvPr>
          <p:cNvPicPr>
            <a:picLocks noChangeAspect="1"/>
          </p:cNvPicPr>
          <p:nvPr/>
        </p:nvPicPr>
        <p:blipFill>
          <a:blip r:embed="rId3"/>
          <a:stretch>
            <a:fillRect/>
          </a:stretch>
        </p:blipFill>
        <p:spPr>
          <a:xfrm>
            <a:off x="6096000" y="1637713"/>
            <a:ext cx="5887272" cy="4039164"/>
          </a:xfrm>
          <a:prstGeom prst="rect">
            <a:avLst/>
          </a:prstGeom>
        </p:spPr>
      </p:pic>
    </p:spTree>
    <p:extLst>
      <p:ext uri="{BB962C8B-B14F-4D97-AF65-F5344CB8AC3E}">
        <p14:creationId xmlns:p14="http://schemas.microsoft.com/office/powerpoint/2010/main" val="227242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Navy Ombre Theme">
  <a:themeElements>
    <a:clrScheme name="Custom 13">
      <a:dk1>
        <a:srgbClr val="FFFFFF"/>
      </a:dk1>
      <a:lt1>
        <a:srgbClr val="FFFFFF"/>
      </a:lt1>
      <a:dk2>
        <a:srgbClr val="FFFFFF"/>
      </a:dk2>
      <a:lt2>
        <a:srgbClr val="FFFFFF"/>
      </a:lt2>
      <a:accent1>
        <a:srgbClr val="FFFFFF"/>
      </a:accent1>
      <a:accent2>
        <a:srgbClr val="FDAA03"/>
      </a:accent2>
      <a:accent3>
        <a:srgbClr val="030E43"/>
      </a:accent3>
      <a:accent4>
        <a:srgbClr val="FDAA03"/>
      </a:accent4>
      <a:accent5>
        <a:srgbClr val="FFFFFF"/>
      </a:accent5>
      <a:accent6>
        <a:srgbClr val="FFFFFF"/>
      </a:accent6>
      <a:hlink>
        <a:srgbClr val="FFFFFF"/>
      </a:hlink>
      <a:folHlink>
        <a:srgbClr val="FDAA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44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glish Slides draft v1.3 4.14.21 bf kl_  -  Read-Only" id="{9C2F3619-969E-4701-B91E-388C37D582CB}" vid="{B1F7D29D-430D-48B5-BF2B-4BAFDC5A7C4E}"/>
    </a:ext>
  </a:extLst>
</a:theme>
</file>

<file path=ppt/theme/theme5.xml><?xml version="1.0" encoding="utf-8"?>
<a:theme xmlns:a="http://schemas.openxmlformats.org/drawingml/2006/main" name="4th annual food policy forum_7.16.2014_new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3ac4ded-852d-45e3-b3d7-499fba022b4e">
      <UserInfo>
        <DisplayName/>
        <AccountId xsi:nil="true"/>
        <AccountType/>
      </UserInfo>
    </SharedWithUsers>
    <lcf76f155ced4ddcb4097134ff3c332f xmlns="62c82a4d-781b-43f7-9455-28e480f20635">
      <Terms xmlns="http://schemas.microsoft.com/office/infopath/2007/PartnerControls"/>
    </lcf76f155ced4ddcb4097134ff3c332f>
    <TaxCatchAll xmlns="bf2920f7-6e42-4ee3-9f3f-c94b7af73a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CD91F4C12E414BB1986EB74AB9F7F7" ma:contentTypeVersion="15" ma:contentTypeDescription="Create a new document." ma:contentTypeScope="" ma:versionID="7d8e8bc861244d26c1fb4fb9d3a2c751">
  <xsd:schema xmlns:xsd="http://www.w3.org/2001/XMLSchema" xmlns:xs="http://www.w3.org/2001/XMLSchema" xmlns:p="http://schemas.microsoft.com/office/2006/metadata/properties" xmlns:ns2="62c82a4d-781b-43f7-9455-28e480f20635" xmlns:ns3="13ac4ded-852d-45e3-b3d7-499fba022b4e" xmlns:ns4="bf2920f7-6e42-4ee3-9f3f-c94b7af73a2a" targetNamespace="http://schemas.microsoft.com/office/2006/metadata/properties" ma:root="true" ma:fieldsID="05a3a399b073838315f60e43d66b5df3" ns2:_="" ns3:_="" ns4:_="">
    <xsd:import namespace="62c82a4d-781b-43f7-9455-28e480f20635"/>
    <xsd:import namespace="13ac4ded-852d-45e3-b3d7-499fba022b4e"/>
    <xsd:import namespace="bf2920f7-6e42-4ee3-9f3f-c94b7af73a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82a4d-781b-43f7-9455-28e480f20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ac4ded-852d-45e3-b3d7-499fba022b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2920f7-6e42-4ee3-9f3f-c94b7af73a2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ed3a10c-b20a-49ae-b8a9-4d1ece0e9b3a}" ma:internalName="TaxCatchAll" ma:showField="CatchAllData" ma:web="13ac4ded-852d-45e3-b3d7-499fba022b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579550-A088-4926-BB55-F91CEE504A3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c13f3f6-3c1c-48b1-a081-d906df5a1618"/>
    <ds:schemaRef ds:uri="85c907c7-773f-44e5-8590-7ef61f477a77"/>
    <ds:schemaRef ds:uri="http://www.w3.org/XML/1998/namespace"/>
    <ds:schemaRef ds:uri="http://purl.org/dc/dcmitype/"/>
  </ds:schemaRefs>
</ds:datastoreItem>
</file>

<file path=customXml/itemProps2.xml><?xml version="1.0" encoding="utf-8"?>
<ds:datastoreItem xmlns:ds="http://schemas.openxmlformats.org/officeDocument/2006/customXml" ds:itemID="{F8A906D0-429C-4CE9-9737-B1494E70A641}"/>
</file>

<file path=customXml/itemProps3.xml><?xml version="1.0" encoding="utf-8"?>
<ds:datastoreItem xmlns:ds="http://schemas.openxmlformats.org/officeDocument/2006/customXml" ds:itemID="{10B90600-7C8D-4FA9-95F9-7C9B5BB43928}">
  <ds:schemaRefs>
    <ds:schemaRef ds:uri="http://schemas.microsoft.com/sharepoint/v3/contenttype/forms"/>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otalTime>113585</TotalTime>
  <Words>1110</Words>
  <Application>Microsoft Office PowerPoint</Application>
  <PresentationFormat>Widescreen</PresentationFormat>
  <Paragraphs>185</Paragraphs>
  <Slides>22</Slides>
  <Notes>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22</vt:i4>
      </vt:variant>
    </vt:vector>
  </HeadingPairs>
  <TitlesOfParts>
    <vt:vector size="34" baseType="lpstr">
      <vt:lpstr>MS Gothic</vt:lpstr>
      <vt:lpstr>Arial</vt:lpstr>
      <vt:lpstr>Arial Black</vt:lpstr>
      <vt:lpstr>Calibri</vt:lpstr>
      <vt:lpstr>Franklin Gothic Demi</vt:lpstr>
      <vt:lpstr>Lato Black</vt:lpstr>
      <vt:lpstr>Lato Bold</vt:lpstr>
      <vt:lpstr>2_Office Theme</vt:lpstr>
      <vt:lpstr>4_Office Theme</vt:lpstr>
      <vt:lpstr>6_Office Theme</vt:lpstr>
      <vt:lpstr>1_Navy Ombre Theme</vt:lpstr>
      <vt:lpstr>4th annual food policy forum_7.16.2014_newtemplate</vt:lpstr>
      <vt:lpstr> Hepatitis B and C Clinical Information and Vaccination Recommendations  May 22, 2024    Jordan Braunfeld, MD Los Angeles County Department of Public Health Vaccine Preventable Disease Control            </vt:lpstr>
      <vt:lpstr>Disclosures</vt:lpstr>
      <vt:lpstr>Hepatitis B and C Disease</vt:lpstr>
      <vt:lpstr>Two viruses, one organ</vt:lpstr>
      <vt:lpstr>Two viruses, one organ</vt:lpstr>
      <vt:lpstr>Identifying Hepatitis B Infection</vt:lpstr>
      <vt:lpstr>Who should you test?</vt:lpstr>
      <vt:lpstr>What tests to send, and what they tell you</vt:lpstr>
      <vt:lpstr>HBV test timelines</vt:lpstr>
      <vt:lpstr>What these tests mean – a quick guide</vt:lpstr>
      <vt:lpstr>Special directions for pregnant people</vt:lpstr>
      <vt:lpstr>Hepatitis B Prevention and Treatment</vt:lpstr>
      <vt:lpstr>Vaccines – they’re for everyone!</vt:lpstr>
      <vt:lpstr>Treating HBV in most people</vt:lpstr>
      <vt:lpstr>Treating HBV in pregnancy</vt:lpstr>
      <vt:lpstr>Identifying Hepatitis C Infection</vt:lpstr>
      <vt:lpstr>Who should you test?</vt:lpstr>
      <vt:lpstr>What tests to send, and what they tell you</vt:lpstr>
      <vt:lpstr>Hepatitis C Treatment</vt:lpstr>
      <vt:lpstr>Treating HCV</vt:lpstr>
      <vt:lpstr>A reminder about HAV</vt:lpstr>
      <vt:lpstr>  Thank you!   For additional questions, please contact: LacipInfo@ph.lacounty.gov.  For additional information, visit: http://publichealth.lacounty.gov/ip/index.htm.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Angeles County Department of Public Health Acute Communicable Disease Control Program</dc:title>
  <dc:creator>Shobita Rajagopalan</dc:creator>
  <cp:lastModifiedBy>Jordan Braunfeld</cp:lastModifiedBy>
  <cp:revision>239</cp:revision>
  <dcterms:created xsi:type="dcterms:W3CDTF">2021-03-12T14:22:40Z</dcterms:created>
  <dcterms:modified xsi:type="dcterms:W3CDTF">2024-05-22T16:48:20Z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0x01010027CD91F4C12E414BB1986EB74AB9F7F7</vt:lpwstr>
  </property>
  <property fmtid="{D5CDD505-2E9C-101B-9397-08002B2CF9AE}" pid="3" name="Order">
    <vt:r8>2400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