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Metadata/LabelInfo.xml" ContentType="application/vnd.ms-office.classificationlabel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ppt/slides/slide5.xml" ContentType="application/vnd.openxmlformats-officedocument.presentationml.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1" r:id="rId3"/>
    <p:sldMasterId id="2147483697" r:id="rId4"/>
    <p:sldMasterId id="2147483708" r:id="rId5"/>
  </p:sldMasterIdLst>
  <p:notesMasterIdLst>
    <p:notesMasterId r:id="rId11"/>
  </p:notesMasterIdLst>
  <p:sldIdLst>
    <p:sldId id="256" r:id="rId6"/>
    <p:sldId id="2147473583" r:id="rId7"/>
    <p:sldId id="2147473584" r:id="rId8"/>
    <p:sldId id="2147475240" r:id="rId9"/>
    <p:sldId id="214747524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BCD4CB-F3BC-4EF8-832F-2BFA06694400}" v="31" dt="2024-05-07T21:10:10.320"/>
    <p1510:client id="{EBFB6246-C662-4E03-8D26-6C5234386578}" v="2" dt="2024-05-07T23:18:49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i Cate" userId="S::wcate@ph.lacounty.gov::d1317ce3-bed3-4c85-b16f-91ba5bc815f8" providerId="AD" clId="Web-{EBFB6246-C662-4E03-8D26-6C5234386578}"/>
    <pc:docChg chg="addSld sldOrd">
      <pc:chgData name="Wendi Cate" userId="S::wcate@ph.lacounty.gov::d1317ce3-bed3-4c85-b16f-91ba5bc815f8" providerId="AD" clId="Web-{EBFB6246-C662-4E03-8D26-6C5234386578}" dt="2024-05-07T23:18:49.311" v="1"/>
      <pc:docMkLst>
        <pc:docMk/>
      </pc:docMkLst>
      <pc:sldChg chg="add ord">
        <pc:chgData name="Wendi Cate" userId="S::wcate@ph.lacounty.gov::d1317ce3-bed3-4c85-b16f-91ba5bc815f8" providerId="AD" clId="Web-{EBFB6246-C662-4E03-8D26-6C5234386578}" dt="2024-05-07T23:18:49.311" v="1"/>
        <pc:sldMkLst>
          <pc:docMk/>
          <pc:sldMk cId="3337568365" sldId="2147475241"/>
        </pc:sldMkLst>
      </pc:sldChg>
    </pc:docChg>
  </pc:docChgLst>
  <pc:docChgLst>
    <pc:chgData name="Wendi Cate" userId="S::wcate@ph.lacounty.gov::d1317ce3-bed3-4c85-b16f-91ba5bc815f8" providerId="AD" clId="Web-{32BCD4CB-F3BC-4EF8-832F-2BFA06694400}"/>
    <pc:docChg chg="modSld">
      <pc:chgData name="Wendi Cate" userId="S::wcate@ph.lacounty.gov::d1317ce3-bed3-4c85-b16f-91ba5bc815f8" providerId="AD" clId="Web-{32BCD4CB-F3BC-4EF8-832F-2BFA06694400}" dt="2024-05-07T21:10:10.320" v="30" actId="20577"/>
      <pc:docMkLst>
        <pc:docMk/>
      </pc:docMkLst>
      <pc:sldChg chg="modSp">
        <pc:chgData name="Wendi Cate" userId="S::wcate@ph.lacounty.gov::d1317ce3-bed3-4c85-b16f-91ba5bc815f8" providerId="AD" clId="Web-{32BCD4CB-F3BC-4EF8-832F-2BFA06694400}" dt="2024-05-07T21:10:10.320" v="30" actId="20577"/>
        <pc:sldMkLst>
          <pc:docMk/>
          <pc:sldMk cId="981603704" sldId="2147473583"/>
        </pc:sldMkLst>
        <pc:spChg chg="mod">
          <ac:chgData name="Wendi Cate" userId="S::wcate@ph.lacounty.gov::d1317ce3-bed3-4c85-b16f-91ba5bc815f8" providerId="AD" clId="Web-{32BCD4CB-F3BC-4EF8-832F-2BFA06694400}" dt="2024-05-07T21:07:22.194" v="4" actId="1076"/>
          <ac:spMkLst>
            <pc:docMk/>
            <pc:sldMk cId="981603704" sldId="2147473583"/>
            <ac:spMk id="2" creationId="{9B9289AE-2D5E-F167-D920-745F86EE9FE3}"/>
          </ac:spMkLst>
        </pc:spChg>
        <pc:spChg chg="mod">
          <ac:chgData name="Wendi Cate" userId="S::wcate@ph.lacounty.gov::d1317ce3-bed3-4c85-b16f-91ba5bc815f8" providerId="AD" clId="Web-{32BCD4CB-F3BC-4EF8-832F-2BFA06694400}" dt="2024-05-07T21:10:10.320" v="30" actId="20577"/>
          <ac:spMkLst>
            <pc:docMk/>
            <pc:sldMk cId="981603704" sldId="2147473583"/>
            <ac:spMk id="3" creationId="{ED01C913-F88E-3DF6-1381-21319750BA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0DB2C-298F-4CAD-AA5D-B14FD50D62A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92BA0-9A2B-4C40-B954-1B941BCDE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1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3202109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5/7/2024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96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297180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70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5/7/2024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83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69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80193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854195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8171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ct val="100000"/>
              </a:lnSpc>
              <a:defRPr sz="2800" b="0" cap="none" spc="1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238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788781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97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83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617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200" b="1" baseline="0">
                <a:solidFill>
                  <a:schemeClr val="accent6"/>
                </a:solidFill>
                <a:effectLst>
                  <a:outerShdw blurRad="381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</a:defRPr>
            </a:lvl1pPr>
          </a:lstStyle>
          <a:p>
            <a:r>
              <a:rPr lang="en-US"/>
              <a:t>Headline – Myriad Pro, Bold, Shadow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7093" y="6164236"/>
            <a:ext cx="11367112" cy="52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05495023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911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804D-0B8E-5A46-BBB5-264EB4C8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D32F-E177-9446-B09D-D533B955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5A01-1FDF-C045-A5F1-1C9E52D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4536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9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4" y="2527305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1" y="320211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5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700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5/7/2024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8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883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5" y="2456579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2" y="2846520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5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8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6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3" y="5342472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9525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171904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3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3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1" y="1765306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712061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7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898" marR="0" indent="-88898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50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2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9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441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88" indent="-201163">
              <a:defRPr sz="2200"/>
            </a:lvl1pPr>
            <a:lvl2pPr marL="530339" indent="-256026">
              <a:defRPr sz="2000"/>
            </a:lvl2pPr>
            <a:lvl3pPr marL="713214" indent="-182875">
              <a:defRPr sz="1800"/>
            </a:lvl3pPr>
            <a:lvl4pPr marL="960096">
              <a:defRPr sz="1600"/>
            </a:lvl4pPr>
            <a:lvl5pPr marL="118869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3">
              <a:defRPr sz="2200"/>
            </a:lvl1pPr>
            <a:lvl2pPr marL="530339" indent="-256026">
              <a:defRPr sz="2000"/>
            </a:lvl2pPr>
            <a:lvl3pPr marL="713214" indent="-182875">
              <a:defRPr sz="1800"/>
            </a:lvl3pPr>
            <a:lvl4pPr marL="960096">
              <a:defRPr sz="1600"/>
            </a:lvl4pPr>
            <a:lvl5pPr marL="118869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02172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34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6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5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9" y="5494342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1" y="5791200"/>
            <a:ext cx="982062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70" y="838204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85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927566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AF5B-C2DB-8C4E-AA27-8BEA759F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9FD92-57F6-A64C-9225-67011BC44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A2AEF-84C8-7A4E-8C35-6C79835F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92F2-18BC-D248-9BC0-3853100542C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53A4C-84AE-C84F-B34A-42158AAA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0F276-4E5D-9943-8140-5DB78B4A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09EB-B379-6341-9AFE-C56C94E0C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27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3202109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5/7/2024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975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22387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296706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16806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890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237251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71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37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93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91935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804D-0B8E-5A46-BBB5-264EB4C8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93" y="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D32F-E177-9446-B09D-D533B955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85" y="140359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5A01-1FDF-C045-A5F1-1C9E52D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8300" y="6302375"/>
            <a:ext cx="2743200" cy="365125"/>
          </a:xfrm>
          <a:prstGeom prst="rect">
            <a:avLst/>
          </a:prstGeom>
        </p:spPr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9D4280-EECF-47B5-8BC4-86C321A3E7F2}"/>
              </a:ext>
            </a:extLst>
          </p:cNvPr>
          <p:cNvCxnSpPr/>
          <p:nvPr/>
        </p:nvCxnSpPr>
        <p:spPr>
          <a:xfrm>
            <a:off x="2929" y="1037492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5311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297180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70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5/7/2024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24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69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41185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484213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550585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ct val="100000"/>
              </a:lnSpc>
              <a:defRPr sz="2800" b="0" cap="none" spc="1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958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8064362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42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919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25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2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200" b="1" baseline="0">
                <a:solidFill>
                  <a:schemeClr val="accent6"/>
                </a:solidFill>
                <a:effectLst>
                  <a:outerShdw blurRad="381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</a:defRPr>
            </a:lvl1pPr>
          </a:lstStyle>
          <a:p>
            <a:r>
              <a:rPr lang="en-US"/>
              <a:t>Headline – Myriad Pro, Bold, Shadow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7093" y="6164236"/>
            <a:ext cx="11367112" cy="52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333765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94744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8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6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0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66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89016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58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96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4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5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8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7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26" indent="-256026" algn="l" defTabSz="457189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70" indent="-285744" algn="l" defTabSz="45718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0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73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89016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33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us@dhcs.ca.gov" TargetMode="External"/><Relationship Id="rId2" Type="http://schemas.openxmlformats.org/officeDocument/2006/relationships/hyperlink" Target="https://bnvaccines.com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bnvaccines.com/contact-u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04C9D-94A2-52CD-4D83-92C5F416C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148" y="1698171"/>
            <a:ext cx="7300608" cy="220202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4000" dirty="0"/>
              <a:t>Vaccine Management Updates</a:t>
            </a:r>
            <a:br>
              <a:rPr lang="en-US" sz="4000" dirty="0"/>
            </a:br>
            <a:br>
              <a:rPr lang="en-US" sz="4000" dirty="0"/>
            </a:br>
            <a:r>
              <a:rPr lang="en-US" sz="2400" dirty="0"/>
              <a:t>Wendi Cate</a:t>
            </a:r>
            <a:br>
              <a:rPr lang="en-US" sz="2400" dirty="0"/>
            </a:br>
            <a:r>
              <a:rPr lang="en-US" sz="2400" dirty="0"/>
              <a:t>May 8, 2024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621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289AE-2D5E-F167-D920-745F86EE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7796"/>
            <a:ext cx="10972800" cy="634985"/>
          </a:xfrm>
        </p:spPr>
        <p:txBody>
          <a:bodyPr/>
          <a:lstStyle/>
          <a:p>
            <a:r>
              <a:rPr lang="en-US" dirty="0"/>
              <a:t>JYNNEOS Commercialization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1C913-F88E-3DF6-1381-21319750B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01853"/>
            <a:ext cx="11179277" cy="54194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25755" indent="-313055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SzPct val="100000"/>
              <a:buChar char="•"/>
              <a:tabLst>
                <a:tab pos="325755" algn="l"/>
              </a:tabLst>
            </a:pPr>
            <a:r>
              <a:rPr lang="en-US" sz="2200" dirty="0">
                <a:cs typeface="Arial"/>
              </a:rPr>
              <a:t>JYNNEOS</a:t>
            </a:r>
            <a:r>
              <a:rPr lang="en-US" sz="2200" spc="-5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became</a:t>
            </a:r>
            <a:r>
              <a:rPr lang="en-US" sz="2200" spc="-7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available</a:t>
            </a:r>
            <a:r>
              <a:rPr lang="en-US" sz="2200" spc="13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on</a:t>
            </a:r>
            <a:r>
              <a:rPr lang="en-US" sz="2200" spc="-10" dirty="0">
                <a:cs typeface="Arial"/>
              </a:rPr>
              <a:t> </a:t>
            </a:r>
            <a:r>
              <a:rPr lang="en-US" sz="2200" dirty="0">
                <a:cs typeface="Arial"/>
              </a:rPr>
              <a:t>the</a:t>
            </a:r>
            <a:r>
              <a:rPr lang="en-US" sz="2200" spc="-14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commercial</a:t>
            </a:r>
            <a:r>
              <a:rPr lang="en-US" sz="2200" spc="1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market</a:t>
            </a:r>
            <a:r>
              <a:rPr lang="en-US" sz="2200" spc="-2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as</a:t>
            </a:r>
            <a:r>
              <a:rPr lang="en-US" sz="2200" spc="35" dirty="0">
                <a:cs typeface="Arial"/>
              </a:rPr>
              <a:t> </a:t>
            </a:r>
            <a:r>
              <a:rPr lang="en-US" sz="2200" spc="-30" dirty="0">
                <a:cs typeface="Arial"/>
              </a:rPr>
              <a:t>of</a:t>
            </a:r>
            <a:r>
              <a:rPr lang="en-US" sz="2200" spc="-120" dirty="0">
                <a:cs typeface="Arial"/>
              </a:rPr>
              <a:t> </a:t>
            </a:r>
            <a:r>
              <a:rPr lang="en-US" sz="2200" dirty="0">
                <a:cs typeface="Arial"/>
              </a:rPr>
              <a:t>April</a:t>
            </a:r>
            <a:r>
              <a:rPr lang="en-US" sz="2200" spc="-5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1,</a:t>
            </a:r>
            <a:r>
              <a:rPr lang="en-US" sz="2200" spc="-80" dirty="0">
                <a:cs typeface="Arial"/>
              </a:rPr>
              <a:t> </a:t>
            </a:r>
            <a:r>
              <a:rPr lang="en-US" sz="2200" spc="-20" dirty="0">
                <a:cs typeface="Arial"/>
              </a:rPr>
              <a:t>2024, from </a:t>
            </a:r>
            <a:r>
              <a:rPr lang="en-US" sz="2200" spc="-20" dirty="0">
                <a:cs typeface="Arial"/>
                <a:hlinkClick r:id="rId2"/>
              </a:rPr>
              <a:t>Bavarian Nordic</a:t>
            </a:r>
            <a:r>
              <a:rPr lang="en-US" sz="2200" spc="-20" dirty="0">
                <a:cs typeface="Arial"/>
              </a:rPr>
              <a:t>.</a:t>
            </a:r>
            <a:endParaRPr lang="en-US" sz="2200" dirty="0">
              <a:ea typeface="Calibri"/>
              <a:cs typeface="Arial"/>
            </a:endParaRPr>
          </a:p>
          <a:p>
            <a:pPr marL="325755" indent="-313055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25755" algn="l"/>
              </a:tabLst>
            </a:pPr>
            <a:r>
              <a:rPr lang="en-US" sz="2200" b="1" dirty="0">
                <a:solidFill>
                  <a:srgbClr val="1F469E"/>
                </a:solidFill>
                <a:cs typeface="Arial"/>
              </a:rPr>
              <a:t>No</a:t>
            </a:r>
            <a:r>
              <a:rPr lang="en-US" sz="2200" b="1" spc="-25" dirty="0">
                <a:solidFill>
                  <a:srgbClr val="1F469E"/>
                </a:solidFill>
                <a:cs typeface="Arial"/>
              </a:rPr>
              <a:t> </a:t>
            </a:r>
            <a:r>
              <a:rPr lang="en-US" sz="2200" b="1" dirty="0">
                <a:solidFill>
                  <a:srgbClr val="1F469E"/>
                </a:solidFill>
                <a:cs typeface="Arial"/>
              </a:rPr>
              <a:t>changes</a:t>
            </a:r>
            <a:r>
              <a:rPr lang="en-US" sz="2200" b="1" spc="-125" dirty="0">
                <a:solidFill>
                  <a:srgbClr val="1F469E"/>
                </a:solidFill>
                <a:cs typeface="Arial"/>
              </a:rPr>
              <a:t> </a:t>
            </a:r>
            <a:r>
              <a:rPr lang="en-US" sz="2200" b="1" dirty="0">
                <a:solidFill>
                  <a:srgbClr val="1F469E"/>
                </a:solidFill>
                <a:cs typeface="Arial"/>
              </a:rPr>
              <a:t>to</a:t>
            </a:r>
            <a:r>
              <a:rPr lang="en-US" sz="2200" b="1" spc="50" dirty="0">
                <a:solidFill>
                  <a:srgbClr val="1F469E"/>
                </a:solidFill>
                <a:cs typeface="Arial"/>
              </a:rPr>
              <a:t> </a:t>
            </a:r>
            <a:r>
              <a:rPr lang="en-US" sz="2200" b="1" dirty="0">
                <a:solidFill>
                  <a:srgbClr val="1F469E"/>
                </a:solidFill>
                <a:cs typeface="Arial"/>
              </a:rPr>
              <a:t>current</a:t>
            </a:r>
            <a:r>
              <a:rPr lang="en-US" sz="2200" b="1" spc="-105" dirty="0">
                <a:solidFill>
                  <a:srgbClr val="1F469E"/>
                </a:solidFill>
                <a:cs typeface="Arial"/>
              </a:rPr>
              <a:t> </a:t>
            </a:r>
            <a:r>
              <a:rPr lang="en-US" sz="2200" b="1" dirty="0">
                <a:solidFill>
                  <a:srgbClr val="1F469E"/>
                </a:solidFill>
                <a:cs typeface="Arial"/>
              </a:rPr>
              <a:t>ordering</a:t>
            </a:r>
            <a:r>
              <a:rPr lang="en-US" sz="2200" b="1" spc="-90" dirty="0">
                <a:solidFill>
                  <a:srgbClr val="1F469E"/>
                </a:solidFill>
                <a:cs typeface="Arial"/>
              </a:rPr>
              <a:t> </a:t>
            </a:r>
            <a:r>
              <a:rPr lang="en-US" sz="2200" b="1" dirty="0">
                <a:solidFill>
                  <a:srgbClr val="1F469E"/>
                </a:solidFill>
                <a:cs typeface="Arial"/>
              </a:rPr>
              <a:t>process:</a:t>
            </a:r>
            <a:endParaRPr lang="en-US" sz="2200" b="1" dirty="0">
              <a:solidFill>
                <a:srgbClr val="1F469E"/>
              </a:solidFill>
              <a:ea typeface="Calibri"/>
              <a:cs typeface="Arial"/>
            </a:endParaRPr>
          </a:p>
          <a:p>
            <a:pPr marL="657225" marR="55880" lvl="1" indent="-342900">
              <a:lnSpc>
                <a:spcPct val="11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  <a:tabLst>
                <a:tab pos="327025" algn="l"/>
              </a:tabLst>
            </a:pPr>
            <a:r>
              <a:rPr lang="en-US" sz="2200" dirty="0">
                <a:cs typeface="Arial"/>
              </a:rPr>
              <a:t>JYNNEOS</a:t>
            </a:r>
            <a:r>
              <a:rPr lang="en-US" sz="2200" spc="-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continues</a:t>
            </a:r>
            <a:r>
              <a:rPr lang="en-US" sz="2200" spc="-20" dirty="0">
                <a:cs typeface="Arial"/>
              </a:rPr>
              <a:t> </a:t>
            </a:r>
            <a:r>
              <a:rPr lang="en-US" sz="2200" dirty="0">
                <a:cs typeface="Arial"/>
              </a:rPr>
              <a:t>to</a:t>
            </a:r>
            <a:r>
              <a:rPr lang="en-US" sz="2200" spc="-70" dirty="0">
                <a:cs typeface="Arial"/>
              </a:rPr>
              <a:t> </a:t>
            </a:r>
            <a:r>
              <a:rPr lang="en-US" sz="2200" dirty="0">
                <a:cs typeface="Arial"/>
              </a:rPr>
              <a:t>be</a:t>
            </a:r>
            <a:r>
              <a:rPr lang="en-US" sz="2200" spc="-6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available</a:t>
            </a:r>
            <a:r>
              <a:rPr lang="en-US" sz="2200" spc="7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to</a:t>
            </a:r>
            <a:r>
              <a:rPr lang="en-US" sz="2200" spc="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LA County providers</a:t>
            </a:r>
            <a:r>
              <a:rPr lang="en-US" sz="2200" spc="5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through</a:t>
            </a:r>
            <a:r>
              <a:rPr lang="en-US" sz="2200" spc="-180" dirty="0">
                <a:cs typeface="Arial"/>
              </a:rPr>
              <a:t> </a:t>
            </a:r>
            <a:r>
              <a:rPr lang="en-US" sz="2200" dirty="0">
                <a:cs typeface="Arial"/>
              </a:rPr>
              <a:t>July 31,</a:t>
            </a:r>
            <a:r>
              <a:rPr lang="en-US" sz="2200" spc="-19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2024, or until inventory is </a:t>
            </a:r>
            <a:r>
              <a:rPr lang="en-US" sz="2200">
                <a:cs typeface="Arial"/>
              </a:rPr>
              <a:t>depleted.</a:t>
            </a:r>
            <a:endParaRPr lang="en-US" sz="2200">
              <a:ea typeface="Calibri"/>
              <a:cs typeface="Arial"/>
            </a:endParaRPr>
          </a:p>
          <a:p>
            <a:pPr marL="657225" marR="55880" lvl="1" indent="-342900">
              <a:lnSpc>
                <a:spcPct val="11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  <a:tabLst>
                <a:tab pos="327025" algn="l"/>
              </a:tabLst>
            </a:pPr>
            <a:r>
              <a:rPr lang="en-US" sz="2200" dirty="0">
                <a:cs typeface="Arial"/>
              </a:rPr>
              <a:t>Continue to place normal orders through myCAvax as a small order.</a:t>
            </a:r>
            <a:endParaRPr lang="en-US" sz="2200" dirty="0">
              <a:ea typeface="Calibri"/>
              <a:cs typeface="Arial"/>
            </a:endParaRPr>
          </a:p>
          <a:p>
            <a:pPr marL="657225" marR="55880" lvl="1" indent="-3429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  <a:tabLst>
                <a:tab pos="326390" algn="l"/>
              </a:tabLst>
            </a:pPr>
            <a:r>
              <a:rPr lang="en-US" sz="2200" dirty="0">
                <a:ea typeface="+mn-lt"/>
                <a:cs typeface="+mn-lt"/>
              </a:rPr>
              <a:t>When placing a small order, you can only order 19 vials or less. If you need more, please include your desired order size in the comments along with a justification, and we will fulfill the order.</a:t>
            </a:r>
            <a:endParaRPr lang="en-US" sz="2200" dirty="0">
              <a:ea typeface="Calibri"/>
              <a:cs typeface="Arial"/>
            </a:endParaRPr>
          </a:p>
          <a:p>
            <a:pPr marL="326390" indent="-31369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SzPct val="100000"/>
              <a:buChar char="•"/>
              <a:tabLst>
                <a:tab pos="326390" algn="l"/>
              </a:tabLst>
            </a:pPr>
            <a:r>
              <a:rPr lang="en-US" sz="2200" dirty="0">
                <a:cs typeface="Arial"/>
              </a:rPr>
              <a:t>JYNNEOS</a:t>
            </a:r>
            <a:r>
              <a:rPr lang="en-US" sz="2200" spc="-40" dirty="0">
                <a:cs typeface="Arial"/>
              </a:rPr>
              <a:t> </a:t>
            </a:r>
            <a:r>
              <a:rPr lang="en-US" sz="2200" dirty="0">
                <a:cs typeface="Arial"/>
              </a:rPr>
              <a:t>is</a:t>
            </a:r>
            <a:r>
              <a:rPr lang="en-US" sz="2200" spc="-5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covered</a:t>
            </a:r>
            <a:r>
              <a:rPr lang="en-US" sz="2200" spc="110" dirty="0">
                <a:cs typeface="Arial"/>
              </a:rPr>
              <a:t> </a:t>
            </a:r>
            <a:r>
              <a:rPr lang="en-US" sz="2200" dirty="0">
                <a:cs typeface="Arial"/>
              </a:rPr>
              <a:t>by</a:t>
            </a:r>
            <a:r>
              <a:rPr lang="en-US" sz="2200" spc="-125" dirty="0">
                <a:cs typeface="Arial"/>
              </a:rPr>
              <a:t> </a:t>
            </a:r>
            <a:r>
              <a:rPr lang="en-US" sz="2200" spc="-25" dirty="0">
                <a:cs typeface="Arial"/>
              </a:rPr>
              <a:t>Medi-</a:t>
            </a:r>
            <a:r>
              <a:rPr lang="en-US" sz="2200" dirty="0">
                <a:cs typeface="Arial"/>
              </a:rPr>
              <a:t>Cal</a:t>
            </a:r>
            <a:r>
              <a:rPr lang="en-US" sz="2200" spc="6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without</a:t>
            </a:r>
            <a:r>
              <a:rPr lang="en-US" sz="2200" spc="-4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prior</a:t>
            </a:r>
            <a:r>
              <a:rPr lang="en-US" sz="2200" spc="-15" dirty="0">
                <a:cs typeface="Arial"/>
              </a:rPr>
              <a:t> </a:t>
            </a:r>
            <a:r>
              <a:rPr lang="en-US" sz="2200" spc="-10" dirty="0">
                <a:cs typeface="Arial"/>
              </a:rPr>
              <a:t>authorization</a:t>
            </a:r>
            <a:endParaRPr lang="en-US" sz="2200" spc="-10" dirty="0">
              <a:ea typeface="Calibri"/>
              <a:cs typeface="Arial"/>
            </a:endParaRPr>
          </a:p>
          <a:p>
            <a:pPr marL="657225" lvl="1" indent="-342900">
              <a:lnSpc>
                <a:spcPct val="11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  <a:tabLst>
                <a:tab pos="326390" algn="l"/>
              </a:tabLst>
            </a:pPr>
            <a:r>
              <a:rPr lang="en-US" sz="2200" dirty="0">
                <a:cs typeface="Arial"/>
              </a:rPr>
              <a:t>It will</a:t>
            </a:r>
            <a:r>
              <a:rPr lang="en-US" sz="2200" spc="-5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be</a:t>
            </a:r>
            <a:r>
              <a:rPr lang="en-US" sz="2200" spc="3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published</a:t>
            </a:r>
            <a:r>
              <a:rPr lang="en-US" sz="2200" spc="-210" dirty="0">
                <a:cs typeface="Arial"/>
              </a:rPr>
              <a:t> </a:t>
            </a:r>
            <a:r>
              <a:rPr lang="en-US" sz="2200" dirty="0">
                <a:cs typeface="Arial"/>
              </a:rPr>
              <a:t>on</a:t>
            </a:r>
            <a:r>
              <a:rPr lang="en-US" sz="2200" spc="3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the</a:t>
            </a:r>
            <a:r>
              <a:rPr lang="en-US" sz="2200" spc="-45" dirty="0">
                <a:cs typeface="Arial"/>
              </a:rPr>
              <a:t> </a:t>
            </a:r>
            <a:r>
              <a:rPr lang="en-US" sz="2200" spc="-30" dirty="0">
                <a:cs typeface="Arial"/>
              </a:rPr>
              <a:t>Medi-</a:t>
            </a:r>
            <a:r>
              <a:rPr lang="en-US" sz="2200" dirty="0">
                <a:cs typeface="Arial"/>
              </a:rPr>
              <a:t>Cal</a:t>
            </a:r>
            <a:r>
              <a:rPr lang="en-US" sz="2200" spc="190" dirty="0">
                <a:cs typeface="Arial"/>
              </a:rPr>
              <a:t> </a:t>
            </a:r>
            <a:r>
              <a:rPr lang="en-US" sz="2200" dirty="0">
                <a:cs typeface="Arial"/>
              </a:rPr>
              <a:t>contracted</a:t>
            </a:r>
            <a:r>
              <a:rPr lang="en-US" sz="2200" spc="3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drug</a:t>
            </a:r>
            <a:r>
              <a:rPr lang="en-US" sz="2200" spc="-130" dirty="0">
                <a:cs typeface="Arial"/>
              </a:rPr>
              <a:t> </a:t>
            </a:r>
            <a:r>
              <a:rPr lang="en-US" sz="2200" dirty="0">
                <a:cs typeface="Arial"/>
              </a:rPr>
              <a:t>list in</a:t>
            </a:r>
            <a:r>
              <a:rPr lang="en-US" sz="2200" spc="110" dirty="0">
                <a:cs typeface="Arial"/>
              </a:rPr>
              <a:t> </a:t>
            </a:r>
            <a:r>
              <a:rPr lang="en-US" sz="2200" spc="-20" dirty="0">
                <a:cs typeface="Arial"/>
              </a:rPr>
              <a:t>June</a:t>
            </a:r>
            <a:endParaRPr lang="en-US" sz="2200" spc="-20" dirty="0">
              <a:ea typeface="Calibri"/>
              <a:cs typeface="Arial"/>
            </a:endParaRPr>
          </a:p>
          <a:p>
            <a:pPr marL="657225" lvl="1" indent="-342900">
              <a:lnSpc>
                <a:spcPct val="11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  <a:tabLst>
                <a:tab pos="326390" algn="l"/>
              </a:tabLst>
            </a:pPr>
            <a:r>
              <a:rPr lang="en-US" sz="2200" b="0" i="0" dirty="0">
                <a:solidFill>
                  <a:srgbClr val="000000"/>
                </a:solidFill>
                <a:effectLst/>
              </a:rPr>
              <a:t>It is confirmed to be a pharmacy benefit with no prior authorization. You can also contact DHCS with this question at </a:t>
            </a:r>
            <a:r>
              <a:rPr lang="en-US" sz="2200" b="0" i="0" u="sng" strike="noStrike" dirty="0">
                <a:solidFill>
                  <a:srgbClr val="467886"/>
                </a:solidFill>
                <a:effectLst/>
                <a:hlinkClick r:id="rId3"/>
              </a:rPr>
              <a:t>contactus@dhcs.ca.gov</a:t>
            </a:r>
            <a:endParaRPr lang="en-US" sz="2200" spc="-20" dirty="0">
              <a:ea typeface="Calibri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83281-CE93-0431-6F10-CE941F4A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0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06B6-D40F-C1F5-2EDF-98F32FD0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9070"/>
            <a:ext cx="10972800" cy="634985"/>
          </a:xfrm>
        </p:spPr>
        <p:txBody>
          <a:bodyPr>
            <a:noAutofit/>
          </a:bodyPr>
          <a:lstStyle/>
          <a:p>
            <a:r>
              <a:rPr lang="en-US" i="0" u="none" strike="noStrike" baseline="0" dirty="0"/>
              <a:t>Order Commercial JYNNEOS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96024-106A-8EC1-C11D-043EEAC99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60" y="1284055"/>
            <a:ext cx="4463142" cy="5363171"/>
          </a:xfrm>
        </p:spPr>
        <p:txBody>
          <a:bodyPr/>
          <a:lstStyle/>
          <a:p>
            <a:r>
              <a:rPr lang="en-US" sz="2200" b="0" i="0" u="none" strike="noStrike" baseline="0" dirty="0"/>
              <a:t>LHDs and Providers are encouraged to start purchasing the commercial JYNNEOS product for their insured patients</a:t>
            </a:r>
          </a:p>
          <a:p>
            <a:r>
              <a:rPr lang="en-US" sz="2200" b="0" i="0" u="none" strike="noStrike" baseline="0" dirty="0"/>
              <a:t>A list of JYNNEOS wholesalers and distributors can be found on the Bavarian Nordic website at </a:t>
            </a:r>
            <a:r>
              <a:rPr lang="en-US" sz="2200" b="0" i="0" u="none" strike="noStrike" baseline="0" dirty="0">
                <a:solidFill>
                  <a:srgbClr val="F37C1F"/>
                </a:solidFill>
                <a:hlinkClick r:id="rId2"/>
              </a:rPr>
              <a:t>Contact Us | USA | Bavarian Nordic (bnvaccines.com)</a:t>
            </a:r>
            <a:endParaRPr lang="en-US" sz="2200" b="0" i="0" u="none" strike="noStrike" baseline="0" dirty="0">
              <a:solidFill>
                <a:srgbClr val="F37C1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9F284-EBC6-81DC-BFDA-82DBA75E8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869" y="1263705"/>
            <a:ext cx="6546338" cy="49452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60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BB977F5-C978-1DAE-0B09-DBD6D3ED6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55" y="669492"/>
            <a:ext cx="8984344" cy="76367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dirty="0"/>
              <a:t>Sunsetting CAIR Mass Vax</a:t>
            </a:r>
            <a:endParaRPr lang="en-US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A97D3-8D82-00F3-0A0D-8F1EAD0FC1F4}"/>
              </a:ext>
            </a:extLst>
          </p:cNvPr>
          <p:cNvSpPr/>
          <p:nvPr/>
        </p:nvSpPr>
        <p:spPr>
          <a:xfrm>
            <a:off x="0" y="126060"/>
            <a:ext cx="125605" cy="763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134710-B19E-3BC5-E98F-B98164245393}"/>
              </a:ext>
            </a:extLst>
          </p:cNvPr>
          <p:cNvGrpSpPr/>
          <p:nvPr/>
        </p:nvGrpSpPr>
        <p:grpSpPr>
          <a:xfrm>
            <a:off x="392955" y="1308413"/>
            <a:ext cx="11568890" cy="5264110"/>
            <a:chOff x="38101" y="1117673"/>
            <a:chExt cx="8012127" cy="5205548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F95C8BC9-F3FF-F74F-5099-AFB5D0E6B844}"/>
                </a:ext>
              </a:extLst>
            </p:cNvPr>
            <p:cNvSpPr/>
            <p:nvPr/>
          </p:nvSpPr>
          <p:spPr>
            <a:xfrm>
              <a:off x="38101" y="1117673"/>
              <a:ext cx="8012127" cy="5205548"/>
            </a:xfrm>
            <a:prstGeom prst="roundRect">
              <a:avLst>
                <a:gd name="adj" fmla="val 785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39D254-2F0A-54FC-2DAD-B51648520374}"/>
                </a:ext>
              </a:extLst>
            </p:cNvPr>
            <p:cNvSpPr txBox="1"/>
            <p:nvPr/>
          </p:nvSpPr>
          <p:spPr>
            <a:xfrm>
              <a:off x="101982" y="1117673"/>
              <a:ext cx="7835498" cy="4948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200" dirty="0"/>
                <a:t>CAIR Mass Vax will be retired by the </a:t>
              </a:r>
              <a:r>
                <a:rPr lang="en-US" sz="2200" b="1" dirty="0">
                  <a:solidFill>
                    <a:schemeClr val="tx2"/>
                  </a:solidFill>
                </a:rPr>
                <a:t>end of June 2024!</a:t>
              </a:r>
              <a:r>
                <a:rPr lang="en-US" sz="2200" dirty="0"/>
                <a:t> </a:t>
              </a:r>
            </a:p>
            <a:p>
              <a:pPr marL="342900" indent="-34290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200" dirty="0"/>
                <a:t>It has been replaced by CAIR Quick Entry (CQE) in My Turn. </a:t>
              </a:r>
            </a:p>
            <a:p>
              <a:pPr marL="342900" indent="-34290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200" dirty="0"/>
                <a:t>Providers enrolled in My Turn will automatically gain access to CAIR Quick Entry, which offers familiar functionalities from Mass Vax along with enhancements and support additional vaccines. </a:t>
              </a:r>
            </a:p>
            <a:p>
              <a:pPr marL="342900" indent="-34290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200" dirty="0"/>
                <a:t>See all the benefits of this feature below:</a:t>
              </a:r>
            </a:p>
            <a:p>
              <a:pPr marL="800100" lvl="1" indent="-342900">
                <a:lnSpc>
                  <a:spcPct val="110000"/>
                </a:lnSpc>
                <a:buFont typeface="Courier New" panose="02070309020205020404" pitchFamily="49" charset="0"/>
                <a:buChar char="o"/>
              </a:pPr>
              <a:r>
                <a:rPr lang="en-US" sz="2200" dirty="0"/>
                <a:t>Simplified uploading of records in bulk or batches to CAIR.</a:t>
              </a:r>
            </a:p>
            <a:p>
              <a:pPr marL="800100" lvl="1" indent="-342900">
                <a:lnSpc>
                  <a:spcPct val="110000"/>
                </a:lnSpc>
                <a:buFont typeface="Courier New" panose="02070309020205020404" pitchFamily="49" charset="0"/>
                <a:buChar char="o"/>
              </a:pPr>
              <a:r>
                <a:rPr lang="en-US" sz="2200" dirty="0"/>
                <a:t>Ability to edit records after submission.</a:t>
              </a:r>
            </a:p>
            <a:p>
              <a:pPr marL="800100" lvl="1" indent="-342900">
                <a:lnSpc>
                  <a:spcPct val="110000"/>
                </a:lnSpc>
                <a:buFont typeface="Courier New" panose="02070309020205020404" pitchFamily="49" charset="0"/>
                <a:buChar char="o"/>
              </a:pPr>
              <a:r>
                <a:rPr lang="en-US" sz="2200" dirty="0"/>
                <a:t>Prefilled rows for quick entry of information</a:t>
              </a:r>
            </a:p>
            <a:p>
              <a:pPr marL="800100" lvl="1" indent="-342900">
                <a:lnSpc>
                  <a:spcPct val="110000"/>
                </a:lnSpc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US" sz="2200" dirty="0"/>
                <a:t>Support for all Mass Vax vaccines, plus additional vaccine options.</a:t>
              </a:r>
            </a:p>
            <a:p>
              <a:pPr marL="285750" indent="-28575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200" dirty="0"/>
                <a:t>If you have questions about enrolling in CAIR Quick Entry: </a:t>
              </a:r>
            </a:p>
            <a:p>
              <a:pPr marL="800100" lvl="1" indent="-342900">
                <a:lnSpc>
                  <a:spcPct val="110000"/>
                </a:lnSpc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US" sz="2200" dirty="0"/>
                <a:t>Email </a:t>
              </a:r>
              <a:r>
                <a:rPr lang="en-US" sz="2200" dirty="0">
                  <a:solidFill>
                    <a:srgbClr val="F47B20"/>
                  </a:solidFill>
                </a:rPr>
                <a:t>mycavax.hd@cdph.ca.gov </a:t>
              </a:r>
              <a:r>
                <a:rPr lang="en-US" sz="2200" dirty="0"/>
                <a:t>or call (833) 502-1245, Mon – Fri, 8:00 AM – 5:00 PM.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04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7F4CC-8C30-B346-0EBE-B8831DC9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COVID-19 Vaccine Supply Update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68928-1DA1-08D3-EBDF-061955686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972" y="1439416"/>
            <a:ext cx="10884698" cy="52820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en-US" sz="2000" dirty="0">
                <a:cs typeface="Calibri"/>
              </a:rPr>
              <a:t>As COVID-19 vaccine manufacturers prepare for the 2024-2025 season, product availability is expected as follows: </a:t>
            </a:r>
          </a:p>
          <a:p>
            <a:pPr marL="708651" lvl="1" indent="-342900"/>
            <a:r>
              <a:rPr lang="en-US" b="1" dirty="0">
                <a:cs typeface="Calibri"/>
              </a:rPr>
              <a:t>Novavax:</a:t>
            </a:r>
            <a:r>
              <a:rPr lang="en-US" dirty="0">
                <a:cs typeface="Calibri"/>
              </a:rPr>
              <a:t> Latest 2023-2024 expiry is 5/31/2024. This product is no longer available for ordering.</a:t>
            </a:r>
          </a:p>
          <a:p>
            <a:pPr marL="708651" lvl="1" indent="-342900"/>
            <a:r>
              <a:rPr lang="en-US" dirty="0">
                <a:cs typeface="Calibri"/>
              </a:rPr>
              <a:t> </a:t>
            </a:r>
            <a:r>
              <a:rPr lang="en-US" b="1" dirty="0">
                <a:cs typeface="Calibri"/>
              </a:rPr>
              <a:t>Pfizer:</a:t>
            </a:r>
          </a:p>
          <a:p>
            <a:pPr marL="891526" lvl="2" indent="-342900"/>
            <a:r>
              <a:rPr lang="en-US" sz="2000" b="1" dirty="0">
                <a:cs typeface="Calibri"/>
              </a:rPr>
              <a:t>Pfizer 6m-4y</a:t>
            </a:r>
            <a:r>
              <a:rPr lang="en-US" sz="2000" dirty="0">
                <a:cs typeface="Calibri"/>
              </a:rPr>
              <a:t> vaccine (NDC 59267-4315-02) is no longer available for ordering.</a:t>
            </a:r>
          </a:p>
          <a:p>
            <a:pPr marL="891526" lvl="2" indent="-342900"/>
            <a:r>
              <a:rPr lang="en-US" sz="2000" b="1" dirty="0">
                <a:cs typeface="Calibri"/>
              </a:rPr>
              <a:t>Pfizer 5-11y</a:t>
            </a:r>
            <a:r>
              <a:rPr lang="en-US" sz="2000" dirty="0">
                <a:cs typeface="Calibri"/>
              </a:rPr>
              <a:t> - latest 2023-2024 expiry is 8/31/2024. Pfizer estimates supply will run out as soon as end of contract (June 6).</a:t>
            </a:r>
          </a:p>
          <a:p>
            <a:pPr marL="891526" lvl="2" indent="-342900"/>
            <a:r>
              <a:rPr lang="en-US" sz="2000" b="1" dirty="0">
                <a:cs typeface="Calibri"/>
              </a:rPr>
              <a:t>Pfizer 12yo+ </a:t>
            </a:r>
            <a:r>
              <a:rPr lang="en-US" sz="2000" dirty="0">
                <a:cs typeface="Calibri"/>
              </a:rPr>
              <a:t>(refrigerated/never frozen) - latest 2023-2024 expiry is 8/31/2024. Pfizer estimates supply will run out as soon as late May/early June.</a:t>
            </a:r>
          </a:p>
          <a:p>
            <a:pPr marL="708651" lvl="1" indent="-342900"/>
            <a:r>
              <a:rPr lang="en-US" b="1" dirty="0">
                <a:cs typeface="Calibri"/>
              </a:rPr>
              <a:t>Moderna:</a:t>
            </a:r>
            <a:r>
              <a:rPr lang="en-US" dirty="0">
                <a:cs typeface="Calibri"/>
              </a:rPr>
              <a:t> Latest 2023-2024 expiry for 6m-11yo and 12yo+ vaccines is late September or better. Moderna indicates supply sufficient to meet demand between now and when 2024-2025 vaccine is available.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543C2D-AAB3-F1C7-007F-44A1E870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68365"/>
      </p:ext>
    </p:extLst>
  </p:cSld>
  <p:clrMapOvr>
    <a:masterClrMapping/>
  </p:clrMapOvr>
</p:sld>
</file>

<file path=ppt/theme/theme1.xml><?xml version="1.0" encoding="utf-8"?>
<a:theme xmlns:a="http://schemas.openxmlformats.org/drawingml/2006/main" name="LA D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 DPH" id="{8270C33D-5110-420C-A72C-D2903842CFE6}" vid="{76C20165-E93C-4A9E-9348-54D591371B35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LA D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 DPH" id="{A158CCA8-7E5C-4472-BE46-57C617B991A0}" vid="{C4D90A3F-BD0E-4971-90D9-DAE938C36B67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CD91F4C12E414BB1986EB74AB9F7F7" ma:contentTypeVersion="15" ma:contentTypeDescription="Create a new document." ma:contentTypeScope="" ma:versionID="7d8e8bc861244d26c1fb4fb9d3a2c751">
  <xsd:schema xmlns:xsd="http://www.w3.org/2001/XMLSchema" xmlns:xs="http://www.w3.org/2001/XMLSchema" xmlns:p="http://schemas.microsoft.com/office/2006/metadata/properties" xmlns:ns2="62c82a4d-781b-43f7-9455-28e480f20635" xmlns:ns3="13ac4ded-852d-45e3-b3d7-499fba022b4e" xmlns:ns4="bf2920f7-6e42-4ee3-9f3f-c94b7af73a2a" targetNamespace="http://schemas.microsoft.com/office/2006/metadata/properties" ma:root="true" ma:fieldsID="05a3a399b073838315f60e43d66b5df3" ns2:_="" ns3:_="" ns4:_="">
    <xsd:import namespace="62c82a4d-781b-43f7-9455-28e480f20635"/>
    <xsd:import namespace="13ac4ded-852d-45e3-b3d7-499fba022b4e"/>
    <xsd:import namespace="bf2920f7-6e42-4ee3-9f3f-c94b7af73a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82a4d-781b-43f7-9455-28e480f20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377eeec-9545-4db6-a5b8-3c28df25bf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c4ded-852d-45e3-b3d7-499fba022b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920f7-6e42-4ee3-9f3f-c94b7af73a2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ed3a10c-b20a-49ae-b8a9-4d1ece0e9b3a}" ma:internalName="TaxCatchAll" ma:showField="CatchAllData" ma:web="13ac4ded-852d-45e3-b3d7-499fba022b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c82a4d-781b-43f7-9455-28e480f20635">
      <Terms xmlns="http://schemas.microsoft.com/office/infopath/2007/PartnerControls"/>
    </lcf76f155ced4ddcb4097134ff3c332f>
    <TaxCatchAll xmlns="bf2920f7-6e42-4ee3-9f3f-c94b7af73a2a" xsi:nil="true"/>
  </documentManagement>
</p:properties>
</file>

<file path=customXml/itemProps1.xml><?xml version="1.0" encoding="utf-8"?>
<ds:datastoreItem xmlns:ds="http://schemas.openxmlformats.org/officeDocument/2006/customXml" ds:itemID="{65018A05-04A8-495D-8EC6-039C72A44F78}"/>
</file>

<file path=customXml/itemProps2.xml><?xml version="1.0" encoding="utf-8"?>
<ds:datastoreItem xmlns:ds="http://schemas.openxmlformats.org/officeDocument/2006/customXml" ds:itemID="{33D29045-1575-43B9-A5F8-1CD3F2150BB2}"/>
</file>

<file path=customXml/itemProps3.xml><?xml version="1.0" encoding="utf-8"?>
<ds:datastoreItem xmlns:ds="http://schemas.openxmlformats.org/officeDocument/2006/customXml" ds:itemID="{4DF1268A-F34D-4537-8436-7163ADD6CEA0}"/>
</file>

<file path=docMetadata/LabelInfo.xml><?xml version="1.0" encoding="utf-8"?>
<clbl:labelList xmlns:clbl="http://schemas.microsoft.com/office/2020/mipLabelMetadata">
  <clbl:label id="{07597248-ea38-451b-8abe-a638eddbac81}" enabled="0" method="" siteId="{07597248-ea38-451b-8abe-a638eddbac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LA DPH</Template>
  <TotalTime>573</TotalTime>
  <Words>315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LA DPH</vt:lpstr>
      <vt:lpstr>4_Office Theme</vt:lpstr>
      <vt:lpstr>6_Office Theme</vt:lpstr>
      <vt:lpstr>1_LA DPH</vt:lpstr>
      <vt:lpstr>5_Office Theme</vt:lpstr>
      <vt:lpstr>Vaccine Management Updates  Wendi Cate May 8, 2024</vt:lpstr>
      <vt:lpstr>JYNNEOS Commercialization</vt:lpstr>
      <vt:lpstr>Order Commercial JYNNEOS</vt:lpstr>
      <vt:lpstr>Sunsetting CAIR Mass Vax</vt:lpstr>
      <vt:lpstr>COVID-19 Vaccine Supply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LHD 317 &amp; Vaccines for Adults (VFA) myCAvax Transition</dc:title>
  <dc:creator>Wendi Cate</dc:creator>
  <cp:lastModifiedBy>Wendi Cate</cp:lastModifiedBy>
  <cp:revision>22</cp:revision>
  <dcterms:created xsi:type="dcterms:W3CDTF">2024-01-30T23:22:30Z</dcterms:created>
  <dcterms:modified xsi:type="dcterms:W3CDTF">2024-05-07T23:18:56Z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0x01010027CD91F4C12E414BB1986EB74AB9F7F7</vt:lpwstr>
  </property>
</Properties>
</file>