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0" r:id="rId4"/>
    <p:sldMasterId id="2147483756" r:id="rId5"/>
    <p:sldMasterId id="2147483780" r:id="rId6"/>
    <p:sldMasterId id="2147483792" r:id="rId7"/>
    <p:sldMasterId id="2147483816" r:id="rId8"/>
  </p:sldMasterIdLst>
  <p:notesMasterIdLst>
    <p:notesMasterId r:id="rId21"/>
  </p:notesMasterIdLst>
  <p:handoutMasterIdLst>
    <p:handoutMasterId r:id="rId22"/>
  </p:handoutMasterIdLst>
  <p:sldIdLst>
    <p:sldId id="283" r:id="rId9"/>
    <p:sldId id="2147470565" r:id="rId10"/>
    <p:sldId id="2147470593" r:id="rId11"/>
    <p:sldId id="2147470616" r:id="rId12"/>
    <p:sldId id="2147470617" r:id="rId13"/>
    <p:sldId id="2147470620" r:id="rId14"/>
    <p:sldId id="2147470606" r:id="rId15"/>
    <p:sldId id="2147470607" r:id="rId16"/>
    <p:sldId id="2147470621" r:id="rId17"/>
    <p:sldId id="2147470618" r:id="rId18"/>
    <p:sldId id="2147470619" r:id="rId19"/>
    <p:sldId id="929" r:id="rId20"/>
  </p:sldIdLst>
  <p:sldSz cx="12192000" cy="6858000"/>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1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6031B2-CDDD-7C97-B20B-19EC6E73B054}" name="Arely Briseno" initials="AB" userId="S::ABriseno@ph.lacounty.gov::b857a56c-b2e7-465e-b6bd-9d45f85c60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chary Rubin" initials="ZR" lastIdx="1" clrIdx="0">
    <p:extLst>
      <p:ext uri="{19B8F6BF-5375-455C-9EA6-DF929625EA0E}">
        <p15:presenceInfo xmlns:p15="http://schemas.microsoft.com/office/powerpoint/2012/main" userId="S::ZRubin@ph.lacounty.gov::2db335cc-b442-4877-b41a-7b54ef860299" providerId="AD"/>
      </p:ext>
    </p:extLst>
  </p:cmAuthor>
  <p:cmAuthor id="2" name="Kay Hooshmand" initials="KH" lastIdx="2" clrIdx="1">
    <p:extLst>
      <p:ext uri="{19B8F6BF-5375-455C-9EA6-DF929625EA0E}">
        <p15:presenceInfo xmlns:p15="http://schemas.microsoft.com/office/powerpoint/2012/main" userId="S::khooshmand@ph.lacounty.gov::bd79e869-c8f4-4e65-a80f-792a71834cf5" providerId="AD"/>
      </p:ext>
    </p:extLst>
  </p:cmAuthor>
  <p:cmAuthor id="3" name="Shobita Rajagopalan" initials="SR" lastIdx="1" clrIdx="2">
    <p:extLst>
      <p:ext uri="{19B8F6BF-5375-455C-9EA6-DF929625EA0E}">
        <p15:presenceInfo xmlns:p15="http://schemas.microsoft.com/office/powerpoint/2012/main" userId="S::srajagopalan@ph.lacounty.gov::de97fbd9-03bf-4ff7-acd3-916a4bd0acfb" providerId="AD"/>
      </p:ext>
    </p:extLst>
  </p:cmAuthor>
  <p:cmAuthor id="4" name="Michelle Mckinlay" initials="MM" lastIdx="1" clrIdx="3">
    <p:extLst>
      <p:ext uri="{19B8F6BF-5375-455C-9EA6-DF929625EA0E}">
        <p15:presenceInfo xmlns:p15="http://schemas.microsoft.com/office/powerpoint/2012/main" userId="S::mmckinlay@ph.lacounty.gov::52713d1d-54fc-4090-aa81-bfef88e76c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18FDE"/>
    <a:srgbClr val="00205B"/>
    <a:srgbClr val="EEB111"/>
    <a:srgbClr val="FFCB02"/>
    <a:srgbClr val="000000"/>
    <a:srgbClr val="D60093"/>
    <a:srgbClr val="F2C104"/>
    <a:srgbClr val="FFFFCC"/>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autoAdjust="0"/>
    <p:restoredTop sz="90129" autoAdjust="0"/>
  </p:normalViewPr>
  <p:slideViewPr>
    <p:cSldViewPr snapToGrid="0">
      <p:cViewPr varScale="1">
        <p:scale>
          <a:sx n="103" d="100"/>
          <a:sy n="103" d="100"/>
        </p:scale>
        <p:origin x="1032" y="96"/>
      </p:cViewPr>
      <p:guideLst>
        <p:guide orient="horz" pos="1680"/>
        <p:guide pos="172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5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8471"/>
          </a:xfrm>
          <a:prstGeom prst="rect">
            <a:avLst/>
          </a:prstGeom>
        </p:spPr>
        <p:txBody>
          <a:bodyPr vert="horz" lIns="94117" tIns="47059" rIns="94117" bIns="47059"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68471"/>
          </a:xfrm>
          <a:prstGeom prst="rect">
            <a:avLst/>
          </a:prstGeom>
        </p:spPr>
        <p:txBody>
          <a:bodyPr vert="horz" lIns="94117" tIns="47059" rIns="94117" bIns="47059" rtlCol="0"/>
          <a:lstStyle>
            <a:lvl1pPr algn="r">
              <a:defRPr sz="1200"/>
            </a:lvl1pPr>
          </a:lstStyle>
          <a:p>
            <a:fld id="{71B6E036-E03C-5842-901C-1E87ADD77BC2}" type="datetimeFigureOut">
              <a:rPr lang="en-US" smtClean="0"/>
              <a:t>4/8/2024</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7" tIns="47059" rIns="94117" bIns="47059"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8"/>
            <a:ext cx="3077739" cy="468471"/>
          </a:xfrm>
          <a:prstGeom prst="rect">
            <a:avLst/>
          </a:prstGeom>
        </p:spPr>
        <p:txBody>
          <a:bodyPr vert="horz" lIns="94117" tIns="47059" rIns="94117" bIns="47059" rtlCol="0" anchor="b"/>
          <a:lstStyle>
            <a:lvl1pPr algn="r">
              <a:defRPr sz="1200"/>
            </a:lvl1pPr>
          </a:lstStyle>
          <a:p>
            <a:fld id="{4F5934A8-B8B6-9947-A2AF-466E343BBB87}" type="slidenum">
              <a:rPr lang="en-US" smtClean="0"/>
              <a:t>‹#›</a:t>
            </a:fld>
            <a:endParaRPr lang="en-US"/>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8471"/>
          </a:xfrm>
          <a:prstGeom prst="rect">
            <a:avLst/>
          </a:prstGeom>
        </p:spPr>
        <p:txBody>
          <a:bodyPr vert="horz" lIns="94117" tIns="47059" rIns="94117" bIns="47059" rtlCol="0"/>
          <a:lstStyle>
            <a:lvl1pPr algn="l">
              <a:defRPr sz="1200"/>
            </a:lvl1pPr>
          </a:lstStyle>
          <a:p>
            <a:endParaRPr lang="en-US"/>
          </a:p>
        </p:txBody>
      </p:sp>
      <p:sp>
        <p:nvSpPr>
          <p:cNvPr id="3" name="Date Placeholder 2"/>
          <p:cNvSpPr>
            <a:spLocks noGrp="1"/>
          </p:cNvSpPr>
          <p:nvPr>
            <p:ph type="dt" idx="1"/>
          </p:nvPr>
        </p:nvSpPr>
        <p:spPr>
          <a:xfrm>
            <a:off x="4023093" y="1"/>
            <a:ext cx="3077739" cy="468471"/>
          </a:xfrm>
          <a:prstGeom prst="rect">
            <a:avLst/>
          </a:prstGeom>
        </p:spPr>
        <p:txBody>
          <a:bodyPr vert="horz" lIns="94117" tIns="47059" rIns="94117" bIns="47059" rtlCol="0"/>
          <a:lstStyle>
            <a:lvl1pPr algn="r">
              <a:defRPr sz="1200"/>
            </a:lvl1pPr>
          </a:lstStyle>
          <a:p>
            <a:fld id="{2A3EB5FC-1857-1849-8047-3303091A6914}" type="datetimeFigureOut">
              <a:rPr lang="en-US" smtClean="0"/>
              <a:t>4/8/2024</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4117" tIns="47059" rIns="94117" bIns="47059" rtlCol="0" anchor="ctr"/>
          <a:lstStyle/>
          <a:p>
            <a:endParaRPr lang="en-US"/>
          </a:p>
        </p:txBody>
      </p:sp>
      <p:sp>
        <p:nvSpPr>
          <p:cNvPr id="5" name="Notes Placeholder 4"/>
          <p:cNvSpPr>
            <a:spLocks noGrp="1"/>
          </p:cNvSpPr>
          <p:nvPr>
            <p:ph type="body" sz="quarter" idx="3"/>
          </p:nvPr>
        </p:nvSpPr>
        <p:spPr>
          <a:xfrm>
            <a:off x="710248" y="4450478"/>
            <a:ext cx="5681980" cy="4216241"/>
          </a:xfrm>
          <a:prstGeom prst="rect">
            <a:avLst/>
          </a:prstGeom>
        </p:spPr>
        <p:txBody>
          <a:bodyPr vert="horz" lIns="94117" tIns="47059" rIns="94117" bIns="470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7" tIns="47059" rIns="94117" bIns="4705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17" tIns="47059" rIns="94117" bIns="47059" rtlCol="0" anchor="b"/>
          <a:lstStyle>
            <a:lvl1pPr algn="r">
              <a:defRPr sz="1200"/>
            </a:lvl1pPr>
          </a:lstStyle>
          <a:p>
            <a:fld id="{F6DAE0CD-D28B-7943-AABC-BE60ED5BE82C}" type="slidenum">
              <a:rPr lang="en-US" smtClean="0"/>
              <a:t>‹#›</a:t>
            </a:fld>
            <a:endParaRPr lang="en-US"/>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AE0CD-D28B-7943-AABC-BE60ED5BE82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835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is no commercial support for this section of the webinar webinar and none of the speakers or planners have disclosed any financial interests related to the content of the meeting.</a:t>
            </a:r>
          </a:p>
          <a:p>
            <a:r>
              <a:rPr lang="en-US" dirty="0"/>
              <a:t> </a:t>
            </a:r>
          </a:p>
          <a:p>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96781" indent="-306454">
              <a:defRPr b="1">
                <a:solidFill>
                  <a:schemeClr val="tx1"/>
                </a:solidFill>
                <a:latin typeface="Arial" panose="020B0604020202020204" pitchFamily="34" charset="0"/>
              </a:defRPr>
            </a:lvl2pPr>
            <a:lvl3pPr marL="1225817" indent="-245163">
              <a:defRPr b="1">
                <a:solidFill>
                  <a:schemeClr val="tx1"/>
                </a:solidFill>
                <a:latin typeface="Arial" panose="020B0604020202020204" pitchFamily="34" charset="0"/>
              </a:defRPr>
            </a:lvl3pPr>
            <a:lvl4pPr marL="1716142" indent="-245163">
              <a:defRPr b="1">
                <a:solidFill>
                  <a:schemeClr val="tx1"/>
                </a:solidFill>
                <a:latin typeface="Arial" panose="020B0604020202020204" pitchFamily="34" charset="0"/>
              </a:defRPr>
            </a:lvl4pPr>
            <a:lvl5pPr marL="2206470" indent="-245163">
              <a:defRPr b="1">
                <a:solidFill>
                  <a:schemeClr val="tx1"/>
                </a:solidFill>
                <a:latin typeface="Arial" panose="020B0604020202020204" pitchFamily="34" charset="0"/>
              </a:defRPr>
            </a:lvl5pPr>
            <a:lvl6pPr marL="2696797" indent="-245163" eaLnBrk="0" fontAlgn="base" hangingPunct="0">
              <a:spcBef>
                <a:spcPct val="0"/>
              </a:spcBef>
              <a:spcAft>
                <a:spcPct val="0"/>
              </a:spcAft>
              <a:defRPr b="1">
                <a:solidFill>
                  <a:schemeClr val="tx1"/>
                </a:solidFill>
                <a:latin typeface="Arial" panose="020B0604020202020204" pitchFamily="34" charset="0"/>
              </a:defRPr>
            </a:lvl6pPr>
            <a:lvl7pPr marL="3187124" indent="-245163" eaLnBrk="0" fontAlgn="base" hangingPunct="0">
              <a:spcBef>
                <a:spcPct val="0"/>
              </a:spcBef>
              <a:spcAft>
                <a:spcPct val="0"/>
              </a:spcAft>
              <a:defRPr b="1">
                <a:solidFill>
                  <a:schemeClr val="tx1"/>
                </a:solidFill>
                <a:latin typeface="Arial" panose="020B0604020202020204" pitchFamily="34" charset="0"/>
              </a:defRPr>
            </a:lvl7pPr>
            <a:lvl8pPr marL="3677450" indent="-245163" eaLnBrk="0" fontAlgn="base" hangingPunct="0">
              <a:spcBef>
                <a:spcPct val="0"/>
              </a:spcBef>
              <a:spcAft>
                <a:spcPct val="0"/>
              </a:spcAft>
              <a:defRPr b="1">
                <a:solidFill>
                  <a:schemeClr val="tx1"/>
                </a:solidFill>
                <a:latin typeface="Arial" panose="020B0604020202020204" pitchFamily="34" charset="0"/>
              </a:defRPr>
            </a:lvl8pPr>
            <a:lvl9pPr marL="4167776" indent="-245163"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A2631C3-603F-4F4E-BE39-CA2FF61F21EC}" type="slidenum">
              <a:rPr kumimoji="0" lang="en-US" altLang="en-US"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186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DAE0CD-D28B-7943-AABC-BE60ED5BE82C}" type="slidenum">
              <a:rPr lang="en-US" smtClean="0"/>
              <a:t>2</a:t>
            </a:fld>
            <a:endParaRPr lang="en-US"/>
          </a:p>
        </p:txBody>
      </p:sp>
    </p:spTree>
    <p:extLst>
      <p:ext uri="{BB962C8B-B14F-4D97-AF65-F5344CB8AC3E}">
        <p14:creationId xmlns:p14="http://schemas.microsoft.com/office/powerpoint/2010/main" val="40620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AE0CD-D28B-7943-AABC-BE60ED5BE82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109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microsoft.com/office/2007/relationships/hdphoto" Target="../media/hdphoto3.wdp"/><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6"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4/8/2024</a:t>
            </a:fld>
            <a:endParaRPr lang="en-US"/>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08868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6"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4/8/2024</a:t>
            </a:fld>
            <a:endParaRPr lang="en-US"/>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62751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4"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343825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68773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7601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0" y="2527301"/>
            <a:ext cx="3586041" cy="3266046"/>
          </a:xfrm>
          <a:prstGeom prst="rect">
            <a:avLst/>
          </a:prstGeom>
        </p:spPr>
      </p:pic>
      <p:cxnSp>
        <p:nvCxnSpPr>
          <p:cNvPr id="10" name="Straight Connector 9"/>
          <p:cNvCxnSpPr/>
          <p:nvPr userDrawn="1"/>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22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66493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71740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91148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328721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9" y="434780"/>
            <a:ext cx="2971097" cy="626682"/>
            <a:chOff x="193478" y="5437878"/>
            <a:chExt cx="2295608" cy="645605"/>
          </a:xfrm>
        </p:grpSpPr>
        <p:pic>
          <p:nvPicPr>
            <p:cNvPr id="15" name="Picture 14" descr="DPH-Logo-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4/8/2024</a:t>
            </a:fld>
            <a:endParaRPr lang="en-US"/>
          </a:p>
        </p:txBody>
      </p:sp>
      <p:grpSp>
        <p:nvGrpSpPr>
          <p:cNvPr id="10" name="Group 9"/>
          <p:cNvGrpSpPr/>
          <p:nvPr userDrawn="1"/>
        </p:nvGrpSpPr>
        <p:grpSpPr>
          <a:xfrm>
            <a:off x="16933" y="6787278"/>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99718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4"/>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4"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1713603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userDrawn="1"/>
        </p:nvGrpSpPr>
        <p:grpSpPr>
          <a:xfrm>
            <a:off x="16933" y="6787278"/>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6" y="5463280"/>
            <a:ext cx="2754337"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endParaRPr lang="en-US"/>
          </a:p>
        </p:txBody>
      </p:sp>
    </p:spTree>
    <p:extLst>
      <p:ext uri="{BB962C8B-B14F-4D97-AF65-F5344CB8AC3E}">
        <p14:creationId xmlns:p14="http://schemas.microsoft.com/office/powerpoint/2010/main" val="2986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325786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538664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2" y="2527301"/>
            <a:ext cx="3586041" cy="3266046"/>
          </a:xfrm>
          <a:prstGeom prst="rect">
            <a:avLst/>
          </a:prstGeom>
        </p:spPr>
      </p:pic>
      <p:cxnSp>
        <p:nvCxnSpPr>
          <p:cNvPr id="10" name="Straight Connector 9"/>
          <p:cNvCxnSpPr/>
          <p:nvPr userDrawn="1"/>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8586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503728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20625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717342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1951229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itle-ENG">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868113" y="411029"/>
            <a:ext cx="6096000" cy="2554545"/>
          </a:xfrm>
          <a:prstGeom prst="rect">
            <a:avLst/>
          </a:prstGeom>
          <a:noFill/>
        </p:spPr>
        <p:txBody>
          <a:bodyPr wrap="square" rtlCol="0">
            <a:spAutoFit/>
          </a:bodyPr>
          <a:lstStyle/>
          <a:p>
            <a:pPr algn="ctr"/>
            <a:r>
              <a:rPr lang="en-US" sz="2800" i="1" spc="100">
                <a:solidFill>
                  <a:schemeClr val="bg1"/>
                </a:solidFill>
                <a:effectLst>
                  <a:outerShdw blurRad="38100" dist="38100" dir="2700000" algn="tl">
                    <a:srgbClr val="000000">
                      <a:alpha val="43137"/>
                    </a:srgbClr>
                  </a:outerShdw>
                </a:effectLst>
                <a:latin typeface="Lato Bold" panose="020F0802020204030203" pitchFamily="34" charset="0"/>
              </a:rPr>
              <a:t>Los Angeles County Responds</a:t>
            </a:r>
          </a:p>
          <a:p>
            <a:pPr algn="ctr"/>
            <a:endParaRPr lang="en-US" sz="32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4000" b="1" spc="100">
                <a:solidFill>
                  <a:schemeClr val="bg1"/>
                </a:solidFill>
                <a:effectLst>
                  <a:outerShdw blurRad="38100" dist="38100" dir="2700000" algn="tl">
                    <a:srgbClr val="000000">
                      <a:alpha val="43137"/>
                    </a:srgbClr>
                  </a:outerShdw>
                </a:effectLst>
                <a:latin typeface="Lato Black" panose="020F0A02020204030203" pitchFamily="34" charset="0"/>
              </a:rPr>
              <a:t>Confronting COVID-19</a:t>
            </a: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fld id="{06D4D0D8-C7F2-4AF4-98E5-882B50F2D55B}" type="datetime4">
              <a:rPr lang="en-US" sz="2800" i="1" spc="100" smtClean="0">
                <a:solidFill>
                  <a:schemeClr val="bg1"/>
                </a:solidFill>
                <a:effectLst>
                  <a:outerShdw blurRad="38100" dist="38100" dir="2700000" algn="tl">
                    <a:srgbClr val="000000">
                      <a:alpha val="43137"/>
                    </a:srgbClr>
                  </a:outerShdw>
                </a:effectLst>
                <a:latin typeface="Lato Black" panose="020F0A02020204030203" pitchFamily="34" charset="0"/>
              </a:rPr>
              <a:t>April 8, 2024</a:t>
            </a:fld>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16362" y="2200744"/>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639669940"/>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ITLE-SP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900872" y="411029"/>
            <a:ext cx="6030483" cy="2400657"/>
          </a:xfrm>
          <a:prstGeom prst="rect">
            <a:avLst/>
          </a:prstGeom>
          <a:noFill/>
        </p:spPr>
        <p:txBody>
          <a:bodyPr wrap="square" rtlCol="0">
            <a:spAutoFit/>
          </a:bodyPr>
          <a:lstStyle/>
          <a:p>
            <a:pPr algn="ctr"/>
            <a:r>
              <a:rPr lang="en-US" sz="2400" i="1" spc="100">
                <a:solidFill>
                  <a:schemeClr val="bg1"/>
                </a:solidFill>
                <a:effectLst>
                  <a:outerShdw blurRad="38100" dist="38100" dir="2700000" algn="tl">
                    <a:srgbClr val="000000">
                      <a:alpha val="43137"/>
                    </a:srgbClr>
                  </a:outerShdw>
                </a:effectLst>
                <a:latin typeface="Lato Bold" panose="020F0802020204030203" pitchFamily="34" charset="0"/>
              </a:rPr>
              <a:t>El Condado de Los Ángeles Responde</a:t>
            </a:r>
          </a:p>
          <a:p>
            <a:pPr algn="ctr"/>
            <a:endParaRPr lang="en-US" sz="32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3800" b="1" spc="100">
                <a:solidFill>
                  <a:schemeClr val="bg1"/>
                </a:solidFill>
                <a:effectLst>
                  <a:outerShdw blurRad="38100" dist="38100" dir="2700000" algn="tl">
                    <a:srgbClr val="000000">
                      <a:alpha val="43137"/>
                    </a:srgbClr>
                  </a:outerShdw>
                </a:effectLst>
                <a:latin typeface="Lato Black" panose="020F0A02020204030203" pitchFamily="34" charset="0"/>
              </a:rPr>
              <a:t>Confrontando COVID-19</a:t>
            </a: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sz="2800" i="1" spc="100">
                <a:solidFill>
                  <a:schemeClr val="bg1"/>
                </a:solidFill>
                <a:effectLst>
                  <a:outerShdw blurRad="38100" dist="38100" dir="2700000" algn="tl">
                    <a:srgbClr val="000000">
                      <a:alpha val="43137"/>
                    </a:srgbClr>
                  </a:outerShdw>
                </a:effectLst>
                <a:latin typeface="Lato Black" panose="020F0A02020204030203" pitchFamily="34" charset="0"/>
              </a:rPr>
              <a:t>8 de Junio del 2020</a:t>
            </a: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16362" y="2136576"/>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328065502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9896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itle-ARM">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5" name="TextBox 4">
            <a:extLst>
              <a:ext uri="{FF2B5EF4-FFF2-40B4-BE49-F238E27FC236}">
                <a16:creationId xmlns:a16="http://schemas.microsoft.com/office/drawing/2014/main" id="{6F30874F-81C3-41BE-ADDF-319968F3390E}"/>
              </a:ext>
            </a:extLst>
          </p:cNvPr>
          <p:cNvSpPr txBox="1"/>
          <p:nvPr userDrawn="1"/>
        </p:nvSpPr>
        <p:spPr>
          <a:xfrm>
            <a:off x="5868113" y="411029"/>
            <a:ext cx="6096000" cy="2816156"/>
          </a:xfrm>
          <a:prstGeom prst="rect">
            <a:avLst/>
          </a:prstGeom>
          <a:noFill/>
        </p:spPr>
        <p:txBody>
          <a:bodyPr wrap="square" rtlCol="0">
            <a:spAutoFit/>
          </a:bodyPr>
          <a:lstStyle/>
          <a:p>
            <a:pPr algn="ctr"/>
            <a:r>
              <a:rPr lang="hy-AM" sz="2000"/>
              <a:t>Լոս Անջելեսի Կոմսությունը Պատասխանում Է</a:t>
            </a:r>
            <a:endParaRPr lang="en-US" sz="2000"/>
          </a:p>
          <a:p>
            <a:pPr algn="ctr"/>
            <a:endParaRPr lang="en-US" sz="2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hy-AM" sz="4000" b="1" spc="100">
                <a:solidFill>
                  <a:schemeClr val="bg1"/>
                </a:solidFill>
                <a:effectLst>
                  <a:outerShdw blurRad="38100" dist="38100" dir="2700000" algn="tl">
                    <a:srgbClr val="000000">
                      <a:alpha val="43137"/>
                    </a:srgbClr>
                  </a:outerShdw>
                </a:effectLst>
                <a:latin typeface="Lato Black" panose="020F0A02020204030203" pitchFamily="34" charset="0"/>
              </a:rPr>
              <a:t>Դիմակայել Կորոնավիրուսին</a:t>
            </a: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hy-AM" sz="2800" i="1" spc="100">
                <a:solidFill>
                  <a:schemeClr val="bg1"/>
                </a:solidFill>
                <a:effectLst>
                  <a:outerShdw blurRad="38100" dist="38100" dir="2700000" algn="tl">
                    <a:srgbClr val="000000">
                      <a:alpha val="43137"/>
                    </a:srgbClr>
                  </a:outerShdw>
                </a:effectLst>
                <a:latin typeface="Lato Black" panose="020F0A02020204030203" pitchFamily="34" charset="0"/>
              </a:rPr>
              <a:t>Հունիս</a:t>
            </a:r>
            <a:r>
              <a:rPr lang="en-US" sz="2800" i="1" spc="100">
                <a:solidFill>
                  <a:schemeClr val="bg1"/>
                </a:solidFill>
                <a:effectLst>
                  <a:outerShdw blurRad="38100" dist="38100" dir="2700000" algn="tl">
                    <a:srgbClr val="000000">
                      <a:alpha val="43137"/>
                    </a:srgbClr>
                  </a:outerShdw>
                </a:effectLst>
                <a:latin typeface="Lato Black" panose="020F0A02020204030203" pitchFamily="34" charset="0"/>
              </a:rPr>
              <a:t> 8, 2020</a:t>
            </a:r>
          </a:p>
        </p:txBody>
      </p:sp>
      <p:cxnSp>
        <p:nvCxnSpPr>
          <p:cNvPr id="6" name="Straight Connector 5">
            <a:extLst>
              <a:ext uri="{FF2B5EF4-FFF2-40B4-BE49-F238E27FC236}">
                <a16:creationId xmlns:a16="http://schemas.microsoft.com/office/drawing/2014/main" id="{CFDCAF40-C4CC-4717-80CD-A24DE502C2CE}"/>
              </a:ext>
            </a:extLst>
          </p:cNvPr>
          <p:cNvCxnSpPr>
            <a:cxnSpLocks/>
          </p:cNvCxnSpPr>
          <p:nvPr userDrawn="1"/>
        </p:nvCxnSpPr>
        <p:spPr>
          <a:xfrm>
            <a:off x="6356241" y="2516938"/>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8E2B6B-9C58-453B-84D3-8929A36890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1977312896"/>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K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10F3B2-FB68-41F9-A738-2E1F455758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7" name="TextBox 6">
            <a:extLst>
              <a:ext uri="{FF2B5EF4-FFF2-40B4-BE49-F238E27FC236}">
                <a16:creationId xmlns:a16="http://schemas.microsoft.com/office/drawing/2014/main" id="{A9E81084-2CCB-490C-A3EB-FA51B7BFEDF1}"/>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10" name="Picture 9">
            <a:extLst>
              <a:ext uri="{FF2B5EF4-FFF2-40B4-BE49-F238E27FC236}">
                <a16:creationId xmlns:a16="http://schemas.microsoft.com/office/drawing/2014/main" id="{6977BC54-5872-4FBF-858A-F00B23E4E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
        <p:nvSpPr>
          <p:cNvPr id="11" name="TextBox 10">
            <a:extLst>
              <a:ext uri="{FF2B5EF4-FFF2-40B4-BE49-F238E27FC236}">
                <a16:creationId xmlns:a16="http://schemas.microsoft.com/office/drawing/2014/main" id="{C1E8FBF7-8492-427F-B719-C65719B35A41}"/>
              </a:ext>
            </a:extLst>
          </p:cNvPr>
          <p:cNvSpPr txBox="1"/>
          <p:nvPr userDrawn="1"/>
        </p:nvSpPr>
        <p:spPr>
          <a:xfrm>
            <a:off x="5868113" y="411029"/>
            <a:ext cx="6096000" cy="2554545"/>
          </a:xfrm>
          <a:prstGeom prst="rect">
            <a:avLst/>
          </a:prstGeom>
          <a:noFill/>
        </p:spPr>
        <p:txBody>
          <a:bodyPr wrap="square" rtlCol="0">
            <a:spAutoFit/>
          </a:bodyPr>
          <a:lstStyle/>
          <a:p>
            <a:pPr algn="ctr"/>
            <a:r>
              <a:rPr lang="ko-KR" altLang="en-US" sz="2800" i="0" spc="100">
                <a:solidFill>
                  <a:schemeClr val="bg1"/>
                </a:solidFill>
                <a:effectLst>
                  <a:outerShdw blurRad="38100" dist="38100" dir="2700000" algn="tl">
                    <a:srgbClr val="000000">
                      <a:alpha val="43137"/>
                    </a:srgbClr>
                  </a:outerShdw>
                </a:effectLst>
                <a:latin typeface="Lato Bold" panose="020F0802020204030203" pitchFamily="34" charset="0"/>
              </a:rPr>
              <a:t>로스엔젤레스 카운티가 응답하다</a:t>
            </a:r>
            <a:endParaRPr lang="en-US" sz="2800" i="0" spc="100">
              <a:solidFill>
                <a:schemeClr val="bg1"/>
              </a:solidFill>
              <a:effectLst>
                <a:outerShdw blurRad="38100" dist="38100" dir="2700000" algn="tl">
                  <a:srgbClr val="000000">
                    <a:alpha val="43137"/>
                  </a:srgbClr>
                </a:outerShdw>
              </a:effectLst>
              <a:latin typeface="Lato Bold" panose="020F0802020204030203" pitchFamily="34" charset="0"/>
            </a:endParaRPr>
          </a:p>
          <a:p>
            <a:pPr algn="ct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ko-KR" altLang="en-US" sz="3600" b="1" spc="100">
                <a:solidFill>
                  <a:schemeClr val="bg1"/>
                </a:solidFill>
                <a:effectLst>
                  <a:outerShdw blurRad="38100" dist="38100" dir="2700000" algn="tl">
                    <a:srgbClr val="000000">
                      <a:alpha val="43137"/>
                    </a:srgbClr>
                  </a:outerShdw>
                </a:effectLst>
                <a:latin typeface="Lato Black" panose="020F0A02020204030203" pitchFamily="34" charset="0"/>
              </a:rPr>
              <a:t>코로나 바이러스에 대항하다</a:t>
            </a:r>
            <a:endParaRPr lang="en-US" sz="24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2020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년 </a:t>
            </a: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6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월 </a:t>
            </a:r>
            <a:r>
              <a:rPr lang="en-US" altLang="ko-KR" sz="2800" i="0" spc="100">
                <a:solidFill>
                  <a:schemeClr val="bg1"/>
                </a:solidFill>
                <a:effectLst>
                  <a:outerShdw blurRad="38100" dist="38100" dir="2700000" algn="tl">
                    <a:srgbClr val="000000">
                      <a:alpha val="43137"/>
                    </a:srgbClr>
                  </a:outerShdw>
                </a:effectLst>
                <a:latin typeface="Lato Black" panose="020F0A02020204030203" pitchFamily="34" charset="0"/>
              </a:rPr>
              <a:t>8 </a:t>
            </a:r>
            <a:r>
              <a:rPr lang="ko-KR" altLang="en-US" sz="2800" i="0" spc="100">
                <a:solidFill>
                  <a:schemeClr val="bg1"/>
                </a:solidFill>
                <a:effectLst>
                  <a:outerShdw blurRad="38100" dist="38100" dir="2700000" algn="tl">
                    <a:srgbClr val="000000">
                      <a:alpha val="43137"/>
                    </a:srgbClr>
                  </a:outerShdw>
                </a:effectLst>
                <a:latin typeface="Lato Black" panose="020F0A02020204030203" pitchFamily="34" charset="0"/>
              </a:rPr>
              <a:t>일</a:t>
            </a:r>
            <a:endParaRPr lang="en-US" sz="2800" i="0" spc="100">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8DAF0FEF-01F2-4A3D-9501-6262B1A7809A}"/>
              </a:ext>
            </a:extLst>
          </p:cNvPr>
          <p:cNvCxnSpPr>
            <a:cxnSpLocks/>
          </p:cNvCxnSpPr>
          <p:nvPr userDrawn="1"/>
        </p:nvCxnSpPr>
        <p:spPr>
          <a:xfrm>
            <a:off x="6316362" y="1166703"/>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79911"/>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_C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10F3B2-FB68-41F9-A738-2E1F455758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7" name="TextBox 6">
            <a:extLst>
              <a:ext uri="{FF2B5EF4-FFF2-40B4-BE49-F238E27FC236}">
                <a16:creationId xmlns:a16="http://schemas.microsoft.com/office/drawing/2014/main" id="{A9E81084-2CCB-490C-A3EB-FA51B7BFEDF1}"/>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
        <p:nvSpPr>
          <p:cNvPr id="8" name="TextBox 7">
            <a:extLst>
              <a:ext uri="{FF2B5EF4-FFF2-40B4-BE49-F238E27FC236}">
                <a16:creationId xmlns:a16="http://schemas.microsoft.com/office/drawing/2014/main" id="{7D374FB4-38E5-45D5-8BD4-8AB69BEE1950}"/>
              </a:ext>
            </a:extLst>
          </p:cNvPr>
          <p:cNvSpPr txBox="1"/>
          <p:nvPr userDrawn="1"/>
        </p:nvSpPr>
        <p:spPr>
          <a:xfrm>
            <a:off x="5868113" y="411029"/>
            <a:ext cx="6096000" cy="2616101"/>
          </a:xfrm>
          <a:prstGeom prst="rect">
            <a:avLst/>
          </a:prstGeom>
          <a:noFill/>
        </p:spPr>
        <p:txBody>
          <a:bodyPr wrap="square" rtlCol="0">
            <a:spAutoFit/>
          </a:bodyPr>
          <a:lstStyle/>
          <a:p>
            <a:pPr algn="ctr"/>
            <a:r>
              <a:rPr lang="zh-TW" altLang="en-US" sz="3200">
                <a:latin typeface="MS Gothic" panose="020B0609070205080204" pitchFamily="49" charset="-128"/>
                <a:ea typeface="MS Gothic" panose="020B0609070205080204" pitchFamily="49" charset="-128"/>
                <a:cs typeface="Arial" panose="020B0604020202020204" pitchFamily="34" charset="0"/>
              </a:rPr>
              <a:t>洛杉磯縣回應</a:t>
            </a:r>
            <a:endParaRPr lang="en-US" altLang="zh-TW" sz="3200">
              <a:latin typeface="MS Gothic" panose="020B0609070205080204" pitchFamily="49" charset="-128"/>
              <a:ea typeface="MS Gothic" panose="020B0609070205080204" pitchFamily="49" charset="-128"/>
              <a:cs typeface="Arial" panose="020B0604020202020204" pitchFamily="34" charset="0"/>
            </a:endParaRPr>
          </a:p>
          <a:p>
            <a:pPr algn="ctr"/>
            <a:endParaRPr lang="en-US" altLang="zh-TW" sz="2800">
              <a:latin typeface="MS Gothic" panose="020B0609070205080204" pitchFamily="49" charset="-128"/>
              <a:ea typeface="MS Gothic" panose="020B0609070205080204" pitchFamily="49"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4000" b="0" i="0" kern="1200">
                <a:solidFill>
                  <a:schemeClr val="tx1"/>
                </a:solidFill>
                <a:effectLst/>
                <a:latin typeface="MS Gothic" panose="020B0609070205080204" pitchFamily="49" charset="-128"/>
                <a:ea typeface="MS Gothic" panose="020B0609070205080204" pitchFamily="49" charset="-128"/>
                <a:cs typeface="Arial" panose="020B0604020202020204" pitchFamily="34" charset="0"/>
              </a:rPr>
              <a:t>對抗</a:t>
            </a:r>
            <a:r>
              <a:rPr lang="en-US" altLang="zh-TW" sz="2000" b="1" i="0" kern="120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Arial" panose="020B0604020202020204" pitchFamily="34" charset="0"/>
              </a:rPr>
              <a:t> </a:t>
            </a:r>
            <a:r>
              <a:rPr lang="en-US" altLang="zh-TW" sz="4400" b="1" i="0" kern="1200" spc="100">
                <a:solidFill>
                  <a:schemeClr val="bg1"/>
                </a:solidFill>
                <a:effectLst>
                  <a:outerShdw blurRad="38100" dist="38100" dir="2700000" algn="tl">
                    <a:srgbClr val="000000">
                      <a:alpha val="43137"/>
                    </a:srgbClr>
                  </a:outerShdw>
                </a:effectLst>
                <a:latin typeface="Lato Black" panose="020F0A02020204030203" pitchFamily="34" charset="0"/>
                <a:ea typeface="+mn-ea"/>
                <a:cs typeface="+mn-cs"/>
              </a:rPr>
              <a:t>COVID-19</a:t>
            </a:r>
            <a:endParaRPr lang="en-US" sz="4000" b="1" spc="100">
              <a:solidFill>
                <a:schemeClr val="bg1"/>
              </a:solidFill>
              <a:effectLst>
                <a:outerShdw blurRad="38100" dist="38100" dir="2700000" algn="tl">
                  <a:srgbClr val="000000">
                    <a:alpha val="43137"/>
                  </a:srgbClr>
                </a:outerShdw>
              </a:effectLst>
              <a:latin typeface="Lato Black" panose="020F0A02020204030203" pitchFamily="34" charset="0"/>
            </a:endParaRPr>
          </a:p>
          <a:p>
            <a:pPr algn="ctr"/>
            <a:endParaRPr lang="en-US" sz="2800" i="1" spc="100">
              <a:solidFill>
                <a:schemeClr val="bg1"/>
              </a:solidFill>
              <a:effectLst>
                <a:outerShdw blurRad="38100" dist="38100" dir="2700000" algn="tl">
                  <a:srgbClr val="000000">
                    <a:alpha val="43137"/>
                  </a:srgbClr>
                </a:outerShdw>
              </a:effectLst>
              <a:latin typeface="Lato Black" panose="020F0A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i="0" spc="100">
                <a:solidFill>
                  <a:schemeClr val="bg1"/>
                </a:solidFill>
                <a:effectLst>
                  <a:outerShdw blurRad="38100" dist="38100" dir="2700000" algn="tl">
                    <a:srgbClr val="000000">
                      <a:alpha val="43137"/>
                    </a:srgbClr>
                  </a:outerShdw>
                </a:effectLst>
                <a:latin typeface="Lato Black" panose="020F0A02020204030203" pitchFamily="34" charset="0"/>
              </a:rPr>
              <a:t>2020 </a:t>
            </a:r>
            <a:r>
              <a:rPr lang="en-US" altLang="zh-TW" sz="3200" i="0" spc="100">
                <a:solidFill>
                  <a:schemeClr val="bg1"/>
                </a:solidFill>
                <a:effectLst>
                  <a:outerShdw blurRad="38100" dist="38100" dir="2700000" algn="tl">
                    <a:srgbClr val="000000">
                      <a:alpha val="43137"/>
                    </a:srgbClr>
                  </a:outerShdw>
                </a:effectLst>
                <a:latin typeface="Lato Black" panose="020F0A02020204030203" pitchFamily="34" charset="0"/>
              </a:rPr>
              <a:t>6</a:t>
            </a:r>
            <a:r>
              <a:rPr lang="zh-TW" alt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月</a:t>
            </a:r>
            <a:r>
              <a:rPr lang="en-US" altLang="zh-TW" sz="3200" i="0" spc="100">
                <a:solidFill>
                  <a:schemeClr val="bg1"/>
                </a:solidFill>
                <a:effectLst>
                  <a:outerShdw blurRad="38100" dist="38100" dir="2700000" algn="tl">
                    <a:srgbClr val="000000">
                      <a:alpha val="43137"/>
                    </a:srgbClr>
                  </a:outerShdw>
                </a:effectLst>
                <a:latin typeface="Lato Black" panose="020F0A02020204030203" pitchFamily="34" charset="0"/>
              </a:rPr>
              <a:t>8</a:t>
            </a:r>
            <a:r>
              <a:rPr lang="zh-TW" alt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rPr>
              <a:t>日</a:t>
            </a:r>
            <a:endParaRPr lang="en-US" sz="3200" i="0" spc="100">
              <a:solidFill>
                <a:schemeClr val="bg1"/>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endParaRPr>
          </a:p>
        </p:txBody>
      </p:sp>
      <p:cxnSp>
        <p:nvCxnSpPr>
          <p:cNvPr id="9" name="Straight Connector 8">
            <a:extLst>
              <a:ext uri="{FF2B5EF4-FFF2-40B4-BE49-F238E27FC236}">
                <a16:creationId xmlns:a16="http://schemas.microsoft.com/office/drawing/2014/main" id="{5588DB59-4FB6-4074-B2EB-1AC01D7EAE57}"/>
              </a:ext>
            </a:extLst>
          </p:cNvPr>
          <p:cNvCxnSpPr>
            <a:cxnSpLocks/>
          </p:cNvCxnSpPr>
          <p:nvPr userDrawn="1"/>
        </p:nvCxnSpPr>
        <p:spPr>
          <a:xfrm>
            <a:off x="6356241" y="2239403"/>
            <a:ext cx="5199503"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77BC54-5872-4FBF-858A-F00B23E4E2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7413" y="3429000"/>
            <a:ext cx="2057400" cy="2057400"/>
          </a:xfrm>
          <a:prstGeom prst="rect">
            <a:avLst/>
          </a:prstGeom>
        </p:spPr>
      </p:pic>
    </p:spTree>
    <p:extLst>
      <p:ext uri="{BB962C8B-B14F-4D97-AF65-F5344CB8AC3E}">
        <p14:creationId xmlns:p14="http://schemas.microsoft.com/office/powerpoint/2010/main" val="737243102"/>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Update-ENG">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4/8/2024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
        <p:nvSpPr>
          <p:cNvPr id="11" name="TextBox 10">
            <a:extLst>
              <a:ext uri="{FF2B5EF4-FFF2-40B4-BE49-F238E27FC236}">
                <a16:creationId xmlns:a16="http://schemas.microsoft.com/office/drawing/2014/main" id="{0816AEAC-C0A8-4082-A85D-8347A26409BA}"/>
              </a:ext>
            </a:extLst>
          </p:cNvPr>
          <p:cNvSpPr txBox="1"/>
          <p:nvPr userDrawn="1"/>
        </p:nvSpPr>
        <p:spPr>
          <a:xfrm>
            <a:off x="6096001" y="227602"/>
            <a:ext cx="5721922" cy="974241"/>
          </a:xfrm>
          <a:prstGeom prst="rect">
            <a:avLst/>
          </a:prstGeom>
          <a:noFill/>
        </p:spPr>
        <p:txBody>
          <a:bodyPr wrap="square" rtlCol="0">
            <a:spAutoFit/>
          </a:bodyPr>
          <a:lstStyle/>
          <a:p>
            <a:pPr algn="ctr">
              <a:lnSpc>
                <a:spcPct val="150000"/>
              </a:lnSpc>
            </a:pPr>
            <a:r>
              <a:rPr lang="en-US" sz="4400" b="1">
                <a:solidFill>
                  <a:schemeClr val="bg1"/>
                </a:solidFill>
                <a:effectLst>
                  <a:outerShdw blurRad="38100" dist="38100" dir="2700000" algn="tl">
                    <a:srgbClr val="000000">
                      <a:alpha val="43137"/>
                    </a:srgbClr>
                  </a:outerShdw>
                </a:effectLst>
                <a:latin typeface="Lato Black" panose="020F0A02020204030203" pitchFamily="34" charset="0"/>
              </a:rPr>
              <a:t>COVID-19 Update</a:t>
            </a: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13141"/>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Update-SP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4/8/2024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C10067-D318-4FD1-9928-C99EB20D1E08}"/>
              </a:ext>
            </a:extLst>
          </p:cNvPr>
          <p:cNvSpPr txBox="1"/>
          <p:nvPr userDrawn="1"/>
        </p:nvSpPr>
        <p:spPr>
          <a:xfrm>
            <a:off x="6096001" y="227602"/>
            <a:ext cx="5721922" cy="854016"/>
          </a:xfrm>
          <a:prstGeom prst="rect">
            <a:avLst/>
          </a:prstGeom>
          <a:noFill/>
        </p:spPr>
        <p:txBody>
          <a:bodyPr wrap="square" rtlCol="0">
            <a:spAutoFit/>
          </a:bodyPr>
          <a:lstStyle/>
          <a:p>
            <a:pPr algn="ctr">
              <a:lnSpc>
                <a:spcPct val="150000"/>
              </a:lnSpc>
            </a:pPr>
            <a:r>
              <a:rPr lang="en-US" sz="3800" b="1">
                <a:solidFill>
                  <a:schemeClr val="bg1"/>
                </a:solidFill>
                <a:effectLst>
                  <a:outerShdw blurRad="38100" dist="38100" dir="2700000" algn="tl">
                    <a:srgbClr val="000000">
                      <a:alpha val="43137"/>
                    </a:srgbClr>
                  </a:outerShdw>
                </a:effectLst>
                <a:latin typeface="Lato Black" panose="020F0A02020204030203" pitchFamily="34" charset="0"/>
              </a:rPr>
              <a:t>Actualización COVID-19</a:t>
            </a:r>
          </a:p>
        </p:txBody>
      </p:sp>
    </p:spTree>
    <p:extLst>
      <p:ext uri="{BB962C8B-B14F-4D97-AF65-F5344CB8AC3E}">
        <p14:creationId xmlns:p14="http://schemas.microsoft.com/office/powerpoint/2010/main" val="3696749113"/>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Update-ARM">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4/8/2024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
        <p:nvSpPr>
          <p:cNvPr id="11" name="TextBox 10">
            <a:extLst>
              <a:ext uri="{FF2B5EF4-FFF2-40B4-BE49-F238E27FC236}">
                <a16:creationId xmlns:a16="http://schemas.microsoft.com/office/drawing/2014/main" id="{0816AEAC-C0A8-4082-A85D-8347A26409BA}"/>
              </a:ext>
            </a:extLst>
          </p:cNvPr>
          <p:cNvSpPr txBox="1"/>
          <p:nvPr userDrawn="1"/>
        </p:nvSpPr>
        <p:spPr>
          <a:xfrm>
            <a:off x="6055152" y="68360"/>
            <a:ext cx="5721922" cy="1102161"/>
          </a:xfrm>
          <a:prstGeom prst="rect">
            <a:avLst/>
          </a:prstGeom>
          <a:noFill/>
        </p:spPr>
        <p:txBody>
          <a:bodyPr wrap="square" rtlCol="0">
            <a:spAutoFit/>
          </a:bodyPr>
          <a:lstStyle/>
          <a:p>
            <a:pPr algn="ctr">
              <a:lnSpc>
                <a:spcPct val="150000"/>
              </a:lnSpc>
            </a:pPr>
            <a:r>
              <a:rPr lang="hy-AM" sz="5000" b="1">
                <a:solidFill>
                  <a:schemeClr val="bg1"/>
                </a:solidFill>
                <a:effectLst>
                  <a:outerShdw blurRad="38100" dist="38100" dir="2700000" algn="tl">
                    <a:srgbClr val="000000">
                      <a:alpha val="43137"/>
                    </a:srgbClr>
                  </a:outerShdw>
                </a:effectLst>
                <a:latin typeface="Lato Black" panose="020F0A02020204030203" pitchFamily="34" charset="0"/>
              </a:rPr>
              <a:t>Նորություններ</a:t>
            </a:r>
            <a:endParaRPr lang="en-US" sz="5000" b="1">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289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177418"/>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Update-ENG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16AEAC-C0A8-4082-A85D-8347A26409BA}"/>
              </a:ext>
            </a:extLst>
          </p:cNvPr>
          <p:cNvSpPr txBox="1"/>
          <p:nvPr userDrawn="1"/>
        </p:nvSpPr>
        <p:spPr>
          <a:xfrm>
            <a:off x="6096001" y="227602"/>
            <a:ext cx="5721922" cy="974241"/>
          </a:xfrm>
          <a:prstGeom prst="rect">
            <a:avLst/>
          </a:prstGeom>
          <a:noFill/>
        </p:spPr>
        <p:txBody>
          <a:bodyPr wrap="square" rtlCol="0">
            <a:spAutoFit/>
          </a:bodyPr>
          <a:lstStyle/>
          <a:p>
            <a:pPr algn="ctr">
              <a:lnSpc>
                <a:spcPct val="150000"/>
              </a:lnSpc>
            </a:pPr>
            <a:r>
              <a:rPr lang="en-US" sz="4400" b="1">
                <a:solidFill>
                  <a:schemeClr val="bg1"/>
                </a:solidFill>
                <a:effectLst>
                  <a:outerShdw blurRad="38100" dist="38100" dir="2700000" algn="tl">
                    <a:srgbClr val="000000">
                      <a:alpha val="43137"/>
                    </a:srgbClr>
                  </a:outerShdw>
                </a:effectLst>
                <a:latin typeface="Lato Black" panose="020F0A02020204030203" pitchFamily="34" charset="0"/>
              </a:rPr>
              <a:t>COVID-19 Update</a:t>
            </a: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687422"/>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Update-SPN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357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C10067-D318-4FD1-9928-C99EB20D1E08}"/>
              </a:ext>
            </a:extLst>
          </p:cNvPr>
          <p:cNvSpPr txBox="1"/>
          <p:nvPr userDrawn="1"/>
        </p:nvSpPr>
        <p:spPr>
          <a:xfrm>
            <a:off x="6096001" y="227602"/>
            <a:ext cx="5721922" cy="854016"/>
          </a:xfrm>
          <a:prstGeom prst="rect">
            <a:avLst/>
          </a:prstGeom>
          <a:noFill/>
        </p:spPr>
        <p:txBody>
          <a:bodyPr wrap="square" rtlCol="0">
            <a:spAutoFit/>
          </a:bodyPr>
          <a:lstStyle/>
          <a:p>
            <a:pPr algn="ctr">
              <a:lnSpc>
                <a:spcPct val="150000"/>
              </a:lnSpc>
            </a:pPr>
            <a:r>
              <a:rPr lang="en-US" sz="3800" b="1">
                <a:solidFill>
                  <a:schemeClr val="bg1"/>
                </a:solidFill>
                <a:effectLst>
                  <a:outerShdw blurRad="38100" dist="38100" dir="2700000" algn="tl">
                    <a:srgbClr val="000000">
                      <a:alpha val="43137"/>
                    </a:srgbClr>
                  </a:outerShdw>
                </a:effectLst>
                <a:latin typeface="Lato Black" panose="020F0A02020204030203" pitchFamily="34" charset="0"/>
              </a:rPr>
              <a:t>Actualización COVID-19</a:t>
            </a:r>
          </a:p>
        </p:txBody>
      </p:sp>
    </p:spTree>
    <p:extLst>
      <p:ext uri="{BB962C8B-B14F-4D97-AF65-F5344CB8AC3E}">
        <p14:creationId xmlns:p14="http://schemas.microsoft.com/office/powerpoint/2010/main" val="148247034"/>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Update-ARM (No Footer)">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816AEAC-C0A8-4082-A85D-8347A26409BA}"/>
              </a:ext>
            </a:extLst>
          </p:cNvPr>
          <p:cNvSpPr txBox="1"/>
          <p:nvPr userDrawn="1"/>
        </p:nvSpPr>
        <p:spPr>
          <a:xfrm>
            <a:off x="6055152" y="68360"/>
            <a:ext cx="5721922" cy="1102161"/>
          </a:xfrm>
          <a:prstGeom prst="rect">
            <a:avLst/>
          </a:prstGeom>
          <a:noFill/>
        </p:spPr>
        <p:txBody>
          <a:bodyPr wrap="square" rtlCol="0">
            <a:spAutoFit/>
          </a:bodyPr>
          <a:lstStyle/>
          <a:p>
            <a:pPr algn="ctr">
              <a:lnSpc>
                <a:spcPct val="150000"/>
              </a:lnSpc>
            </a:pPr>
            <a:r>
              <a:rPr lang="hy-AM" sz="5000" b="1">
                <a:solidFill>
                  <a:schemeClr val="bg1"/>
                </a:solidFill>
                <a:effectLst>
                  <a:outerShdw blurRad="38100" dist="38100" dir="2700000" algn="tl">
                    <a:srgbClr val="000000">
                      <a:alpha val="43137"/>
                    </a:srgbClr>
                  </a:outerShdw>
                </a:effectLst>
                <a:latin typeface="Lato Black" panose="020F0A02020204030203" pitchFamily="34" charset="0"/>
              </a:rPr>
              <a:t>Նորություններ</a:t>
            </a:r>
            <a:endParaRPr lang="en-US" sz="5000" b="1">
              <a:solidFill>
                <a:schemeClr val="bg1"/>
              </a:solidFill>
              <a:effectLst>
                <a:outerShdw blurRad="38100" dist="38100" dir="2700000" algn="tl">
                  <a:srgbClr val="000000">
                    <a:alpha val="43137"/>
                  </a:srgbClr>
                </a:outerShdw>
              </a:effectLst>
              <a:latin typeface="Lato Black" panose="020F0A02020204030203" pitchFamily="34" charset="0"/>
            </a:endParaRPr>
          </a:p>
        </p:txBody>
      </p:sp>
      <p:cxnSp>
        <p:nvCxnSpPr>
          <p:cNvPr id="12" name="Straight Connector 11">
            <a:extLst>
              <a:ext uri="{FF2B5EF4-FFF2-40B4-BE49-F238E27FC236}">
                <a16:creationId xmlns:a16="http://schemas.microsoft.com/office/drawing/2014/main" id="{DB2284B5-ADF1-494A-8E08-54938909E13F}"/>
              </a:ext>
            </a:extLst>
          </p:cNvPr>
          <p:cNvCxnSpPr>
            <a:cxnSpLocks/>
          </p:cNvCxnSpPr>
          <p:nvPr userDrawn="1"/>
        </p:nvCxnSpPr>
        <p:spPr>
          <a:xfrm>
            <a:off x="6728949" y="1345364"/>
            <a:ext cx="4374329"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943439"/>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Safer at Home Logo">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79D902-BB90-4E78-88FC-15C8450A42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24192" y="5887592"/>
            <a:ext cx="1873145" cy="675832"/>
          </a:xfrm>
          <a:prstGeom prst="rect">
            <a:avLst/>
          </a:prstGeom>
        </p:spPr>
      </p:pic>
      <p:sp>
        <p:nvSpPr>
          <p:cNvPr id="4" name="TextBox 3">
            <a:extLst>
              <a:ext uri="{FF2B5EF4-FFF2-40B4-BE49-F238E27FC236}">
                <a16:creationId xmlns:a16="http://schemas.microsoft.com/office/drawing/2014/main" id="{97229CCC-03A9-4A83-A341-66B762FEC50F}"/>
              </a:ext>
            </a:extLst>
          </p:cNvPr>
          <p:cNvSpPr txBox="1"/>
          <p:nvPr userDrawn="1"/>
        </p:nvSpPr>
        <p:spPr>
          <a:xfrm>
            <a:off x="6096000" y="5947332"/>
            <a:ext cx="3919634" cy="46166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a:t>
            </a:r>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spTree>
    <p:extLst>
      <p:ext uri="{BB962C8B-B14F-4D97-AF65-F5344CB8AC3E}">
        <p14:creationId xmlns:p14="http://schemas.microsoft.com/office/powerpoint/2010/main" val="1715492830"/>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368380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ogo, link and date">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AB583F-C67C-48A5-902E-63B537E76004}"/>
              </a:ext>
            </a:extLst>
          </p:cNvPr>
          <p:cNvSpPr txBox="1"/>
          <p:nvPr userDrawn="1"/>
        </p:nvSpPr>
        <p:spPr>
          <a:xfrm>
            <a:off x="6735750" y="5928492"/>
            <a:ext cx="508217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t>4/8/2024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9" name="Picture 8">
            <a:extLst>
              <a:ext uri="{FF2B5EF4-FFF2-40B4-BE49-F238E27FC236}">
                <a16:creationId xmlns:a16="http://schemas.microsoft.com/office/drawing/2014/main" id="{FF1C0571-E49F-4FF4-9A36-CFBA237FBF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7251" y="5859679"/>
            <a:ext cx="598498" cy="598497"/>
          </a:xfrm>
          <a:prstGeom prst="rect">
            <a:avLst/>
          </a:prstGeom>
        </p:spPr>
      </p:pic>
    </p:spTree>
    <p:extLst>
      <p:ext uri="{BB962C8B-B14F-4D97-AF65-F5344CB8AC3E}">
        <p14:creationId xmlns:p14="http://schemas.microsoft.com/office/powerpoint/2010/main" val="500776104"/>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0C2EBD-DB06-405A-A160-2D1D985BAE4F}"/>
              </a:ext>
            </a:extLst>
          </p:cNvPr>
          <p:cNvSpPr/>
          <p:nvPr userDrawn="1"/>
        </p:nvSpPr>
        <p:spPr>
          <a:xfrm>
            <a:off x="6096001" y="-1"/>
            <a:ext cx="6096000" cy="6858001"/>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608480"/>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ESTING-Whole screen">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F9DF6-70B7-4385-938B-F00DE5EC9A67}"/>
              </a:ext>
            </a:extLst>
          </p:cNvPr>
          <p:cNvSpPr/>
          <p:nvPr userDrawn="1"/>
        </p:nvSpPr>
        <p:spPr>
          <a:xfrm>
            <a:off x="262550" y="262552"/>
            <a:ext cx="8704133" cy="4930922"/>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056008"/>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551FC-051B-444E-9C24-7294CB140432}"/>
              </a:ext>
            </a:extLst>
          </p:cNvPr>
          <p:cNvSpPr txBox="1"/>
          <p:nvPr userDrawn="1"/>
        </p:nvSpPr>
        <p:spPr>
          <a:xfrm>
            <a:off x="766243" y="311717"/>
            <a:ext cx="61473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00" normalizeH="0" noProof="0">
                <a:ln>
                  <a:noFill/>
                </a:ln>
                <a:solidFill>
                  <a:prstClr val="white"/>
                </a:solidFill>
                <a:effectLst>
                  <a:outerShdw blurRad="38100" dist="38100" dir="2700000" algn="tl">
                    <a:srgbClr val="000000">
                      <a:alpha val="43137"/>
                    </a:srgbClr>
                  </a:outerShdw>
                </a:effectLst>
                <a:uLnTx/>
                <a:uFillTx/>
                <a:latin typeface="Lato Black" panose="020F0502020204030203" pitchFamily="34" charset="77"/>
                <a:ea typeface="+mn-ea"/>
                <a:cs typeface="+mn-cs"/>
              </a:rPr>
              <a:t>Recovery Prerequisites</a:t>
            </a:r>
          </a:p>
        </p:txBody>
      </p:sp>
      <p:cxnSp>
        <p:nvCxnSpPr>
          <p:cNvPr id="3" name="Straight Connector 2">
            <a:extLst>
              <a:ext uri="{FF2B5EF4-FFF2-40B4-BE49-F238E27FC236}">
                <a16:creationId xmlns:a16="http://schemas.microsoft.com/office/drawing/2014/main" id="{992DEEAA-C1FF-4DB1-AB2F-CF6C0FF475E8}"/>
              </a:ext>
            </a:extLst>
          </p:cNvPr>
          <p:cNvCxnSpPr>
            <a:cxnSpLocks/>
          </p:cNvCxnSpPr>
          <p:nvPr userDrawn="1"/>
        </p:nvCxnSpPr>
        <p:spPr>
          <a:xfrm>
            <a:off x="902977" y="1169451"/>
            <a:ext cx="5486400"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840253"/>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GRAPHS ONLY">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pPr marL="0" marR="0" lvl="0" indent="0" defTabSz="914400" rtl="0" eaLnBrk="1" fontAlgn="auto" latinLnBrk="0" hangingPunct="1">
                <a:lnSpc>
                  <a:spcPct val="100000"/>
                </a:lnSpc>
                <a:spcBef>
                  <a:spcPts val="0"/>
                </a:spcBef>
                <a:spcAft>
                  <a:spcPts val="0"/>
                </a:spcAft>
                <a:buClrTx/>
                <a:buSzTx/>
                <a:buFontTx/>
                <a:buNone/>
                <a:tabLst/>
                <a:defRPr/>
              </a:pPr>
              <a:t>4/8/2024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8" name="Picture 7">
            <a:extLst>
              <a:ext uri="{FF2B5EF4-FFF2-40B4-BE49-F238E27FC236}">
                <a16:creationId xmlns:a16="http://schemas.microsoft.com/office/drawing/2014/main" id="{BAE82BE6-BEDD-4BF0-8E32-AB140CF0E5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8648" y="5790866"/>
            <a:ext cx="629324" cy="598497"/>
          </a:xfrm>
          <a:prstGeom prst="rect">
            <a:avLst/>
          </a:prstGeom>
        </p:spPr>
      </p:pic>
      <p:sp>
        <p:nvSpPr>
          <p:cNvPr id="4" name="Rectangle 3">
            <a:extLst>
              <a:ext uri="{FF2B5EF4-FFF2-40B4-BE49-F238E27FC236}">
                <a16:creationId xmlns:a16="http://schemas.microsoft.com/office/drawing/2014/main" id="{27C5CD2C-08C6-4384-AFBA-43F8CAD3B183}"/>
              </a:ext>
            </a:extLst>
          </p:cNvPr>
          <p:cNvSpPr/>
          <p:nvPr userDrawn="1"/>
        </p:nvSpPr>
        <p:spPr>
          <a:xfrm>
            <a:off x="0" y="-2"/>
            <a:ext cx="12192000" cy="5577840"/>
          </a:xfrm>
          <a:prstGeom prst="rect">
            <a:avLst/>
          </a:prstGeom>
          <a:solidFill>
            <a:srgbClr val="01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628194"/>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GRAPHS ONLY">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fld id="{14C903AA-78A0-4329-BF45-B3E2A121E665}" type="datetime1">
              <a:rPr lang="en-US" sz="2000" b="0" i="1" spc="100" baseline="0" smtClean="0">
                <a:solidFill>
                  <a:schemeClr val="tx1"/>
                </a:solidFill>
                <a:effectLst>
                  <a:outerShdw blurRad="38100" dist="38100" dir="2700000" algn="tl">
                    <a:srgbClr val="000000">
                      <a:alpha val="43137"/>
                    </a:srgbClr>
                  </a:outerShdw>
                </a:effectLst>
                <a:latin typeface="Lato Bold" panose="020F0802020204030203" pitchFamily="34" charset="0"/>
              </a:rPr>
              <a:pPr marL="0" marR="0" lvl="0" indent="0" defTabSz="914400" rtl="0" eaLnBrk="1" fontAlgn="auto" latinLnBrk="0" hangingPunct="1">
                <a:lnSpc>
                  <a:spcPct val="100000"/>
                </a:lnSpc>
                <a:spcBef>
                  <a:spcPts val="0"/>
                </a:spcBef>
                <a:spcAft>
                  <a:spcPts val="0"/>
                </a:spcAft>
                <a:buClrTx/>
                <a:buSzTx/>
                <a:buFontTx/>
                <a:buNone/>
                <a:tabLst/>
                <a:defRPr/>
              </a:pPr>
              <a:t>4/8/2024</a:t>
            </a:fld>
            <a:endParaRPr lang="en-US" sz="2400" b="0" i="1" spc="100" baseline="0">
              <a:solidFill>
                <a:schemeClr val="tx1"/>
              </a:solidFill>
              <a:effectLst>
                <a:outerShdw blurRad="38100" dist="38100" dir="2700000" algn="tl">
                  <a:srgbClr val="000000">
                    <a:alpha val="43137"/>
                  </a:srgbClr>
                </a:outerShdw>
              </a:effectLst>
              <a:latin typeface="Lato Bold" panose="020F0802020204030203" pitchFamily="34" charset="0"/>
            </a:endParaRPr>
          </a:p>
        </p:txBody>
      </p:sp>
      <p:pic>
        <p:nvPicPr>
          <p:cNvPr id="8" name="Picture 7">
            <a:extLst>
              <a:ext uri="{FF2B5EF4-FFF2-40B4-BE49-F238E27FC236}">
                <a16:creationId xmlns:a16="http://schemas.microsoft.com/office/drawing/2014/main" id="{BAE82BE6-BEDD-4BF0-8E32-AB140CF0E5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8648" y="5790866"/>
            <a:ext cx="629324" cy="598497"/>
          </a:xfrm>
          <a:prstGeom prst="rect">
            <a:avLst/>
          </a:prstGeom>
        </p:spPr>
      </p:pic>
      <p:sp>
        <p:nvSpPr>
          <p:cNvPr id="4" name="Rectangle 3">
            <a:extLst>
              <a:ext uri="{FF2B5EF4-FFF2-40B4-BE49-F238E27FC236}">
                <a16:creationId xmlns:a16="http://schemas.microsoft.com/office/drawing/2014/main" id="{27C5CD2C-08C6-4384-AFBA-43F8CAD3B183}"/>
              </a:ext>
            </a:extLst>
          </p:cNvPr>
          <p:cNvSpPr/>
          <p:nvPr userDrawn="1"/>
        </p:nvSpPr>
        <p:spPr>
          <a:xfrm>
            <a:off x="0" y="0"/>
            <a:ext cx="12192000" cy="5512038"/>
          </a:xfrm>
          <a:prstGeom prst="rect">
            <a:avLst/>
          </a:prstGeom>
          <a:solidFill>
            <a:srgbClr val="01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6CEA38-77A1-4D1E-98F7-2386CBF20C8B}"/>
              </a:ext>
            </a:extLst>
          </p:cNvPr>
          <p:cNvSpPr/>
          <p:nvPr userDrawn="1"/>
        </p:nvSpPr>
        <p:spPr>
          <a:xfrm>
            <a:off x="262550" y="262552"/>
            <a:ext cx="8704133" cy="4930922"/>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66012"/>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3_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926B65-A015-4069-8A71-01D08FB01282}"/>
              </a:ext>
            </a:extLst>
          </p:cNvPr>
          <p:cNvSpPr txBox="1"/>
          <p:nvPr userDrawn="1"/>
        </p:nvSpPr>
        <p:spPr>
          <a:xfrm>
            <a:off x="1392701" y="5859679"/>
            <a:ext cx="7153093" cy="461665"/>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spc="100" baseline="0">
                <a:solidFill>
                  <a:schemeClr val="tx1"/>
                </a:solidFill>
                <a:effectLst>
                  <a:outerShdw blurRad="38100" dist="38100" dir="2700000" algn="tl">
                    <a:srgbClr val="000000">
                      <a:alpha val="43137"/>
                    </a:srgbClr>
                  </a:outerShdw>
                </a:effectLst>
                <a:latin typeface="Lato Bold" panose="020F0802020204030203" pitchFamily="34" charset="0"/>
              </a:rPr>
              <a:t>covid19.lacounty.gov		     	</a:t>
            </a:r>
            <a:r>
              <a:rPr lang="en-US" sz="2000" b="0" i="1" spc="100" baseline="0">
                <a:solidFill>
                  <a:schemeClr val="tx1"/>
                </a:solidFill>
                <a:effectLst>
                  <a:outerShdw blurRad="38100" dist="38100" dir="2700000" algn="tl">
                    <a:srgbClr val="000000">
                      <a:alpha val="43137"/>
                    </a:srgbClr>
                  </a:outerShdw>
                </a:effectLst>
                <a:latin typeface="Lato Bold" panose="020F0802020204030203" pitchFamily="34" charset="0"/>
              </a:rPr>
              <a:t>9/30/2021</a:t>
            </a:r>
          </a:p>
        </p:txBody>
      </p:sp>
      <p:pic>
        <p:nvPicPr>
          <p:cNvPr id="6" name="Picture 5">
            <a:extLst>
              <a:ext uri="{FF2B5EF4-FFF2-40B4-BE49-F238E27FC236}">
                <a16:creationId xmlns:a16="http://schemas.microsoft.com/office/drawing/2014/main" id="{B55E35A0-C3B7-4B46-B5C0-2006A7FC3F3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08648" y="5790865"/>
            <a:ext cx="629324" cy="598497"/>
          </a:xfrm>
          <a:prstGeom prst="rect">
            <a:avLst/>
          </a:prstGeom>
        </p:spPr>
      </p:pic>
    </p:spTree>
    <p:extLst>
      <p:ext uri="{BB962C8B-B14F-4D97-AF65-F5344CB8AC3E}">
        <p14:creationId xmlns:p14="http://schemas.microsoft.com/office/powerpoint/2010/main" val="3672599756"/>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PreREQ1">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551FC-051B-444E-9C24-7294CB140432}"/>
              </a:ext>
            </a:extLst>
          </p:cNvPr>
          <p:cNvSpPr txBox="1"/>
          <p:nvPr userDrawn="1"/>
        </p:nvSpPr>
        <p:spPr>
          <a:xfrm>
            <a:off x="766243" y="311717"/>
            <a:ext cx="61473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00" normalizeH="0" noProof="0">
                <a:ln>
                  <a:noFill/>
                </a:ln>
                <a:solidFill>
                  <a:prstClr val="white"/>
                </a:solidFill>
                <a:effectLst>
                  <a:outerShdw blurRad="38100" dist="38100" dir="2700000" algn="tl">
                    <a:srgbClr val="000000">
                      <a:alpha val="43137"/>
                    </a:srgbClr>
                  </a:outerShdw>
                </a:effectLst>
                <a:uLnTx/>
                <a:uFillTx/>
                <a:latin typeface="Lato Black" panose="020F0502020204030203" pitchFamily="34" charset="77"/>
                <a:ea typeface="+mn-ea"/>
                <a:cs typeface="+mn-cs"/>
              </a:rPr>
              <a:t>Recovery Prerequisite</a:t>
            </a:r>
          </a:p>
        </p:txBody>
      </p:sp>
      <p:cxnSp>
        <p:nvCxnSpPr>
          <p:cNvPr id="3" name="Straight Connector 2">
            <a:extLst>
              <a:ext uri="{FF2B5EF4-FFF2-40B4-BE49-F238E27FC236}">
                <a16:creationId xmlns:a16="http://schemas.microsoft.com/office/drawing/2014/main" id="{992DEEAA-C1FF-4DB1-AB2F-CF6C0FF475E8}"/>
              </a:ext>
            </a:extLst>
          </p:cNvPr>
          <p:cNvCxnSpPr>
            <a:cxnSpLocks/>
          </p:cNvCxnSpPr>
          <p:nvPr userDrawn="1"/>
        </p:nvCxnSpPr>
        <p:spPr>
          <a:xfrm>
            <a:off x="902977" y="1169451"/>
            <a:ext cx="5852160" cy="0"/>
          </a:xfrm>
          <a:prstGeom prst="line">
            <a:avLst/>
          </a:prstGeom>
          <a:ln w="31750">
            <a:solidFill>
              <a:srgbClr val="FF950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71501"/>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bg>
      <p:bgPr>
        <a:gradFill flip="none" rotWithShape="1">
          <a:gsLst>
            <a:gs pos="0">
              <a:schemeClr val="accent3">
                <a:lumMod val="89000"/>
              </a:schemeClr>
            </a:gs>
            <a:gs pos="23000">
              <a:schemeClr val="accent3">
                <a:lumMod val="89000"/>
              </a:schemeClr>
            </a:gs>
            <a:gs pos="69000">
              <a:srgbClr val="010825"/>
            </a:gs>
            <a:gs pos="100000">
              <a:srgbClr val="000000"/>
            </a:gs>
          </a:gsLst>
          <a:lin ang="108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984731"/>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userDrawn="1"/>
        </p:nvGrpSpPr>
        <p:grpSpPr>
          <a:xfrm>
            <a:off x="8703888" y="434780"/>
            <a:ext cx="2971097" cy="626682"/>
            <a:chOff x="193478" y="5437878"/>
            <a:chExt cx="2295608" cy="645605"/>
          </a:xfrm>
        </p:grpSpPr>
        <p:pic>
          <p:nvPicPr>
            <p:cNvPr id="15" name="Picture 14" descr="DPH-Logo-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pic>
        <p:nvPicPr>
          <p:cNvPr id="6" name="Picture 5"/>
          <p:cNvPicPr>
            <a:picLocks noChangeAspect="1"/>
          </p:cNvPicPr>
          <p:nvPr userDrawn="1"/>
        </p:nvPicPr>
        <p:blipFill rotWithShape="1">
          <a:blip r:embed="rId4">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7437443" y="2527303"/>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4"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34469" y="5870698"/>
            <a:ext cx="2844800" cy="365125"/>
          </a:xfrm>
        </p:spPr>
        <p:txBody>
          <a:bodyPr/>
          <a:lstStyle>
            <a:lvl1pPr>
              <a:defRPr sz="1000">
                <a:solidFill>
                  <a:srgbClr val="FFFFFF"/>
                </a:solidFill>
              </a:defRPr>
            </a:lvl1pPr>
          </a:lstStyle>
          <a:p>
            <a:fld id="{AC3ED585-F3FD-3549-A994-39826905F8BC}" type="datetime1">
              <a:rPr lang="en-US" smtClean="0"/>
              <a:t>4/8/2024</a:t>
            </a:fld>
            <a:endParaRPr lang="en-US" dirty="0"/>
          </a:p>
        </p:txBody>
      </p:sp>
      <p:grpSp>
        <p:nvGrpSpPr>
          <p:cNvPr id="10" name="Group 9"/>
          <p:cNvGrpSpPr/>
          <p:nvPr userDrawn="1"/>
        </p:nvGrpSpPr>
        <p:grpSpPr>
          <a:xfrm>
            <a:off x="16933" y="6787276"/>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25030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0" y="2527301"/>
            <a:ext cx="3586041" cy="3266046"/>
          </a:xfrm>
          <a:prstGeom prst="rect">
            <a:avLst/>
          </a:prstGeom>
        </p:spPr>
      </p:pic>
      <p:cxnSp>
        <p:nvCxnSpPr>
          <p:cNvPr id="10" name="Straight Connector 9"/>
          <p:cNvCxnSpPr/>
          <p:nvPr userDrawn="1"/>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053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7785164" y="2456577"/>
            <a:ext cx="4435963" cy="4330699"/>
          </a:xfrm>
          <a:prstGeom prst="rect">
            <a:avLst/>
          </a:prstGeom>
        </p:spPr>
      </p:pic>
      <p:sp>
        <p:nvSpPr>
          <p:cNvPr id="2" name="Title 1"/>
          <p:cNvSpPr>
            <a:spLocks noGrp="1"/>
          </p:cNvSpPr>
          <p:nvPr>
            <p:ph type="ctrTitle"/>
          </p:nvPr>
        </p:nvSpPr>
        <p:spPr>
          <a:xfrm>
            <a:off x="434470" y="2846518"/>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26294"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6933" y="6787276"/>
            <a:ext cx="12204192"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userDrawn="1"/>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564445" y="5463280"/>
            <a:ext cx="2754337"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1" y="5342470"/>
            <a:ext cx="2721327" cy="804333"/>
          </a:xfrm>
        </p:spPr>
        <p:txBody>
          <a:bodyPr/>
          <a:lstStyle>
            <a:lvl1pPr marL="0" indent="0">
              <a:buFontTx/>
              <a:buNone/>
              <a:defRPr sz="14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412737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114C2-7739-024A-AAE4-333F8728754D}" type="datetime1">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744705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4/8/2024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userDrawn="1"/>
        </p:nvGrpSpPr>
        <p:grpSpPr>
          <a:xfrm>
            <a:off x="597531"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4"/>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69576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userDrawn="1"/>
        </p:nvSpPr>
        <p:spPr bwMode="auto">
          <a:xfrm>
            <a:off x="963086"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dirty="0">
              <a:ln>
                <a:noFill/>
              </a:ln>
              <a:solidFill>
                <a:schemeClr val="tx1"/>
              </a:solidFill>
              <a:effectLst/>
              <a:latin typeface="Arial" charset="0"/>
            </a:endParaRPr>
          </a:p>
        </p:txBody>
      </p:sp>
      <p:sp>
        <p:nvSpPr>
          <p:cNvPr id="9" name="Rectangle 8"/>
          <p:cNvSpPr/>
          <p:nvPr userDrawn="1"/>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609600" y="3698648"/>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8605961" y="2527301"/>
            <a:ext cx="3586041" cy="3266046"/>
          </a:xfrm>
          <a:prstGeom prst="rect">
            <a:avLst/>
          </a:prstGeom>
        </p:spPr>
      </p:pic>
      <p:cxnSp>
        <p:nvCxnSpPr>
          <p:cNvPr id="10" name="Straight Connector 9"/>
          <p:cNvCxnSpPr/>
          <p:nvPr userDrawn="1"/>
        </p:nvCxnSpPr>
        <p:spPr>
          <a:xfrm>
            <a:off x="2"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2118"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4597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15B0A-E3F8-2B42-AC0F-4B63D233AF15}" type="datetime1">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328996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904196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766307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3"/>
            <a:ext cx="1085356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732368" y="5494340"/>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732369" y="838202"/>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894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53239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2718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368207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endParaRPr lang="en-US"/>
          </a:p>
        </p:txBody>
      </p:sp>
    </p:spTree>
    <p:extLst>
      <p:ext uri="{BB962C8B-B14F-4D97-AF65-F5344CB8AC3E}">
        <p14:creationId xmlns:p14="http://schemas.microsoft.com/office/powerpoint/2010/main" val="247315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image" Target="../media/image10.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9.png"/><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4/8/2024</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37413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hd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4/8/2024</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70469733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4/8/2024</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24441273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89000"/>
              </a:schemeClr>
            </a:gs>
            <a:gs pos="23000">
              <a:schemeClr val="accent3">
                <a:lumMod val="89000"/>
              </a:schemeClr>
            </a:gs>
            <a:gs pos="69000">
              <a:srgbClr val="010825"/>
            </a:gs>
            <a:gs pos="97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CA511-29D8-8F48-B964-AF1368815D2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3DC90C-797B-3441-8E27-F409AC070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A4D23-DF1E-1246-A756-8F9EA37BAA8B}"/>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0834A-103D-8649-82FA-9C529F0872CE}" type="datetimeFigureOut">
              <a:rPr lang="en-US" smtClean="0"/>
              <a:t>4/8/2024</a:t>
            </a:fld>
            <a:endParaRPr lang="en-US"/>
          </a:p>
        </p:txBody>
      </p:sp>
      <p:sp>
        <p:nvSpPr>
          <p:cNvPr id="5" name="Footer Placeholder 4">
            <a:extLst>
              <a:ext uri="{FF2B5EF4-FFF2-40B4-BE49-F238E27FC236}">
                <a16:creationId xmlns:a16="http://schemas.microsoft.com/office/drawing/2014/main" id="{2E1BB63C-578A-284F-AD45-924CC56D7CE2}"/>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CD1C41-8A5B-5942-8790-BD98621CFD10}"/>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E421-89FF-A34C-80F1-A2979FD005CE}" type="slidenum">
              <a:rPr lang="en-US" smtClean="0"/>
              <a:t>‹#›</a:t>
            </a:fld>
            <a:endParaRPr lang="en-US"/>
          </a:p>
        </p:txBody>
      </p:sp>
    </p:spTree>
    <p:extLst>
      <p:ext uri="{BB962C8B-B14F-4D97-AF65-F5344CB8AC3E}">
        <p14:creationId xmlns:p14="http://schemas.microsoft.com/office/powerpoint/2010/main" val="145266217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Lst>
  <p:transition spd="med">
    <p:wipe dir="r"/>
  </p:transition>
  <p:txStyles>
    <p:titleStyle>
      <a:lvl1pPr algn="l" defTabSz="914400" rtl="0" eaLnBrk="1" latinLnBrk="0" hangingPunct="1">
        <a:lnSpc>
          <a:spcPct val="90000"/>
        </a:lnSpc>
        <a:spcBef>
          <a:spcPct val="0"/>
        </a:spcBef>
        <a:buNone/>
        <a:defRPr sz="5000" b="1" kern="1200">
          <a:solidFill>
            <a:schemeClr val="tx1"/>
          </a:solidFill>
          <a:effectLst>
            <a:outerShdw blurRad="38100" dist="38100" dir="2700000" algn="tl">
              <a:srgbClr val="000000">
                <a:alpha val="43137"/>
              </a:srgbClr>
            </a:outerShdw>
          </a:effectLst>
          <a:latin typeface="Lato Black"/>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effectLst>
            <a:outerShdw blurRad="38100" dist="38100" dir="2700000" algn="tl">
              <a:srgbClr val="000000">
                <a:alpha val="43137"/>
              </a:srgbClr>
            </a:outerShdw>
          </a:effectLst>
          <a:latin typeface="Lato Bold" panose="020F08020202040302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2"/>
            <a:ext cx="109728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4/8/2024</a:t>
            </a:fld>
            <a:endParaRPr lang="en-US"/>
          </a:p>
        </p:txBody>
      </p:sp>
      <p:sp>
        <p:nvSpPr>
          <p:cNvPr id="5" name="Footer Placeholder 4"/>
          <p:cNvSpPr>
            <a:spLocks noGrp="1"/>
          </p:cNvSpPr>
          <p:nvPr>
            <p:ph type="ftr" sz="quarter" idx="3"/>
          </p:nvPr>
        </p:nvSpPr>
        <p:spPr>
          <a:xfrm>
            <a:off x="6688667"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871200" y="6356353"/>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6"/>
            <a:ext cx="12204192"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692273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hyperlink" Target="https://www.cdc.gov/vaccines/vpd/mening/hcp/recommendations.html" TargetMode="Externa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c.gov/vaccines/vpd/mening/hcp/recommendations.html" TargetMode="Externa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mailto:LACSNF@ph.lacounty.gov"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hyperlink" Target="http://publichealth.lacounty.gov/ip/index.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hyperlink" Target="https://emergency.cdc.gov/han/2024/han00505.asp#print" TargetMode="Externa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infectioncontrol/guidelines/healthcare-personnel/selected-infections/meningococcal-disease.html" TargetMode="External"/><Relationship Id="rId2" Type="http://schemas.openxmlformats.org/officeDocument/2006/relationships/hyperlink" Target="https://www.cdc.gov/meningococcal/about/prevention.html" TargetMode="External"/><Relationship Id="rId1" Type="http://schemas.openxmlformats.org/officeDocument/2006/relationships/slideLayout" Target="../slideLayouts/slideLayout21.xml"/><Relationship Id="rId4" Type="http://schemas.openxmlformats.org/officeDocument/2006/relationships/hyperlink" Target="https://www.cdc.gov/meningococcal/outbreaks/changing-prophylaxis-antibiotic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cdc.gov/vaccines/vpd/mening/hcp/recommendations.html"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vaccines/vpd/mening/hcp/recommendations.html"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8781" y="579863"/>
            <a:ext cx="7593980" cy="524107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defTabSz="914400">
              <a:lnSpc>
                <a:spcPct val="100000"/>
              </a:lnSpc>
              <a:spcBef>
                <a:spcPts val="0"/>
              </a:spcBef>
              <a:defRPr/>
            </a:pPr>
            <a:br>
              <a:rPr lang="en-US" sz="2000" dirty="0"/>
            </a:br>
            <a:r>
              <a:rPr lang="en-US" sz="2400" dirty="0">
                <a:ea typeface="Calibri" panose="020F0502020204030204" pitchFamily="34" charset="0"/>
              </a:rPr>
              <a:t>Update on Invasive Meningococcal Disease and Vaccination Recommendations</a:t>
            </a:r>
            <a:br>
              <a:rPr lang="en-US" sz="2400" dirty="0">
                <a:effectLst/>
                <a:ea typeface="Calibri" panose="020F0502020204030204" pitchFamily="34" charset="0"/>
              </a:rPr>
            </a:br>
            <a:br>
              <a:rPr lang="en-US" sz="2400" dirty="0">
                <a:ea typeface="Calibri" panose="020F0502020204030204" pitchFamily="34" charset="0"/>
              </a:rPr>
            </a:br>
            <a:r>
              <a:rPr lang="en-US" sz="2400" dirty="0">
                <a:ea typeface="Calibri" panose="020F0502020204030204" pitchFamily="34" charset="0"/>
              </a:rPr>
              <a:t>April 10, 2024</a:t>
            </a:r>
            <a:br>
              <a:rPr lang="en-US" sz="2400" dirty="0">
                <a:latin typeface="Calibri" panose="020F0502020204030204" pitchFamily="34" charset="0"/>
                <a:ea typeface="Calibri" panose="020F0502020204030204" pitchFamily="34" charset="0"/>
              </a:rPr>
            </a:br>
            <a:br>
              <a:rPr lang="en-US" sz="2400" dirty="0">
                <a:latin typeface="Calibri" panose="020F0502020204030204" pitchFamily="34" charset="0"/>
                <a:ea typeface="Calibri" panose="020F0502020204030204" pitchFamily="34" charset="0"/>
              </a:rPr>
            </a:br>
            <a:br>
              <a:rPr lang="en-US" sz="2400" dirty="0">
                <a:latin typeface="Calibri" panose="020F0502020204030204" pitchFamily="34" charset="0"/>
                <a:ea typeface="Calibri" panose="020F0502020204030204" pitchFamily="34" charset="0"/>
              </a:rPr>
            </a:br>
            <a:br>
              <a:rPr lang="en-US" sz="1600" dirty="0">
                <a:latin typeface="+mn-lt"/>
                <a:ea typeface="Calibri" panose="020F0502020204030204" pitchFamily="34" charset="0"/>
              </a:rPr>
            </a:br>
            <a:r>
              <a:rPr lang="en-US" sz="1600" dirty="0">
                <a:latin typeface="+mn-lt"/>
                <a:ea typeface="Calibri" panose="020F0502020204030204" pitchFamily="34" charset="0"/>
              </a:rPr>
              <a:t>Jordan Braunfeld, MD</a:t>
            </a:r>
            <a:br>
              <a:rPr lang="en-US" sz="1600" dirty="0">
                <a:latin typeface="+mn-lt"/>
                <a:ea typeface="Calibri" panose="020F0502020204030204" pitchFamily="34" charset="0"/>
              </a:rPr>
            </a:br>
            <a:r>
              <a:rPr lang="en-US" sz="1600" dirty="0">
                <a:latin typeface="+mn-lt"/>
                <a:ea typeface="Calibri" panose="020F0502020204030204" pitchFamily="34" charset="0"/>
              </a:rPr>
              <a:t>Los Angeles County Department of Public Health</a:t>
            </a:r>
            <a:br>
              <a:rPr lang="en-US" sz="1600" dirty="0">
                <a:latin typeface="+mn-lt"/>
                <a:ea typeface="Calibri" panose="020F0502020204030204" pitchFamily="34" charset="0"/>
              </a:rPr>
            </a:br>
            <a:r>
              <a:rPr lang="en-US" sz="1600" dirty="0">
                <a:latin typeface="+mn-lt"/>
                <a:ea typeface="Calibri" panose="020F0502020204030204" pitchFamily="34" charset="0"/>
              </a:rPr>
              <a:t>Vaccine Preventable Disease Control </a:t>
            </a:r>
            <a:br>
              <a:rPr lang="en-US" sz="1600" dirty="0">
                <a:latin typeface="+mn-lt"/>
                <a:ea typeface="Calibri" panose="020F0502020204030204" pitchFamily="34" charset="0"/>
              </a:rPr>
            </a:br>
            <a:br>
              <a:rPr lang="en-US" sz="1600" dirty="0">
                <a:latin typeface="+mn-lt"/>
                <a:ea typeface="Calibri" panose="020F0502020204030204" pitchFamily="34" charset="0"/>
              </a:rPr>
            </a:br>
            <a:br>
              <a:rPr lang="en-US" sz="1600" dirty="0">
                <a:latin typeface="+mn-lt"/>
                <a:ea typeface="Calibri" panose="020F0502020204030204" pitchFamily="34" charset="0"/>
              </a:rPr>
            </a:br>
            <a:br>
              <a:rPr lang="en-US" sz="3200" dirty="0">
                <a:effectLst/>
                <a:latin typeface="Calibri" panose="020F0502020204030204" pitchFamily="34" charset="0"/>
                <a:ea typeface="Calibri" panose="020F0502020204030204" pitchFamily="34" charset="0"/>
              </a:rPr>
            </a:br>
            <a:br>
              <a:rPr lang="en-US" i="0" u="none" strike="noStrike" baseline="0" dirty="0">
                <a:latin typeface="+mn-lt"/>
              </a:rPr>
            </a:br>
            <a:br>
              <a:rPr lang="en-US" i="0" u="none" strike="noStrike" baseline="0" dirty="0">
                <a:latin typeface="+mn-lt"/>
              </a:rPr>
            </a:br>
            <a:br>
              <a:rPr lang="en-US" sz="2400" dirty="0">
                <a:latin typeface="+mn-lt"/>
              </a:rPr>
            </a:br>
            <a:br>
              <a:rPr lang="en-US" sz="2400" dirty="0">
                <a:latin typeface="+mn-lt"/>
              </a:rPr>
            </a:br>
            <a:br>
              <a:rPr lang="en-US" sz="2400" dirty="0"/>
            </a:br>
            <a:br>
              <a:rPr lang="en-US" sz="2400" dirty="0">
                <a:latin typeface="+mn-lt"/>
              </a:rPr>
            </a:br>
            <a:br>
              <a:rPr lang="en-US" sz="1800" b="0" dirty="0">
                <a:solidFill>
                  <a:srgbClr val="000000"/>
                </a:solidFill>
                <a:latin typeface="Arial" panose="020B0604020202020204" pitchFamily="34" charset="0"/>
              </a:rPr>
            </a:br>
            <a:endParaRPr lang="en-US" dirty="0"/>
          </a:p>
        </p:txBody>
      </p:sp>
      <p:sp>
        <p:nvSpPr>
          <p:cNvPr id="3" name="TextBox 2">
            <a:extLst>
              <a:ext uri="{FF2B5EF4-FFF2-40B4-BE49-F238E27FC236}">
                <a16:creationId xmlns:a16="http://schemas.microsoft.com/office/drawing/2014/main" id="{8571F278-716E-5E01-4C2A-CE63C38A372D}"/>
              </a:ext>
            </a:extLst>
          </p:cNvPr>
          <p:cNvSpPr txBox="1"/>
          <p:nvPr/>
        </p:nvSpPr>
        <p:spPr>
          <a:xfrm>
            <a:off x="1019421" y="4395625"/>
            <a:ext cx="6112700" cy="929485"/>
          </a:xfrm>
          <a:prstGeom prst="rect">
            <a:avLst/>
          </a:prstGeom>
          <a:noFill/>
          <a:effectLst>
            <a:outerShdw blurRad="50800" dist="38100" dir="2700000" algn="tl" rotWithShape="0">
              <a:prstClr val="black">
                <a:alpha val="40000"/>
              </a:prstClr>
            </a:outerShdw>
          </a:effectLst>
        </p:spPr>
        <p:txBody>
          <a:bodyPr wrap="square">
            <a:spAutoFit/>
          </a:bodyPr>
          <a:lstStyle/>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kumimoji="0" lang="en-US" sz="1600" b="1" i="0" u="none" strike="noStrike" kern="1200" cap="none" spc="100" normalizeH="0" baseline="0" noProof="0" dirty="0">
                <a:ln>
                  <a:noFill/>
                </a:ln>
                <a:solidFill>
                  <a:srgbClr val="FFFFFF"/>
                </a:solidFill>
                <a:effectLst/>
                <a:uLnTx/>
                <a:uFillTx/>
                <a:ea typeface="+mn-ea"/>
                <a:cs typeface="+mn-cs"/>
              </a:rPr>
              <a:t>Nava Yeganeh, MD MPH</a:t>
            </a:r>
          </a:p>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lang="en-US" sz="1600" b="1" spc="100" dirty="0">
                <a:solidFill>
                  <a:srgbClr val="FFFFFF"/>
                </a:solidFill>
              </a:rPr>
              <a:t>Los Angeles County Department of Public Health</a:t>
            </a:r>
            <a:endParaRPr kumimoji="0" lang="en-US" sz="1600" b="1" i="0" u="none" strike="noStrike" kern="1200" cap="none" spc="100" normalizeH="0" baseline="0" noProof="0" dirty="0">
              <a:ln>
                <a:noFill/>
              </a:ln>
              <a:solidFill>
                <a:srgbClr val="FFFFFF"/>
              </a:solidFill>
              <a:effectLst/>
              <a:uLnTx/>
              <a:uFillTx/>
              <a:ea typeface="+mn-ea"/>
              <a:cs typeface="+mn-cs"/>
            </a:endParaRPr>
          </a:p>
          <a:p>
            <a:pPr marL="0" marR="0" lvl="0" indent="0" algn="ctr" defTabSz="457200" rtl="0" eaLnBrk="1" fontAlgn="auto" latinLnBrk="0" hangingPunct="1">
              <a:spcBef>
                <a:spcPct val="20000"/>
              </a:spcBef>
              <a:spcAft>
                <a:spcPts val="0"/>
              </a:spcAft>
              <a:buClr>
                <a:srgbClr val="4A66AC">
                  <a:lumMod val="75000"/>
                </a:srgbClr>
              </a:buClr>
              <a:buSzTx/>
              <a:buFont typeface="Arial"/>
              <a:buNone/>
              <a:tabLst/>
              <a:defRPr/>
            </a:pPr>
            <a:r>
              <a:rPr kumimoji="0" lang="en-US" sz="1600" b="1" i="0" u="none" strike="noStrike" kern="1200" cap="none" spc="100" normalizeH="0" baseline="0" noProof="0" dirty="0">
                <a:ln>
                  <a:noFill/>
                </a:ln>
                <a:solidFill>
                  <a:srgbClr val="FFFFFF"/>
                </a:solidFill>
                <a:effectLst/>
                <a:uLnTx/>
                <a:uFillTx/>
                <a:ea typeface="+mn-ea"/>
                <a:cs typeface="+mn-cs"/>
              </a:rPr>
              <a:t>Vaccine Preventable Disease Control </a:t>
            </a:r>
          </a:p>
        </p:txBody>
      </p:sp>
    </p:spTree>
    <p:extLst>
      <p:ext uri="{BB962C8B-B14F-4D97-AF65-F5344CB8AC3E}">
        <p14:creationId xmlns:p14="http://schemas.microsoft.com/office/powerpoint/2010/main" val="285165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C990-63A9-7235-83F2-8BE3CD3CBCFC}"/>
              </a:ext>
            </a:extLst>
          </p:cNvPr>
          <p:cNvSpPr>
            <a:spLocks noGrp="1"/>
          </p:cNvSpPr>
          <p:nvPr>
            <p:ph type="title"/>
          </p:nvPr>
        </p:nvSpPr>
        <p:spPr>
          <a:xfrm>
            <a:off x="609600" y="896857"/>
            <a:ext cx="10972800" cy="634985"/>
          </a:xfrm>
        </p:spPr>
        <p:txBody>
          <a:bodyPr/>
          <a:lstStyle/>
          <a:p>
            <a:r>
              <a:rPr lang="en-US" dirty="0" err="1"/>
              <a:t>MenACWY</a:t>
            </a:r>
            <a:r>
              <a:rPr lang="en-US" dirty="0"/>
              <a:t> for young children (&gt;2 months old) and adults</a:t>
            </a:r>
          </a:p>
        </p:txBody>
      </p:sp>
      <p:sp>
        <p:nvSpPr>
          <p:cNvPr id="4" name="Footer Placeholder 3">
            <a:extLst>
              <a:ext uri="{FF2B5EF4-FFF2-40B4-BE49-F238E27FC236}">
                <a16:creationId xmlns:a16="http://schemas.microsoft.com/office/drawing/2014/main" id="{46EA5BB9-BBFA-E9B3-2FA6-25BD2F05282A}"/>
              </a:ext>
            </a:extLst>
          </p:cNvPr>
          <p:cNvSpPr>
            <a:spLocks noGrp="1"/>
          </p:cNvSpPr>
          <p:nvPr>
            <p:ph type="ftr" sz="quarter" idx="11"/>
          </p:nvPr>
        </p:nvSpPr>
        <p:spPr>
          <a:xfrm>
            <a:off x="7257835" y="6356354"/>
            <a:ext cx="3860800" cy="365125"/>
          </a:xfrm>
        </p:spPr>
        <p:txBody>
          <a:bodyPr/>
          <a:lstStyle/>
          <a:p>
            <a:r>
              <a:rPr lang="en-US" dirty="0">
                <a:solidFill>
                  <a:schemeClr val="tx1"/>
                </a:solidFill>
              </a:rPr>
              <a:t>*For children 2-24 months, Menveo requires up to 4 doses for primary series</a:t>
            </a:r>
          </a:p>
        </p:txBody>
      </p:sp>
      <p:sp>
        <p:nvSpPr>
          <p:cNvPr id="5" name="Slide Number Placeholder 4">
            <a:extLst>
              <a:ext uri="{FF2B5EF4-FFF2-40B4-BE49-F238E27FC236}">
                <a16:creationId xmlns:a16="http://schemas.microsoft.com/office/drawing/2014/main" id="{52315D8D-5CE3-3ABD-5FF7-1AE4BDF45C70}"/>
              </a:ext>
            </a:extLst>
          </p:cNvPr>
          <p:cNvSpPr>
            <a:spLocks noGrp="1"/>
          </p:cNvSpPr>
          <p:nvPr>
            <p:ph type="sldNum" sz="quarter" idx="12"/>
          </p:nvPr>
        </p:nvSpPr>
        <p:spPr/>
        <p:txBody>
          <a:bodyPr/>
          <a:lstStyle/>
          <a:p>
            <a:fld id="{C3111FA1-5AF9-0647-B31D-D6250D4530A3}" type="slidenum">
              <a:rPr lang="en-US" smtClean="0"/>
              <a:t>9</a:t>
            </a:fld>
            <a:endParaRPr lang="en-US"/>
          </a:p>
        </p:txBody>
      </p:sp>
      <p:sp>
        <p:nvSpPr>
          <p:cNvPr id="6" name="Text Placeholder 5">
            <a:extLst>
              <a:ext uri="{FF2B5EF4-FFF2-40B4-BE49-F238E27FC236}">
                <a16:creationId xmlns:a16="http://schemas.microsoft.com/office/drawing/2014/main" id="{EBF9F265-104F-2093-EFF7-77AA938EF3DB}"/>
              </a:ext>
            </a:extLst>
          </p:cNvPr>
          <p:cNvSpPr>
            <a:spLocks noGrp="1"/>
          </p:cNvSpPr>
          <p:nvPr>
            <p:ph type="body" sz="quarter" idx="13"/>
          </p:nvPr>
        </p:nvSpPr>
        <p:spPr>
          <a:xfrm>
            <a:off x="609601" y="6473574"/>
            <a:ext cx="5828522" cy="565150"/>
          </a:xfrm>
        </p:spPr>
        <p:txBody>
          <a:bodyPr/>
          <a:lstStyle/>
          <a:p>
            <a:pPr marL="0" indent="0">
              <a:buNone/>
            </a:pPr>
            <a:r>
              <a:rPr lang="en-US" dirty="0" err="1">
                <a:latin typeface="+mj-lt"/>
                <a:hlinkClick r:id="rId2"/>
              </a:rPr>
              <a:t>CDC|</a:t>
            </a:r>
            <a:r>
              <a:rPr lang="en-US" b="0" i="0" dirty="0" err="1">
                <a:solidFill>
                  <a:srgbClr val="222222"/>
                </a:solidFill>
                <a:effectLst/>
                <a:latin typeface="+mj-lt"/>
                <a:hlinkClick r:id="rId2"/>
              </a:rPr>
              <a:t>Meningococcal</a:t>
            </a:r>
            <a:r>
              <a:rPr lang="en-US" b="0" i="0" dirty="0">
                <a:solidFill>
                  <a:srgbClr val="222222"/>
                </a:solidFill>
                <a:effectLst/>
                <a:latin typeface="+mj-lt"/>
                <a:hlinkClick r:id="rId2"/>
              </a:rPr>
              <a:t> Vaccine Recommendations</a:t>
            </a:r>
            <a:endParaRPr lang="en-US" b="0" i="0" dirty="0">
              <a:solidFill>
                <a:srgbClr val="222222"/>
              </a:solidFill>
              <a:effectLst/>
              <a:latin typeface="+mj-lt"/>
            </a:endParaRPr>
          </a:p>
        </p:txBody>
      </p:sp>
      <p:sp>
        <p:nvSpPr>
          <p:cNvPr id="7" name="Content Placeholder 6">
            <a:extLst>
              <a:ext uri="{FF2B5EF4-FFF2-40B4-BE49-F238E27FC236}">
                <a16:creationId xmlns:a16="http://schemas.microsoft.com/office/drawing/2014/main" id="{91CF2F7F-AB8C-8C92-B968-779B6C05F128}"/>
              </a:ext>
            </a:extLst>
          </p:cNvPr>
          <p:cNvSpPr>
            <a:spLocks noGrp="1"/>
          </p:cNvSpPr>
          <p:nvPr>
            <p:ph idx="1"/>
          </p:nvPr>
        </p:nvSpPr>
        <p:spPr/>
        <p:txBody>
          <a:bodyPr/>
          <a:lstStyle/>
          <a:p>
            <a:r>
              <a:rPr lang="en-US" dirty="0"/>
              <a:t>Primary series – 2 doses, 8 weeks apart for any one of the following conditions*:</a:t>
            </a:r>
          </a:p>
          <a:p>
            <a:pPr lvl="1"/>
            <a:r>
              <a:rPr lang="en-US" dirty="0"/>
              <a:t>Complement deficiency</a:t>
            </a:r>
          </a:p>
          <a:p>
            <a:pPr lvl="1"/>
            <a:r>
              <a:rPr lang="en-US" dirty="0"/>
              <a:t>Asplenia</a:t>
            </a:r>
          </a:p>
          <a:p>
            <a:pPr lvl="1"/>
            <a:r>
              <a:rPr lang="en-US" dirty="0"/>
              <a:t>HIV</a:t>
            </a:r>
          </a:p>
          <a:p>
            <a:pPr lvl="1"/>
            <a:r>
              <a:rPr lang="en-US" dirty="0"/>
              <a:t>Taking complement inhibitor</a:t>
            </a:r>
          </a:p>
          <a:p>
            <a:pPr lvl="1"/>
            <a:r>
              <a:rPr lang="en-US" dirty="0"/>
              <a:t>Residing in or traveling to countries in which serogroups A, C, W, or Y are common</a:t>
            </a:r>
          </a:p>
          <a:p>
            <a:pPr lvl="1"/>
            <a:r>
              <a:rPr lang="en-US" dirty="0"/>
              <a:t>College student not previously vaccinated</a:t>
            </a:r>
          </a:p>
          <a:p>
            <a:pPr lvl="1"/>
            <a:r>
              <a:rPr lang="en-US" dirty="0"/>
              <a:t>Part of a community in an active outbreak</a:t>
            </a:r>
          </a:p>
          <a:p>
            <a:pPr lvl="1"/>
            <a:r>
              <a:rPr lang="en-US" dirty="0"/>
              <a:t>Working in settings with routine exposure to </a:t>
            </a:r>
            <a:r>
              <a:rPr lang="en-US" i="1" dirty="0"/>
              <a:t>N. meningitidis</a:t>
            </a:r>
            <a:endParaRPr lang="en-US" dirty="0"/>
          </a:p>
          <a:p>
            <a:r>
              <a:rPr lang="en-US" dirty="0"/>
              <a:t>Children &lt; 7 years – booster 3 years after primary series, then every 5 years</a:t>
            </a:r>
          </a:p>
          <a:p>
            <a:r>
              <a:rPr lang="en-US" dirty="0"/>
              <a:t>All others – booster every 5 years after primary series</a:t>
            </a:r>
          </a:p>
        </p:txBody>
      </p:sp>
    </p:spTree>
    <p:extLst>
      <p:ext uri="{BB962C8B-B14F-4D97-AF65-F5344CB8AC3E}">
        <p14:creationId xmlns:p14="http://schemas.microsoft.com/office/powerpoint/2010/main" val="174711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C990-63A9-7235-83F2-8BE3CD3CBCFC}"/>
              </a:ext>
            </a:extLst>
          </p:cNvPr>
          <p:cNvSpPr>
            <a:spLocks noGrp="1"/>
          </p:cNvSpPr>
          <p:nvPr>
            <p:ph type="title"/>
          </p:nvPr>
        </p:nvSpPr>
        <p:spPr>
          <a:xfrm>
            <a:off x="609600" y="896857"/>
            <a:ext cx="10972800" cy="634985"/>
          </a:xfrm>
        </p:spPr>
        <p:txBody>
          <a:bodyPr/>
          <a:lstStyle/>
          <a:p>
            <a:r>
              <a:rPr lang="en-US" dirty="0" err="1"/>
              <a:t>MenB</a:t>
            </a:r>
            <a:r>
              <a:rPr lang="en-US" dirty="0"/>
              <a:t> for those &gt;10 years old</a:t>
            </a:r>
          </a:p>
        </p:txBody>
      </p:sp>
      <p:sp>
        <p:nvSpPr>
          <p:cNvPr id="4" name="Footer Placeholder 3">
            <a:extLst>
              <a:ext uri="{FF2B5EF4-FFF2-40B4-BE49-F238E27FC236}">
                <a16:creationId xmlns:a16="http://schemas.microsoft.com/office/drawing/2014/main" id="{46EA5BB9-BBFA-E9B3-2FA6-25BD2F052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15D8D-5CE3-3ABD-5FF7-1AE4BDF45C70}"/>
              </a:ext>
            </a:extLst>
          </p:cNvPr>
          <p:cNvSpPr>
            <a:spLocks noGrp="1"/>
          </p:cNvSpPr>
          <p:nvPr>
            <p:ph type="sldNum" sz="quarter" idx="12"/>
          </p:nvPr>
        </p:nvSpPr>
        <p:spPr/>
        <p:txBody>
          <a:bodyPr/>
          <a:lstStyle/>
          <a:p>
            <a:fld id="{C3111FA1-5AF9-0647-B31D-D6250D4530A3}" type="slidenum">
              <a:rPr lang="en-US" smtClean="0"/>
              <a:t>10</a:t>
            </a:fld>
            <a:endParaRPr lang="en-US"/>
          </a:p>
        </p:txBody>
      </p:sp>
      <p:sp>
        <p:nvSpPr>
          <p:cNvPr id="6" name="Text Placeholder 5">
            <a:extLst>
              <a:ext uri="{FF2B5EF4-FFF2-40B4-BE49-F238E27FC236}">
                <a16:creationId xmlns:a16="http://schemas.microsoft.com/office/drawing/2014/main" id="{EBF9F265-104F-2093-EFF7-77AA938EF3DB}"/>
              </a:ext>
            </a:extLst>
          </p:cNvPr>
          <p:cNvSpPr>
            <a:spLocks noGrp="1"/>
          </p:cNvSpPr>
          <p:nvPr>
            <p:ph type="body" sz="quarter" idx="13"/>
          </p:nvPr>
        </p:nvSpPr>
        <p:spPr>
          <a:xfrm>
            <a:off x="609600" y="6156330"/>
            <a:ext cx="9939867" cy="565150"/>
          </a:xfrm>
        </p:spPr>
        <p:txBody>
          <a:bodyPr/>
          <a:lstStyle/>
          <a:p>
            <a:pPr marL="0" indent="0">
              <a:buNone/>
            </a:pPr>
            <a:r>
              <a:rPr lang="en-US" dirty="0" err="1">
                <a:latin typeface="+mj-lt"/>
                <a:hlinkClick r:id="rId2"/>
              </a:rPr>
              <a:t>CDC|</a:t>
            </a:r>
            <a:r>
              <a:rPr lang="en-US" b="0" i="0" dirty="0" err="1">
                <a:solidFill>
                  <a:srgbClr val="222222"/>
                </a:solidFill>
                <a:effectLst/>
                <a:latin typeface="+mj-lt"/>
                <a:hlinkClick r:id="rId2"/>
              </a:rPr>
              <a:t>Meningococcal</a:t>
            </a:r>
            <a:r>
              <a:rPr lang="en-US" b="0" i="0" dirty="0">
                <a:solidFill>
                  <a:srgbClr val="222222"/>
                </a:solidFill>
                <a:effectLst/>
                <a:latin typeface="+mj-lt"/>
                <a:hlinkClick r:id="rId2"/>
              </a:rPr>
              <a:t> Vaccine Recommendations</a:t>
            </a:r>
            <a:endParaRPr lang="en-US" b="0" i="0" dirty="0">
              <a:solidFill>
                <a:srgbClr val="222222"/>
              </a:solidFill>
              <a:effectLst/>
              <a:latin typeface="+mj-lt"/>
            </a:endParaRPr>
          </a:p>
        </p:txBody>
      </p:sp>
      <p:sp>
        <p:nvSpPr>
          <p:cNvPr id="7" name="Content Placeholder 6">
            <a:extLst>
              <a:ext uri="{FF2B5EF4-FFF2-40B4-BE49-F238E27FC236}">
                <a16:creationId xmlns:a16="http://schemas.microsoft.com/office/drawing/2014/main" id="{91CF2F7F-AB8C-8C92-B968-779B6C05F128}"/>
              </a:ext>
            </a:extLst>
          </p:cNvPr>
          <p:cNvSpPr>
            <a:spLocks noGrp="1"/>
          </p:cNvSpPr>
          <p:nvPr>
            <p:ph idx="1"/>
          </p:nvPr>
        </p:nvSpPr>
        <p:spPr/>
        <p:txBody>
          <a:bodyPr/>
          <a:lstStyle/>
          <a:p>
            <a:r>
              <a:rPr lang="en-US" b="1" dirty="0"/>
              <a:t>Should</a:t>
            </a:r>
            <a:r>
              <a:rPr lang="en-US" dirty="0"/>
              <a:t> be given to anyone described by following:</a:t>
            </a:r>
          </a:p>
          <a:p>
            <a:pPr lvl="1"/>
            <a:r>
              <a:rPr lang="en-US" dirty="0"/>
              <a:t>Complement deficiency</a:t>
            </a:r>
          </a:p>
          <a:p>
            <a:pPr lvl="1"/>
            <a:r>
              <a:rPr lang="en-US" dirty="0"/>
              <a:t>Asplenia</a:t>
            </a:r>
          </a:p>
          <a:p>
            <a:pPr lvl="1"/>
            <a:r>
              <a:rPr lang="en-US" dirty="0"/>
              <a:t>Taking complement inhibitor</a:t>
            </a:r>
          </a:p>
          <a:p>
            <a:pPr lvl="1"/>
            <a:r>
              <a:rPr lang="en-US" dirty="0"/>
              <a:t>Part of a community in an active outbreak</a:t>
            </a:r>
          </a:p>
          <a:p>
            <a:pPr lvl="1"/>
            <a:r>
              <a:rPr lang="en-US" dirty="0"/>
              <a:t>Working in settings with routine exposure to </a:t>
            </a:r>
            <a:r>
              <a:rPr lang="en-US" i="1" dirty="0"/>
              <a:t>N. meningitidis</a:t>
            </a:r>
            <a:endParaRPr lang="en-US" dirty="0"/>
          </a:p>
          <a:p>
            <a:r>
              <a:rPr lang="en-US" dirty="0"/>
              <a:t>Booster 1 year after initial dose, then every 2-3 years thereafter</a:t>
            </a:r>
          </a:p>
          <a:p>
            <a:r>
              <a:rPr lang="en-US" b="1" dirty="0"/>
              <a:t>Vaccines are not interchangeable </a:t>
            </a:r>
            <a:r>
              <a:rPr lang="en-US" dirty="0"/>
              <a:t>– only give same vaccine as previously received</a:t>
            </a:r>
          </a:p>
        </p:txBody>
      </p:sp>
    </p:spTree>
    <p:extLst>
      <p:ext uri="{BB962C8B-B14F-4D97-AF65-F5344CB8AC3E}">
        <p14:creationId xmlns:p14="http://schemas.microsoft.com/office/powerpoint/2010/main" val="215170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38507"/>
            <a:ext cx="7593980" cy="398098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br>
              <a:rPr lang="en-US" sz="2400" dirty="0">
                <a:latin typeface="+mn-lt"/>
              </a:rPr>
            </a:br>
            <a:br>
              <a:rPr lang="en-US" sz="2400" dirty="0">
                <a:latin typeface="+mn-lt"/>
              </a:rPr>
            </a:br>
            <a:r>
              <a:rPr lang="en-US" dirty="0">
                <a:latin typeface="+mn-lt"/>
              </a:rPr>
              <a:t>Thank you!</a:t>
            </a:r>
            <a:br>
              <a:rPr lang="en-US" dirty="0">
                <a:latin typeface="+mn-lt"/>
              </a:rPr>
            </a:br>
            <a:br>
              <a:rPr lang="en-US" sz="2400" dirty="0">
                <a:latin typeface="+mn-lt"/>
              </a:rPr>
            </a:br>
            <a:br>
              <a:rPr lang="en-US" sz="2400" dirty="0">
                <a:latin typeface="+mn-lt"/>
              </a:rPr>
            </a:br>
            <a:r>
              <a:rPr lang="en-US" sz="2400" dirty="0">
                <a:latin typeface="+mn-lt"/>
              </a:rPr>
              <a:t>For additional questions, please contact: </a:t>
            </a:r>
            <a:r>
              <a:rPr lang="en-US" sz="2400" dirty="0">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LacipInfo@ph.lacounty.gov</a:t>
            </a:r>
            <a:r>
              <a:rPr lang="en-US" sz="2400" dirty="0">
                <a:effectLst/>
                <a:latin typeface="+mn-lt"/>
                <a:ea typeface="Calibri" panose="020F0502020204030204" pitchFamily="34" charset="0"/>
              </a:rPr>
              <a:t>.</a:t>
            </a:r>
            <a:br>
              <a:rPr lang="en-US" sz="2400" dirty="0">
                <a:effectLst/>
                <a:latin typeface="+mn-lt"/>
                <a:ea typeface="Calibri" panose="020F0502020204030204" pitchFamily="34" charset="0"/>
              </a:rPr>
            </a:br>
            <a:br>
              <a:rPr lang="en-US" sz="2400" dirty="0">
                <a:effectLst/>
                <a:latin typeface="+mn-lt"/>
                <a:ea typeface="Calibri" panose="020F0502020204030204" pitchFamily="34" charset="0"/>
              </a:rPr>
            </a:br>
            <a:r>
              <a:rPr lang="en-US" sz="2400" dirty="0">
                <a:effectLst/>
                <a:latin typeface="+mn-lt"/>
                <a:ea typeface="Calibri" panose="020F0502020204030204" pitchFamily="34" charset="0"/>
              </a:rPr>
              <a:t>For additional information, visit:</a:t>
            </a:r>
            <a:br>
              <a:rPr lang="en-US" sz="2400" dirty="0">
                <a:effectLst/>
                <a:latin typeface="+mn-lt"/>
                <a:ea typeface="Calibri" panose="020F0502020204030204" pitchFamily="34" charset="0"/>
              </a:rPr>
            </a:br>
            <a:r>
              <a:rPr lang="en-US" sz="2400" dirty="0">
                <a:effectLst/>
                <a:latin typeface="+mn-lt"/>
                <a:ea typeface="Calibri" panose="020F0502020204030204" pitchFamily="34" charset="0"/>
                <a:hlinkClick r:id="rId4"/>
              </a:rPr>
              <a:t>http://publichealth.lacounty.gov/ip/index.htm</a:t>
            </a:r>
            <a:r>
              <a:rPr lang="en-US" sz="2400" dirty="0">
                <a:latin typeface="+mn-lt"/>
                <a:ea typeface="Calibri" panose="020F0502020204030204" pitchFamily="34" charset="0"/>
              </a:rPr>
              <a:t>.</a:t>
            </a:r>
            <a:br>
              <a:rPr lang="en-US" sz="2400" dirty="0">
                <a:solidFill>
                  <a:srgbClr val="242424"/>
                </a:solidFill>
                <a:effectLst/>
                <a:latin typeface="+mn-lt"/>
                <a:ea typeface="Calibri" panose="020F0502020204030204" pitchFamily="34" charset="0"/>
              </a:rPr>
            </a:br>
            <a:r>
              <a:rPr lang="en-US" sz="2400" dirty="0">
                <a:solidFill>
                  <a:srgbClr val="242424"/>
                </a:solidFill>
                <a:effectLst/>
                <a:latin typeface="+mn-lt"/>
                <a:ea typeface="Calibri" panose="020F0502020204030204" pitchFamily="34" charset="0"/>
              </a:rPr>
              <a:t> </a:t>
            </a:r>
            <a:br>
              <a:rPr lang="en-US" i="0" u="none" strike="noStrike" baseline="0" dirty="0">
                <a:latin typeface="+mn-lt"/>
              </a:rPr>
            </a:br>
            <a:br>
              <a:rPr lang="en-US" i="0" u="none" strike="noStrike" baseline="0" dirty="0">
                <a:latin typeface="+mn-lt"/>
              </a:rPr>
            </a:br>
            <a:br>
              <a:rPr lang="en-US" sz="2400" dirty="0">
                <a:latin typeface="+mn-lt"/>
              </a:rPr>
            </a:br>
            <a:br>
              <a:rPr lang="en-US" sz="2400" dirty="0">
                <a:latin typeface="+mn-lt"/>
              </a:rPr>
            </a:br>
            <a:br>
              <a:rPr lang="en-US" sz="2400" dirty="0"/>
            </a:br>
            <a:br>
              <a:rPr lang="en-US" sz="2400" dirty="0">
                <a:latin typeface="+mn-lt"/>
              </a:rPr>
            </a:br>
            <a:br>
              <a:rPr lang="en-US" sz="1800" b="0" dirty="0">
                <a:solidFill>
                  <a:srgbClr val="000000"/>
                </a:solidFill>
                <a:latin typeface="Arial" panose="020B0604020202020204" pitchFamily="34" charset="0"/>
              </a:rPr>
            </a:br>
            <a:endParaRPr lang="en-US" dirty="0"/>
          </a:p>
        </p:txBody>
      </p:sp>
    </p:spTree>
    <p:extLst>
      <p:ext uri="{BB962C8B-B14F-4D97-AF65-F5344CB8AC3E}">
        <p14:creationId xmlns:p14="http://schemas.microsoft.com/office/powerpoint/2010/main" val="118535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873045" y="828638"/>
            <a:ext cx="8229600" cy="635000"/>
          </a:xfrm>
        </p:spPr>
        <p:txBody>
          <a:bodyPr/>
          <a:lstStyle/>
          <a:p>
            <a:r>
              <a:rPr lang="en-US" altLang="en-US" sz="3600" dirty="0"/>
              <a:t>Disclosures</a:t>
            </a:r>
          </a:p>
        </p:txBody>
      </p:sp>
      <p:sp>
        <p:nvSpPr>
          <p:cNvPr id="696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76092"/>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Clr>
                <a:srgbClr val="E46C0A"/>
              </a:buClr>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E2F5929D-4764-4E4F-B95C-EAE7D8C7D99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6" name="TextBox 5"/>
          <p:cNvSpPr txBox="1"/>
          <p:nvPr/>
        </p:nvSpPr>
        <p:spPr>
          <a:xfrm>
            <a:off x="1674925" y="1463638"/>
            <a:ext cx="8149590" cy="1257300"/>
          </a:xfrm>
          <a:prstGeom prst="roundRect">
            <a:avLst>
              <a:gd name="adj" fmla="val 2339"/>
            </a:avLst>
          </a:prstGeom>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There is no commercial support for today’s webinar.</a:t>
            </a:r>
            <a:endPar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endParaRPr>
          </a:p>
        </p:txBody>
      </p:sp>
      <p:sp>
        <p:nvSpPr>
          <p:cNvPr id="7" name="TextBox 6"/>
          <p:cNvSpPr txBox="1"/>
          <p:nvPr/>
        </p:nvSpPr>
        <p:spPr>
          <a:xfrm>
            <a:off x="1674925" y="2906931"/>
            <a:ext cx="8149590" cy="1498600"/>
          </a:xfrm>
          <a:prstGeom prst="roundRect">
            <a:avLst>
              <a:gd name="adj" fmla="val 2339"/>
            </a:avLst>
          </a:prstGeom>
          <a:solidFill>
            <a:srgbClr val="418FDE"/>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rPr>
              <a:t>Neither the speakers nor planners for today’s webinar have disclosed any financial interests related to the content of the meeting.</a:t>
            </a:r>
          </a:p>
        </p:txBody>
      </p:sp>
      <p:sp>
        <p:nvSpPr>
          <p:cNvPr id="8" name="TextBox 7">
            <a:extLst>
              <a:ext uri="{FF2B5EF4-FFF2-40B4-BE49-F238E27FC236}">
                <a16:creationId xmlns:a16="http://schemas.microsoft.com/office/drawing/2014/main" id="{1869DC92-C726-44C6-A642-60947E73AB46}"/>
              </a:ext>
            </a:extLst>
          </p:cNvPr>
          <p:cNvSpPr txBox="1"/>
          <p:nvPr/>
        </p:nvSpPr>
        <p:spPr>
          <a:xfrm>
            <a:off x="1674925" y="4591524"/>
            <a:ext cx="8149590" cy="1498600"/>
          </a:xfrm>
          <a:prstGeom prst="roundRect">
            <a:avLst>
              <a:gd name="adj" fmla="val 2339"/>
            </a:avLst>
          </a:prstGeom>
          <a:solidFill>
            <a:srgbClr val="00B050"/>
          </a:solidFill>
          <a:ln/>
        </p:spPr>
        <p:style>
          <a:lnRef idx="3">
            <a:schemeClr val="lt1"/>
          </a:lnRef>
          <a:fillRef idx="1">
            <a:schemeClr val="accent6"/>
          </a:fillRef>
          <a:effectRef idx="1">
            <a:schemeClr val="accent6"/>
          </a:effectRef>
          <a:fontRef idx="minor">
            <a:schemeClr val="lt1"/>
          </a:fontRef>
        </p:style>
        <p:txBody>
          <a:bodyPr tIns="0" anchor="ctr"/>
          <a:lstStyle>
            <a:defPPr>
              <a:defRPr lang="en-GB"/>
            </a:defPPr>
            <a:lvl1pPr>
              <a:defRPr b="1">
                <a:solidFill>
                  <a:schemeClr val="tx1">
                    <a:lumMod val="95000"/>
                    <a:lumOff val="5000"/>
                  </a:schemeClr>
                </a:solidFill>
              </a:defRPr>
            </a:lvl1pPr>
          </a:lstStyle>
          <a:p>
            <a:pPr marL="18288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rPr>
              <a:t>This presentation is meant only for educational purposes and is off the record.  The information is current as of today: </a:t>
            </a:r>
            <a:r>
              <a:rPr lang="en-US" sz="2800" b="0" dirty="0">
                <a:solidFill>
                  <a:prstClr val="white"/>
                </a:solidFill>
                <a:latin typeface="Calibri"/>
                <a:cs typeface="Calibri" pitchFamily="34" charset="0"/>
              </a:rPr>
              <a:t>4/10</a:t>
            </a:r>
            <a:r>
              <a:rPr kumimoji="0" lang="en-US" sz="2800" b="0" i="0" u="none" strike="noStrike" kern="1200" cap="none" spc="0" normalizeH="0" baseline="0" noProof="0" dirty="0">
                <a:ln>
                  <a:noFill/>
                </a:ln>
                <a:solidFill>
                  <a:prstClr val="white"/>
                </a:solidFill>
                <a:effectLst/>
                <a:uLnTx/>
                <a:uFillTx/>
                <a:latin typeface="Calibri"/>
                <a:ea typeface="+mn-ea"/>
                <a:cs typeface="Calibri" pitchFamily="34" charset="0"/>
              </a:rPr>
              <a:t>/2024</a:t>
            </a:r>
          </a:p>
        </p:txBody>
      </p:sp>
    </p:spTree>
    <p:extLst>
      <p:ext uri="{BB962C8B-B14F-4D97-AF65-F5344CB8AC3E}">
        <p14:creationId xmlns:p14="http://schemas.microsoft.com/office/powerpoint/2010/main" val="269691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C0B8-1B6C-5543-143C-061BEEF41282}"/>
              </a:ext>
            </a:extLst>
          </p:cNvPr>
          <p:cNvSpPr>
            <a:spLocks noGrp="1"/>
          </p:cNvSpPr>
          <p:nvPr>
            <p:ph type="title"/>
          </p:nvPr>
        </p:nvSpPr>
        <p:spPr/>
        <p:txBody>
          <a:bodyPr/>
          <a:lstStyle/>
          <a:p>
            <a:r>
              <a:rPr lang="en-US" dirty="0"/>
              <a:t>Invasive Meningococcal Disease</a:t>
            </a:r>
          </a:p>
        </p:txBody>
      </p:sp>
      <p:sp>
        <p:nvSpPr>
          <p:cNvPr id="3" name="Text Placeholder 2">
            <a:extLst>
              <a:ext uri="{FF2B5EF4-FFF2-40B4-BE49-F238E27FC236}">
                <a16:creationId xmlns:a16="http://schemas.microsoft.com/office/drawing/2014/main" id="{58F142E9-D430-05BE-62D6-743E73F67405}"/>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345F509-97A7-C401-1057-E99AB3ACF8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7AFB03-CA11-E7D8-B21B-1DE8B6730AB9}"/>
              </a:ext>
            </a:extLst>
          </p:cNvPr>
          <p:cNvSpPr>
            <a:spLocks noGrp="1"/>
          </p:cNvSpPr>
          <p:nvPr>
            <p:ph type="sldNum" sz="quarter" idx="12"/>
          </p:nvPr>
        </p:nvSpPr>
        <p:spPr/>
        <p:txBody>
          <a:bodyPr/>
          <a:lstStyle/>
          <a:p>
            <a:fld id="{C3111FA1-5AF9-0647-B31D-D6250D4530A3}" type="slidenum">
              <a:rPr lang="en-US" smtClean="0"/>
              <a:t>2</a:t>
            </a:fld>
            <a:endParaRPr lang="en-US"/>
          </a:p>
        </p:txBody>
      </p:sp>
    </p:spTree>
    <p:extLst>
      <p:ext uri="{BB962C8B-B14F-4D97-AF65-F5344CB8AC3E}">
        <p14:creationId xmlns:p14="http://schemas.microsoft.com/office/powerpoint/2010/main" val="350092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89F7-7ACD-6B91-7580-C325DDCB4FEC}"/>
              </a:ext>
            </a:extLst>
          </p:cNvPr>
          <p:cNvSpPr>
            <a:spLocks noGrp="1"/>
          </p:cNvSpPr>
          <p:nvPr>
            <p:ph type="title"/>
          </p:nvPr>
        </p:nvSpPr>
        <p:spPr/>
        <p:txBody>
          <a:bodyPr/>
          <a:lstStyle/>
          <a:p>
            <a:r>
              <a:rPr lang="en-US" dirty="0"/>
              <a:t>Causative agent and clinical syndrome</a:t>
            </a:r>
          </a:p>
        </p:txBody>
      </p:sp>
      <p:sp>
        <p:nvSpPr>
          <p:cNvPr id="3" name="Content Placeholder 2">
            <a:extLst>
              <a:ext uri="{FF2B5EF4-FFF2-40B4-BE49-F238E27FC236}">
                <a16:creationId xmlns:a16="http://schemas.microsoft.com/office/drawing/2014/main" id="{5A8402C6-1348-EBEE-E468-414E802DA797}"/>
              </a:ext>
            </a:extLst>
          </p:cNvPr>
          <p:cNvSpPr>
            <a:spLocks noGrp="1"/>
          </p:cNvSpPr>
          <p:nvPr>
            <p:ph idx="1"/>
          </p:nvPr>
        </p:nvSpPr>
        <p:spPr>
          <a:xfrm>
            <a:off x="609600" y="1600201"/>
            <a:ext cx="5486400" cy="4190999"/>
          </a:xfrm>
        </p:spPr>
        <p:txBody>
          <a:bodyPr/>
          <a:lstStyle/>
          <a:p>
            <a:r>
              <a:rPr lang="en-US" sz="2300" i="1" dirty="0"/>
              <a:t>Neisseria meningitidis</a:t>
            </a:r>
            <a:endParaRPr lang="en-US" sz="2300" dirty="0"/>
          </a:p>
          <a:p>
            <a:r>
              <a:rPr lang="en-US" sz="2300" dirty="0"/>
              <a:t>Meningitis - Fever, headache, stiff neck, photophobia</a:t>
            </a:r>
          </a:p>
          <a:p>
            <a:r>
              <a:rPr lang="en-US" sz="2300" dirty="0"/>
              <a:t>Septicemia and dark purple rash in more severe cases</a:t>
            </a:r>
          </a:p>
          <a:p>
            <a:r>
              <a:rPr lang="en-US" sz="2300" dirty="0"/>
              <a:t>Spread via respiratory droplets</a:t>
            </a:r>
          </a:p>
          <a:p>
            <a:r>
              <a:rPr lang="en-US" sz="2300" dirty="0"/>
              <a:t>Children &lt; 1 year and adolescents/young adults most affected</a:t>
            </a:r>
          </a:p>
          <a:p>
            <a:r>
              <a:rPr lang="en-US" sz="2300" dirty="0"/>
              <a:t>~11.5% case fatality </a:t>
            </a:r>
            <a:r>
              <a:rPr lang="en-US" sz="2300" b="1" dirty="0"/>
              <a:t>even with treatment</a:t>
            </a:r>
          </a:p>
          <a:p>
            <a:r>
              <a:rPr lang="en-US" sz="2300" dirty="0"/>
              <a:t>Up to 20% with long-term disability such as loss of limb, deafness, or permanent neurological damage</a:t>
            </a:r>
          </a:p>
        </p:txBody>
      </p:sp>
      <p:sp>
        <p:nvSpPr>
          <p:cNvPr id="4" name="Footer Placeholder 3">
            <a:extLst>
              <a:ext uri="{FF2B5EF4-FFF2-40B4-BE49-F238E27FC236}">
                <a16:creationId xmlns:a16="http://schemas.microsoft.com/office/drawing/2014/main" id="{CD84ACFA-A293-1E0F-3A42-81B2ED030943}"/>
              </a:ext>
            </a:extLst>
          </p:cNvPr>
          <p:cNvSpPr>
            <a:spLocks noGrp="1"/>
          </p:cNvSpPr>
          <p:nvPr>
            <p:ph type="ftr" sz="quarter" idx="11"/>
          </p:nvPr>
        </p:nvSpPr>
        <p:spPr/>
        <p:txBody>
          <a:bodyPr/>
          <a:lstStyle/>
          <a:p>
            <a:r>
              <a:rPr lang="en-US" dirty="0"/>
              <a:t>Image courtesy of CDC</a:t>
            </a:r>
          </a:p>
        </p:txBody>
      </p:sp>
      <p:sp>
        <p:nvSpPr>
          <p:cNvPr id="5" name="Slide Number Placeholder 4">
            <a:extLst>
              <a:ext uri="{FF2B5EF4-FFF2-40B4-BE49-F238E27FC236}">
                <a16:creationId xmlns:a16="http://schemas.microsoft.com/office/drawing/2014/main" id="{AC0C2D79-06D3-1024-D334-4985884077F6}"/>
              </a:ext>
            </a:extLst>
          </p:cNvPr>
          <p:cNvSpPr>
            <a:spLocks noGrp="1"/>
          </p:cNvSpPr>
          <p:nvPr>
            <p:ph type="sldNum" sz="quarter" idx="12"/>
          </p:nvPr>
        </p:nvSpPr>
        <p:spPr/>
        <p:txBody>
          <a:bodyPr/>
          <a:lstStyle/>
          <a:p>
            <a:fld id="{C3111FA1-5AF9-0647-B31D-D6250D4530A3}" type="slidenum">
              <a:rPr lang="en-US" smtClean="0"/>
              <a:t>3</a:t>
            </a:fld>
            <a:endParaRPr lang="en-US"/>
          </a:p>
        </p:txBody>
      </p:sp>
      <p:pic>
        <p:nvPicPr>
          <p:cNvPr id="1028" name="Picture 4">
            <a:extLst>
              <a:ext uri="{FF2B5EF4-FFF2-40B4-BE49-F238E27FC236}">
                <a16:creationId xmlns:a16="http://schemas.microsoft.com/office/drawing/2014/main" id="{FFF53BBD-FEFA-D7EF-7537-939D91BB7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242" y="1869961"/>
            <a:ext cx="5593072" cy="365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1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20B7B-ADDF-E6DE-3C09-F589DEBFCDFE}"/>
              </a:ext>
            </a:extLst>
          </p:cNvPr>
          <p:cNvSpPr>
            <a:spLocks noGrp="1"/>
          </p:cNvSpPr>
          <p:nvPr>
            <p:ph type="title"/>
          </p:nvPr>
        </p:nvSpPr>
        <p:spPr/>
        <p:txBody>
          <a:bodyPr/>
          <a:lstStyle/>
          <a:p>
            <a:r>
              <a:rPr lang="en-US" dirty="0"/>
              <a:t>Current situation</a:t>
            </a:r>
          </a:p>
        </p:txBody>
      </p:sp>
      <p:sp>
        <p:nvSpPr>
          <p:cNvPr id="3" name="Content Placeholder 2">
            <a:extLst>
              <a:ext uri="{FF2B5EF4-FFF2-40B4-BE49-F238E27FC236}">
                <a16:creationId xmlns:a16="http://schemas.microsoft.com/office/drawing/2014/main" id="{038DBB9A-4C35-AF59-82B2-102C68A5846B}"/>
              </a:ext>
            </a:extLst>
          </p:cNvPr>
          <p:cNvSpPr>
            <a:spLocks noGrp="1"/>
          </p:cNvSpPr>
          <p:nvPr>
            <p:ph idx="1"/>
          </p:nvPr>
        </p:nvSpPr>
        <p:spPr/>
        <p:txBody>
          <a:bodyPr/>
          <a:lstStyle/>
          <a:p>
            <a:r>
              <a:rPr lang="en-US" dirty="0"/>
              <a:t>422 cases of meningococcal disease in 2023, most since 2014</a:t>
            </a:r>
          </a:p>
          <a:p>
            <a:r>
              <a:rPr lang="en-US" dirty="0"/>
              <a:t>As of March 25, 143 cases so far this year (81 by this date in 2023)</a:t>
            </a:r>
          </a:p>
          <a:p>
            <a:r>
              <a:rPr lang="en-US" dirty="0"/>
              <a:t>Current outbreaks in Colorado and Virginia</a:t>
            </a:r>
          </a:p>
          <a:p>
            <a:r>
              <a:rPr lang="en-US" dirty="0"/>
              <a:t>68% due to serogroup Y</a:t>
            </a:r>
          </a:p>
          <a:p>
            <a:r>
              <a:rPr lang="en-US" dirty="0"/>
              <a:t>Disproportionately occurring in the following groups:</a:t>
            </a:r>
          </a:p>
          <a:p>
            <a:pPr lvl="1"/>
            <a:r>
              <a:rPr lang="en-US" dirty="0"/>
              <a:t>Age 30-60 years (65%)</a:t>
            </a:r>
          </a:p>
          <a:p>
            <a:pPr lvl="1"/>
            <a:r>
              <a:rPr lang="en-US" dirty="0"/>
              <a:t>Black or African American persons (63%)</a:t>
            </a:r>
          </a:p>
          <a:p>
            <a:pPr lvl="1"/>
            <a:r>
              <a:rPr lang="en-US" dirty="0"/>
              <a:t>People living with HIV (15%)</a:t>
            </a:r>
          </a:p>
          <a:p>
            <a:r>
              <a:rPr lang="en-US" dirty="0"/>
              <a:t>Most cases involve something other than meningitis – 64% with bacteremia</a:t>
            </a:r>
          </a:p>
          <a:p>
            <a:r>
              <a:rPr lang="en-US" b="1" dirty="0"/>
              <a:t>18% case-fatality rate </a:t>
            </a:r>
            <a:r>
              <a:rPr lang="en-US" dirty="0"/>
              <a:t>(historically 11% for serogroup Y)</a:t>
            </a:r>
          </a:p>
        </p:txBody>
      </p:sp>
      <p:sp>
        <p:nvSpPr>
          <p:cNvPr id="4" name="Footer Placeholder 3">
            <a:extLst>
              <a:ext uri="{FF2B5EF4-FFF2-40B4-BE49-F238E27FC236}">
                <a16:creationId xmlns:a16="http://schemas.microsoft.com/office/drawing/2014/main" id="{88D1BCAB-5AF0-ED2B-3F39-A9B15925924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A3F6E4-FEE4-0998-5559-99FB715EE05A}"/>
              </a:ext>
            </a:extLst>
          </p:cNvPr>
          <p:cNvSpPr>
            <a:spLocks noGrp="1"/>
          </p:cNvSpPr>
          <p:nvPr>
            <p:ph type="sldNum" sz="quarter" idx="12"/>
          </p:nvPr>
        </p:nvSpPr>
        <p:spPr/>
        <p:txBody>
          <a:bodyPr/>
          <a:lstStyle/>
          <a:p>
            <a:fld id="{C3111FA1-5AF9-0647-B31D-D6250D4530A3}" type="slidenum">
              <a:rPr lang="en-US" smtClean="0"/>
              <a:t>4</a:t>
            </a:fld>
            <a:endParaRPr lang="en-US"/>
          </a:p>
        </p:txBody>
      </p:sp>
      <p:sp>
        <p:nvSpPr>
          <p:cNvPr id="6" name="Text Placeholder 5">
            <a:extLst>
              <a:ext uri="{FF2B5EF4-FFF2-40B4-BE49-F238E27FC236}">
                <a16:creationId xmlns:a16="http://schemas.microsoft.com/office/drawing/2014/main" id="{94C119EE-E5E6-37FC-C3F9-ADF00A767739}"/>
              </a:ext>
            </a:extLst>
          </p:cNvPr>
          <p:cNvSpPr>
            <a:spLocks noGrp="1"/>
          </p:cNvSpPr>
          <p:nvPr>
            <p:ph type="body" sz="quarter" idx="13"/>
          </p:nvPr>
        </p:nvSpPr>
        <p:spPr>
          <a:xfrm>
            <a:off x="609601" y="6173755"/>
            <a:ext cx="9939867" cy="565150"/>
          </a:xfrm>
        </p:spPr>
        <p:txBody>
          <a:bodyPr/>
          <a:lstStyle/>
          <a:p>
            <a:pPr marL="0" indent="0">
              <a:buNone/>
            </a:pPr>
            <a:r>
              <a:rPr lang="en-US" dirty="0" err="1">
                <a:latin typeface="+mj-lt"/>
                <a:hlinkClick r:id="rId2"/>
              </a:rPr>
              <a:t>CDC|</a:t>
            </a:r>
            <a:r>
              <a:rPr lang="en-US" b="0" i="0" dirty="0" err="1">
                <a:solidFill>
                  <a:srgbClr val="222222"/>
                </a:solidFill>
                <a:effectLst/>
                <a:latin typeface="+mj-lt"/>
                <a:hlinkClick r:id="rId2"/>
              </a:rPr>
              <a:t>Increase</a:t>
            </a:r>
            <a:r>
              <a:rPr lang="en-US" b="0" i="0" dirty="0">
                <a:solidFill>
                  <a:srgbClr val="222222"/>
                </a:solidFill>
                <a:effectLst/>
                <a:latin typeface="+mj-lt"/>
                <a:hlinkClick r:id="rId2"/>
              </a:rPr>
              <a:t> in Invasive Serogroup Y Meningococcal Disease in the United States</a:t>
            </a:r>
            <a:endParaRPr lang="en-US" b="0" i="0" dirty="0">
              <a:solidFill>
                <a:srgbClr val="222222"/>
              </a:solidFill>
              <a:effectLst/>
              <a:latin typeface="+mj-lt"/>
            </a:endParaRPr>
          </a:p>
        </p:txBody>
      </p:sp>
    </p:spTree>
    <p:extLst>
      <p:ext uri="{BB962C8B-B14F-4D97-AF65-F5344CB8AC3E}">
        <p14:creationId xmlns:p14="http://schemas.microsoft.com/office/powerpoint/2010/main" val="307933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0D43-B12A-7AB1-6761-F74A68D4E43E}"/>
              </a:ext>
            </a:extLst>
          </p:cNvPr>
          <p:cNvSpPr>
            <a:spLocks noGrp="1"/>
          </p:cNvSpPr>
          <p:nvPr>
            <p:ph type="title"/>
          </p:nvPr>
        </p:nvSpPr>
        <p:spPr/>
        <p:txBody>
          <a:bodyPr/>
          <a:lstStyle/>
          <a:p>
            <a:r>
              <a:rPr lang="en-US" dirty="0"/>
              <a:t>Prophylaxis considerations</a:t>
            </a:r>
          </a:p>
        </p:txBody>
      </p:sp>
      <p:sp>
        <p:nvSpPr>
          <p:cNvPr id="3" name="Content Placeholder 2">
            <a:extLst>
              <a:ext uri="{FF2B5EF4-FFF2-40B4-BE49-F238E27FC236}">
                <a16:creationId xmlns:a16="http://schemas.microsoft.com/office/drawing/2014/main" id="{5CE25BD4-D7E9-032A-CCA1-8EA7165D6192}"/>
              </a:ext>
            </a:extLst>
          </p:cNvPr>
          <p:cNvSpPr>
            <a:spLocks noGrp="1"/>
          </p:cNvSpPr>
          <p:nvPr>
            <p:ph idx="1"/>
          </p:nvPr>
        </p:nvSpPr>
        <p:spPr/>
        <p:txBody>
          <a:bodyPr/>
          <a:lstStyle/>
          <a:p>
            <a:r>
              <a:rPr lang="en-US" sz="2300" dirty="0">
                <a:solidFill>
                  <a:srgbClr val="FF0000"/>
                </a:solidFill>
              </a:rPr>
              <a:t>Ciprofloxacin-resistant</a:t>
            </a:r>
            <a:r>
              <a:rPr lang="en-US" sz="2300" dirty="0"/>
              <a:t> </a:t>
            </a:r>
            <a:r>
              <a:rPr lang="en-US" sz="2300" i="1" dirty="0"/>
              <a:t>N. meningitidis </a:t>
            </a:r>
            <a:r>
              <a:rPr lang="en-US" sz="2300" dirty="0"/>
              <a:t>is increasing</a:t>
            </a:r>
          </a:p>
          <a:p>
            <a:r>
              <a:rPr lang="en-US" sz="2300" dirty="0"/>
              <a:t>Use Rifampin, Ceftriaxone, or Azithromycin if BOTH are true during the </a:t>
            </a:r>
            <a:r>
              <a:rPr lang="en-US" sz="2300" b="1" dirty="0"/>
              <a:t>last 12 months</a:t>
            </a:r>
            <a:r>
              <a:rPr lang="en-US" sz="2300" dirty="0"/>
              <a:t>:</a:t>
            </a:r>
          </a:p>
          <a:p>
            <a:pPr lvl="1"/>
            <a:r>
              <a:rPr lang="en-US" sz="2300" b="1" dirty="0"/>
              <a:t>At least 2 cases </a:t>
            </a:r>
            <a:r>
              <a:rPr lang="en-US" sz="2300" dirty="0"/>
              <a:t>of invasive meningococcal disease by </a:t>
            </a:r>
            <a:r>
              <a:rPr lang="en-US" sz="2300" dirty="0">
                <a:solidFill>
                  <a:srgbClr val="FF0000"/>
                </a:solidFill>
              </a:rPr>
              <a:t>ciprofloxacin-resistant strains</a:t>
            </a:r>
          </a:p>
          <a:p>
            <a:pPr lvl="1"/>
            <a:r>
              <a:rPr lang="en-US" sz="2300" dirty="0"/>
              <a:t>Cases caused by </a:t>
            </a:r>
            <a:r>
              <a:rPr lang="en-US" sz="2300" dirty="0">
                <a:solidFill>
                  <a:srgbClr val="FF0000"/>
                </a:solidFill>
              </a:rPr>
              <a:t>ciprofloxacin-resistant strains</a:t>
            </a:r>
            <a:r>
              <a:rPr lang="en-US" sz="2300" dirty="0"/>
              <a:t> make up </a:t>
            </a:r>
            <a:r>
              <a:rPr lang="en-US" sz="2300" b="1" dirty="0"/>
              <a:t>at least 20% of all reported cases </a:t>
            </a:r>
            <a:r>
              <a:rPr lang="en-US" sz="2300" dirty="0"/>
              <a:t>of</a:t>
            </a:r>
            <a:r>
              <a:rPr lang="en-US" sz="2300" b="1" dirty="0"/>
              <a:t> </a:t>
            </a:r>
            <a:r>
              <a:rPr lang="en-US" sz="2300" dirty="0"/>
              <a:t>invasive meningococcal disease</a:t>
            </a:r>
          </a:p>
          <a:p>
            <a:r>
              <a:rPr lang="en-US" sz="2300" dirty="0"/>
              <a:t>Who should get prophylaxis?</a:t>
            </a:r>
          </a:p>
          <a:p>
            <a:pPr lvl="1"/>
            <a:r>
              <a:rPr lang="en-US" sz="2300" dirty="0"/>
              <a:t>People living in the same household</a:t>
            </a:r>
          </a:p>
          <a:p>
            <a:pPr lvl="1"/>
            <a:r>
              <a:rPr lang="en-US" sz="2300" dirty="0"/>
              <a:t>Roommates</a:t>
            </a:r>
          </a:p>
          <a:p>
            <a:pPr lvl="1"/>
            <a:r>
              <a:rPr lang="en-US" sz="2300" dirty="0"/>
              <a:t>Anyone with direct contact with patient’s oral secretions, such as a kissing partner</a:t>
            </a:r>
          </a:p>
          <a:p>
            <a:pPr lvl="1"/>
            <a:r>
              <a:rPr lang="en-US" sz="2300" dirty="0"/>
              <a:t>Healthcare worker (not using PPE) involved in close face-to-face activities such as intubation or airway suctioning</a:t>
            </a:r>
          </a:p>
        </p:txBody>
      </p:sp>
      <p:sp>
        <p:nvSpPr>
          <p:cNvPr id="4" name="Footer Placeholder 3">
            <a:extLst>
              <a:ext uri="{FF2B5EF4-FFF2-40B4-BE49-F238E27FC236}">
                <a16:creationId xmlns:a16="http://schemas.microsoft.com/office/drawing/2014/main" id="{0C6DF11A-96DD-4373-9610-E8985BA275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904C7-254C-1A02-E063-5A97651056B6}"/>
              </a:ext>
            </a:extLst>
          </p:cNvPr>
          <p:cNvSpPr>
            <a:spLocks noGrp="1"/>
          </p:cNvSpPr>
          <p:nvPr>
            <p:ph type="sldNum" sz="quarter" idx="12"/>
          </p:nvPr>
        </p:nvSpPr>
        <p:spPr/>
        <p:txBody>
          <a:bodyPr/>
          <a:lstStyle/>
          <a:p>
            <a:fld id="{C3111FA1-5AF9-0647-B31D-D6250D4530A3}" type="slidenum">
              <a:rPr lang="en-US" smtClean="0"/>
              <a:t>5</a:t>
            </a:fld>
            <a:endParaRPr lang="en-US"/>
          </a:p>
        </p:txBody>
      </p:sp>
      <p:sp>
        <p:nvSpPr>
          <p:cNvPr id="6" name="Text Placeholder 5">
            <a:extLst>
              <a:ext uri="{FF2B5EF4-FFF2-40B4-BE49-F238E27FC236}">
                <a16:creationId xmlns:a16="http://schemas.microsoft.com/office/drawing/2014/main" id="{BF6A0C63-F673-4F82-E2EC-70A2C49A5E56}"/>
              </a:ext>
            </a:extLst>
          </p:cNvPr>
          <p:cNvSpPr>
            <a:spLocks noGrp="1"/>
          </p:cNvSpPr>
          <p:nvPr>
            <p:ph type="body" sz="quarter" idx="13"/>
          </p:nvPr>
        </p:nvSpPr>
        <p:spPr>
          <a:xfrm>
            <a:off x="609601" y="6173755"/>
            <a:ext cx="9939867" cy="565150"/>
          </a:xfrm>
        </p:spPr>
        <p:txBody>
          <a:bodyPr/>
          <a:lstStyle/>
          <a:p>
            <a:pPr marL="0" indent="0">
              <a:buNone/>
            </a:pPr>
            <a:r>
              <a:rPr lang="en-US" dirty="0" err="1">
                <a:hlinkClick r:id="rId2"/>
              </a:rPr>
              <a:t>CDC|Meningococcal</a:t>
            </a:r>
            <a:r>
              <a:rPr lang="en-US" dirty="0">
                <a:hlinkClick r:id="rId2"/>
              </a:rPr>
              <a:t> Disease Prevention</a:t>
            </a:r>
            <a:endParaRPr lang="en-US" dirty="0"/>
          </a:p>
          <a:p>
            <a:pPr marL="0" indent="0">
              <a:buNone/>
            </a:pPr>
            <a:r>
              <a:rPr lang="en-US" dirty="0" err="1">
                <a:hlinkClick r:id="rId3"/>
              </a:rPr>
              <a:t>CDC|Infection</a:t>
            </a:r>
            <a:r>
              <a:rPr lang="en-US" dirty="0">
                <a:hlinkClick r:id="rId3"/>
              </a:rPr>
              <a:t> Control of Meningococcal Disease</a:t>
            </a:r>
            <a:endParaRPr lang="en-US" dirty="0"/>
          </a:p>
          <a:p>
            <a:pPr marL="0" indent="0">
              <a:buNone/>
            </a:pPr>
            <a:r>
              <a:rPr lang="en-US" dirty="0" err="1">
                <a:hlinkClick r:id="rId4"/>
              </a:rPr>
              <a:t>CDC|Threshold</a:t>
            </a:r>
            <a:r>
              <a:rPr lang="en-US" dirty="0">
                <a:hlinkClick r:id="rId4"/>
              </a:rPr>
              <a:t> for Changing Meningococcal Disease Prophylaxis Antibiotics in Areas with Ciprofloxacin Resistance</a:t>
            </a:r>
            <a:endParaRPr lang="en-US" dirty="0"/>
          </a:p>
        </p:txBody>
      </p:sp>
    </p:spTree>
    <p:extLst>
      <p:ext uri="{BB962C8B-B14F-4D97-AF65-F5344CB8AC3E}">
        <p14:creationId xmlns:p14="http://schemas.microsoft.com/office/powerpoint/2010/main" val="287104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C66E-0F78-813B-5C64-743EE392622B}"/>
              </a:ext>
            </a:extLst>
          </p:cNvPr>
          <p:cNvSpPr>
            <a:spLocks noGrp="1"/>
          </p:cNvSpPr>
          <p:nvPr>
            <p:ph type="title"/>
          </p:nvPr>
        </p:nvSpPr>
        <p:spPr/>
        <p:txBody>
          <a:bodyPr/>
          <a:lstStyle/>
          <a:p>
            <a:r>
              <a:rPr lang="en-US" dirty="0"/>
              <a:t>Meningococcal Vaccination Recommendations</a:t>
            </a:r>
          </a:p>
        </p:txBody>
      </p:sp>
      <p:sp>
        <p:nvSpPr>
          <p:cNvPr id="3" name="Text Placeholder 2">
            <a:extLst>
              <a:ext uri="{FF2B5EF4-FFF2-40B4-BE49-F238E27FC236}">
                <a16:creationId xmlns:a16="http://schemas.microsoft.com/office/drawing/2014/main" id="{E21EFB03-DEB6-8D91-2F7C-7BAE4E336FD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6B414D20-0785-C694-140E-FCA3FE59F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2F7B25-7C95-E3D6-A479-DD071D416A65}"/>
              </a:ext>
            </a:extLst>
          </p:cNvPr>
          <p:cNvSpPr>
            <a:spLocks noGrp="1"/>
          </p:cNvSpPr>
          <p:nvPr>
            <p:ph type="sldNum" sz="quarter" idx="12"/>
          </p:nvPr>
        </p:nvSpPr>
        <p:spPr/>
        <p:txBody>
          <a:bodyPr/>
          <a:lstStyle/>
          <a:p>
            <a:fld id="{C3111FA1-5AF9-0647-B31D-D6250D4530A3}" type="slidenum">
              <a:rPr lang="en-US" smtClean="0"/>
              <a:t>6</a:t>
            </a:fld>
            <a:endParaRPr lang="en-US"/>
          </a:p>
        </p:txBody>
      </p:sp>
    </p:spTree>
    <p:extLst>
      <p:ext uri="{BB962C8B-B14F-4D97-AF65-F5344CB8AC3E}">
        <p14:creationId xmlns:p14="http://schemas.microsoft.com/office/powerpoint/2010/main" val="312733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C990-63A9-7235-83F2-8BE3CD3CBCFC}"/>
              </a:ext>
            </a:extLst>
          </p:cNvPr>
          <p:cNvSpPr>
            <a:spLocks noGrp="1"/>
          </p:cNvSpPr>
          <p:nvPr>
            <p:ph type="title"/>
          </p:nvPr>
        </p:nvSpPr>
        <p:spPr>
          <a:xfrm>
            <a:off x="609600" y="896857"/>
            <a:ext cx="10972800" cy="634985"/>
          </a:xfrm>
        </p:spPr>
        <p:txBody>
          <a:bodyPr/>
          <a:lstStyle/>
          <a:p>
            <a:r>
              <a:rPr lang="en-US" dirty="0"/>
              <a:t>For adolescents</a:t>
            </a:r>
          </a:p>
        </p:txBody>
      </p:sp>
      <p:sp>
        <p:nvSpPr>
          <p:cNvPr id="4" name="Footer Placeholder 3">
            <a:extLst>
              <a:ext uri="{FF2B5EF4-FFF2-40B4-BE49-F238E27FC236}">
                <a16:creationId xmlns:a16="http://schemas.microsoft.com/office/drawing/2014/main" id="{46EA5BB9-BBFA-E9B3-2FA6-25BD2F0528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15D8D-5CE3-3ABD-5FF7-1AE4BDF45C70}"/>
              </a:ext>
            </a:extLst>
          </p:cNvPr>
          <p:cNvSpPr>
            <a:spLocks noGrp="1"/>
          </p:cNvSpPr>
          <p:nvPr>
            <p:ph type="sldNum" sz="quarter" idx="12"/>
          </p:nvPr>
        </p:nvSpPr>
        <p:spPr/>
        <p:txBody>
          <a:bodyPr/>
          <a:lstStyle/>
          <a:p>
            <a:fld id="{C3111FA1-5AF9-0647-B31D-D6250D4530A3}" type="slidenum">
              <a:rPr lang="en-US" smtClean="0"/>
              <a:t>7</a:t>
            </a:fld>
            <a:endParaRPr lang="en-US"/>
          </a:p>
        </p:txBody>
      </p:sp>
      <p:sp>
        <p:nvSpPr>
          <p:cNvPr id="6" name="Text Placeholder 5">
            <a:extLst>
              <a:ext uri="{FF2B5EF4-FFF2-40B4-BE49-F238E27FC236}">
                <a16:creationId xmlns:a16="http://schemas.microsoft.com/office/drawing/2014/main" id="{EBF9F265-104F-2093-EFF7-77AA938EF3DB}"/>
              </a:ext>
            </a:extLst>
          </p:cNvPr>
          <p:cNvSpPr>
            <a:spLocks noGrp="1"/>
          </p:cNvSpPr>
          <p:nvPr>
            <p:ph type="body" sz="quarter" idx="13"/>
          </p:nvPr>
        </p:nvSpPr>
        <p:spPr>
          <a:xfrm>
            <a:off x="533400" y="6438905"/>
            <a:ext cx="9939867" cy="565150"/>
          </a:xfrm>
        </p:spPr>
        <p:txBody>
          <a:bodyPr/>
          <a:lstStyle/>
          <a:p>
            <a:pPr marL="0" indent="0">
              <a:buNone/>
            </a:pPr>
            <a:r>
              <a:rPr lang="en-US" dirty="0" err="1">
                <a:latin typeface="+mj-lt"/>
                <a:hlinkClick r:id="rId2"/>
              </a:rPr>
              <a:t>CDC|</a:t>
            </a:r>
            <a:r>
              <a:rPr lang="en-US" b="0" i="0" dirty="0" err="1">
                <a:solidFill>
                  <a:srgbClr val="222222"/>
                </a:solidFill>
                <a:effectLst/>
                <a:latin typeface="+mj-lt"/>
                <a:hlinkClick r:id="rId2"/>
              </a:rPr>
              <a:t>Meningococcal</a:t>
            </a:r>
            <a:r>
              <a:rPr lang="en-US" b="0" i="0" dirty="0">
                <a:solidFill>
                  <a:srgbClr val="222222"/>
                </a:solidFill>
                <a:effectLst/>
                <a:latin typeface="+mj-lt"/>
                <a:hlinkClick r:id="rId2"/>
              </a:rPr>
              <a:t> Vaccine Recommendations</a:t>
            </a:r>
            <a:endParaRPr lang="en-US" b="0" i="0" dirty="0">
              <a:solidFill>
                <a:srgbClr val="222222"/>
              </a:solidFill>
              <a:effectLst/>
              <a:latin typeface="+mj-lt"/>
            </a:endParaRPr>
          </a:p>
        </p:txBody>
      </p:sp>
      <p:sp>
        <p:nvSpPr>
          <p:cNvPr id="7" name="Content Placeholder 6">
            <a:extLst>
              <a:ext uri="{FF2B5EF4-FFF2-40B4-BE49-F238E27FC236}">
                <a16:creationId xmlns:a16="http://schemas.microsoft.com/office/drawing/2014/main" id="{91CF2F7F-AB8C-8C92-B968-779B6C05F128}"/>
              </a:ext>
            </a:extLst>
          </p:cNvPr>
          <p:cNvSpPr>
            <a:spLocks noGrp="1"/>
          </p:cNvSpPr>
          <p:nvPr>
            <p:ph idx="1"/>
          </p:nvPr>
        </p:nvSpPr>
        <p:spPr>
          <a:xfrm>
            <a:off x="609600" y="1600201"/>
            <a:ext cx="6079067" cy="4190999"/>
          </a:xfrm>
        </p:spPr>
        <p:txBody>
          <a:bodyPr/>
          <a:lstStyle/>
          <a:p>
            <a:r>
              <a:rPr lang="en-US" dirty="0"/>
              <a:t>One dose of </a:t>
            </a:r>
            <a:r>
              <a:rPr lang="en-US" dirty="0" err="1"/>
              <a:t>MenACWY</a:t>
            </a:r>
            <a:r>
              <a:rPr lang="en-US" dirty="0"/>
              <a:t> vaccine between 11-12 years, booster dose at 16 years</a:t>
            </a:r>
          </a:p>
          <a:p>
            <a:pPr lvl="1"/>
            <a:r>
              <a:rPr lang="en-US" dirty="0"/>
              <a:t>If receiving first dose between 13-15 years, booster dose given at 16-18 years</a:t>
            </a:r>
          </a:p>
          <a:p>
            <a:pPr lvl="1"/>
            <a:r>
              <a:rPr lang="en-US" dirty="0"/>
              <a:t>If receiving first dose after 16 years, </a:t>
            </a:r>
            <a:r>
              <a:rPr lang="en-US" b="1" dirty="0"/>
              <a:t>no booster required</a:t>
            </a:r>
            <a:endParaRPr lang="en-US" dirty="0"/>
          </a:p>
          <a:p>
            <a:r>
              <a:rPr lang="en-US" dirty="0"/>
              <a:t>Optional series of </a:t>
            </a:r>
            <a:r>
              <a:rPr lang="en-US" dirty="0" err="1"/>
              <a:t>MenB</a:t>
            </a:r>
            <a:r>
              <a:rPr lang="en-US" dirty="0"/>
              <a:t> vaccine at 16-18 years</a:t>
            </a:r>
          </a:p>
          <a:p>
            <a:pPr lvl="1"/>
            <a:r>
              <a:rPr lang="en-US" dirty="0"/>
              <a:t>Those with certain conditions </a:t>
            </a:r>
            <a:r>
              <a:rPr lang="en-US" b="1" dirty="0"/>
              <a:t>should</a:t>
            </a:r>
            <a:r>
              <a:rPr lang="en-US" dirty="0"/>
              <a:t> receive </a:t>
            </a:r>
            <a:r>
              <a:rPr lang="en-US" dirty="0" err="1"/>
              <a:t>MenB</a:t>
            </a:r>
            <a:r>
              <a:rPr lang="en-US" dirty="0"/>
              <a:t> vaccine</a:t>
            </a:r>
          </a:p>
          <a:p>
            <a:pPr lvl="2"/>
            <a:r>
              <a:rPr lang="en-US" dirty="0"/>
              <a:t>Booster 1 year after initial dose, then every 2-3 years thereafter</a:t>
            </a:r>
          </a:p>
        </p:txBody>
      </p:sp>
      <p:pic>
        <p:nvPicPr>
          <p:cNvPr id="2050" name="Picture 2" descr="Three serogroups cause most meningococcal disease in the United States: B, C, and Y.">
            <a:extLst>
              <a:ext uri="{FF2B5EF4-FFF2-40B4-BE49-F238E27FC236}">
                <a16:creationId xmlns:a16="http://schemas.microsoft.com/office/drawing/2014/main" id="{78FE9913-5B84-660C-3784-803916D99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667" y="1045811"/>
            <a:ext cx="5393094" cy="53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0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C990-63A9-7235-83F2-8BE3CD3CBCFC}"/>
              </a:ext>
            </a:extLst>
          </p:cNvPr>
          <p:cNvSpPr>
            <a:spLocks noGrp="1"/>
          </p:cNvSpPr>
          <p:nvPr>
            <p:ph type="title"/>
          </p:nvPr>
        </p:nvSpPr>
        <p:spPr>
          <a:xfrm>
            <a:off x="609600" y="896857"/>
            <a:ext cx="10972800" cy="634985"/>
          </a:xfrm>
        </p:spPr>
        <p:txBody>
          <a:bodyPr/>
          <a:lstStyle/>
          <a:p>
            <a:r>
              <a:rPr lang="en-US" dirty="0" err="1"/>
              <a:t>MenACWY</a:t>
            </a:r>
            <a:r>
              <a:rPr lang="en-US" dirty="0"/>
              <a:t> for young children (&gt;2 months old) and adults</a:t>
            </a:r>
          </a:p>
        </p:txBody>
      </p:sp>
      <p:sp>
        <p:nvSpPr>
          <p:cNvPr id="4" name="Footer Placeholder 3">
            <a:extLst>
              <a:ext uri="{FF2B5EF4-FFF2-40B4-BE49-F238E27FC236}">
                <a16:creationId xmlns:a16="http://schemas.microsoft.com/office/drawing/2014/main" id="{46EA5BB9-BBFA-E9B3-2FA6-25BD2F05282A}"/>
              </a:ext>
            </a:extLst>
          </p:cNvPr>
          <p:cNvSpPr>
            <a:spLocks noGrp="1"/>
          </p:cNvSpPr>
          <p:nvPr>
            <p:ph type="ftr" sz="quarter" idx="11"/>
          </p:nvPr>
        </p:nvSpPr>
        <p:spPr>
          <a:xfrm>
            <a:off x="7257835" y="6356354"/>
            <a:ext cx="3860800" cy="365125"/>
          </a:xfrm>
        </p:spPr>
        <p:txBody>
          <a:bodyPr/>
          <a:lstStyle/>
          <a:p>
            <a:endParaRPr lang="en-US" dirty="0">
              <a:solidFill>
                <a:schemeClr val="tx1"/>
              </a:solidFill>
            </a:endParaRPr>
          </a:p>
        </p:txBody>
      </p:sp>
      <p:sp>
        <p:nvSpPr>
          <p:cNvPr id="5" name="Slide Number Placeholder 4">
            <a:extLst>
              <a:ext uri="{FF2B5EF4-FFF2-40B4-BE49-F238E27FC236}">
                <a16:creationId xmlns:a16="http://schemas.microsoft.com/office/drawing/2014/main" id="{52315D8D-5CE3-3ABD-5FF7-1AE4BDF45C70}"/>
              </a:ext>
            </a:extLst>
          </p:cNvPr>
          <p:cNvSpPr>
            <a:spLocks noGrp="1"/>
          </p:cNvSpPr>
          <p:nvPr>
            <p:ph type="sldNum" sz="quarter" idx="12"/>
          </p:nvPr>
        </p:nvSpPr>
        <p:spPr/>
        <p:txBody>
          <a:bodyPr/>
          <a:lstStyle/>
          <a:p>
            <a:fld id="{C3111FA1-5AF9-0647-B31D-D6250D4530A3}" type="slidenum">
              <a:rPr lang="en-US" smtClean="0"/>
              <a:t>8</a:t>
            </a:fld>
            <a:endParaRPr lang="en-US"/>
          </a:p>
        </p:txBody>
      </p:sp>
      <p:sp>
        <p:nvSpPr>
          <p:cNvPr id="6" name="Text Placeholder 5">
            <a:extLst>
              <a:ext uri="{FF2B5EF4-FFF2-40B4-BE49-F238E27FC236}">
                <a16:creationId xmlns:a16="http://schemas.microsoft.com/office/drawing/2014/main" id="{EBF9F265-104F-2093-EFF7-77AA938EF3DB}"/>
              </a:ext>
            </a:extLst>
          </p:cNvPr>
          <p:cNvSpPr>
            <a:spLocks noGrp="1"/>
          </p:cNvSpPr>
          <p:nvPr>
            <p:ph type="body" sz="quarter" idx="13"/>
          </p:nvPr>
        </p:nvSpPr>
        <p:spPr>
          <a:xfrm>
            <a:off x="609601" y="6473574"/>
            <a:ext cx="5828522" cy="565150"/>
          </a:xfrm>
        </p:spPr>
        <p:txBody>
          <a:bodyPr/>
          <a:lstStyle/>
          <a:p>
            <a:pPr marL="0" indent="0">
              <a:buNone/>
            </a:pPr>
            <a:r>
              <a:rPr lang="en-US" dirty="0" err="1">
                <a:latin typeface="+mj-lt"/>
                <a:hlinkClick r:id="rId2"/>
              </a:rPr>
              <a:t>CDC|</a:t>
            </a:r>
            <a:r>
              <a:rPr lang="en-US" b="0" i="0" dirty="0" err="1">
                <a:solidFill>
                  <a:srgbClr val="222222"/>
                </a:solidFill>
                <a:effectLst/>
                <a:latin typeface="+mj-lt"/>
                <a:hlinkClick r:id="rId2"/>
              </a:rPr>
              <a:t>Meningococcal</a:t>
            </a:r>
            <a:r>
              <a:rPr lang="en-US" b="0" i="0" dirty="0">
                <a:solidFill>
                  <a:srgbClr val="222222"/>
                </a:solidFill>
                <a:effectLst/>
                <a:latin typeface="+mj-lt"/>
                <a:hlinkClick r:id="rId2"/>
              </a:rPr>
              <a:t> Vaccine Recommendations</a:t>
            </a:r>
            <a:endParaRPr lang="en-US" b="0" i="0" dirty="0">
              <a:solidFill>
                <a:srgbClr val="222222"/>
              </a:solidFill>
              <a:effectLst/>
              <a:latin typeface="+mj-lt"/>
            </a:endParaRPr>
          </a:p>
        </p:txBody>
      </p:sp>
      <p:sp>
        <p:nvSpPr>
          <p:cNvPr id="7" name="Content Placeholder 6">
            <a:extLst>
              <a:ext uri="{FF2B5EF4-FFF2-40B4-BE49-F238E27FC236}">
                <a16:creationId xmlns:a16="http://schemas.microsoft.com/office/drawing/2014/main" id="{91CF2F7F-AB8C-8C92-B968-779B6C05F128}"/>
              </a:ext>
            </a:extLst>
          </p:cNvPr>
          <p:cNvSpPr>
            <a:spLocks noGrp="1"/>
          </p:cNvSpPr>
          <p:nvPr>
            <p:ph idx="1"/>
          </p:nvPr>
        </p:nvSpPr>
        <p:spPr/>
        <p:txBody>
          <a:bodyPr/>
          <a:lstStyle/>
          <a:p>
            <a:r>
              <a:rPr lang="en-US" dirty="0"/>
              <a:t>Keep in mind the differing minimum ages for the three brands of </a:t>
            </a:r>
            <a:r>
              <a:rPr lang="en-US" dirty="0" err="1"/>
              <a:t>MenACWY</a:t>
            </a:r>
            <a:r>
              <a:rPr lang="en-US" dirty="0"/>
              <a:t> vaccines</a:t>
            </a:r>
          </a:p>
          <a:p>
            <a:pPr lvl="1"/>
            <a:r>
              <a:rPr lang="en-US" dirty="0"/>
              <a:t>Menveo – 2 months</a:t>
            </a:r>
          </a:p>
          <a:p>
            <a:pPr lvl="1"/>
            <a:r>
              <a:rPr lang="en-US" dirty="0" err="1"/>
              <a:t>MenQuadfi</a:t>
            </a:r>
            <a:r>
              <a:rPr lang="en-US" dirty="0"/>
              <a:t> – 2 years</a:t>
            </a:r>
          </a:p>
          <a:p>
            <a:pPr lvl="1"/>
            <a:r>
              <a:rPr lang="en-US" dirty="0" err="1"/>
              <a:t>Penbraya</a:t>
            </a:r>
            <a:r>
              <a:rPr lang="en-US" dirty="0"/>
              <a:t> – 10 years</a:t>
            </a:r>
          </a:p>
          <a:p>
            <a:r>
              <a:rPr lang="en-US" dirty="0"/>
              <a:t>Attempt to maintain consistency – only give same vaccine as previously received</a:t>
            </a:r>
          </a:p>
        </p:txBody>
      </p:sp>
    </p:spTree>
    <p:extLst>
      <p:ext uri="{BB962C8B-B14F-4D97-AF65-F5344CB8AC3E}">
        <p14:creationId xmlns:p14="http://schemas.microsoft.com/office/powerpoint/2010/main" val="2120071879"/>
      </p:ext>
    </p:extLst>
  </p:cSld>
  <p:clrMapOvr>
    <a:masterClrMapping/>
  </p:clrMapOvr>
</p:sld>
</file>

<file path=ppt/theme/theme1.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avy Ombre Theme">
  <a:themeElements>
    <a:clrScheme name="Custom 13">
      <a:dk1>
        <a:srgbClr val="FFFFFF"/>
      </a:dk1>
      <a:lt1>
        <a:srgbClr val="FFFFFF"/>
      </a:lt1>
      <a:dk2>
        <a:srgbClr val="FFFFFF"/>
      </a:dk2>
      <a:lt2>
        <a:srgbClr val="FFFFFF"/>
      </a:lt2>
      <a:accent1>
        <a:srgbClr val="FFFFFF"/>
      </a:accent1>
      <a:accent2>
        <a:srgbClr val="FDAA03"/>
      </a:accent2>
      <a:accent3>
        <a:srgbClr val="030E43"/>
      </a:accent3>
      <a:accent4>
        <a:srgbClr val="FDAA03"/>
      </a:accent4>
      <a:accent5>
        <a:srgbClr val="FFFFFF"/>
      </a:accent5>
      <a:accent6>
        <a:srgbClr val="FFFFFF"/>
      </a:accent6>
      <a:hlink>
        <a:srgbClr val="FFFFFF"/>
      </a:hlink>
      <a:folHlink>
        <a:srgbClr val="FDAA0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glish Slides draft v1.3 4.14.21 bf kl_  -  Read-Only" id="{9C2F3619-969E-4701-B91E-388C37D582CB}" vid="{B1F7D29D-430D-48B5-BF2B-4BAFDC5A7C4E}"/>
    </a:ext>
  </a:extLst>
</a:theme>
</file>

<file path=ppt/theme/theme5.xml><?xml version="1.0" encoding="utf-8"?>
<a:theme xmlns:a="http://schemas.openxmlformats.org/drawingml/2006/main" name="4th annual food policy forum_7.16.2014_new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c13f3f6-3c1c-48b1-a081-d906df5a1618">
      <UserInfo>
        <DisplayName/>
        <AccountId xsi:nil="true"/>
        <AccountType/>
      </UserInfo>
    </SharedWithUsers>
    <lcf76f155ced4ddcb4097134ff3c332f xmlns="85c907c7-773f-44e5-8590-7ef61f477a77">
      <Terms xmlns="http://schemas.microsoft.com/office/infopath/2007/PartnerControls"/>
    </lcf76f155ced4ddcb4097134ff3c332f>
    <TaxCatchAll xmlns="dc13f3f6-3c1c-48b1-a081-d906df5a16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47C63D0DD5F846B2272B176B0D38FC" ma:contentTypeVersion="13" ma:contentTypeDescription="Create a new document." ma:contentTypeScope="" ma:versionID="db66249959ea10df7a2393e7d727739e">
  <xsd:schema xmlns:xsd="http://www.w3.org/2001/XMLSchema" xmlns:xs="http://www.w3.org/2001/XMLSchema" xmlns:p="http://schemas.microsoft.com/office/2006/metadata/properties" xmlns:ns2="85c907c7-773f-44e5-8590-7ef61f477a77" xmlns:ns3="dc13f3f6-3c1c-48b1-a081-d906df5a1618" targetNamespace="http://schemas.microsoft.com/office/2006/metadata/properties" ma:root="true" ma:fieldsID="9442fb1bbe3aa17fb230d75a6a284b25" ns2:_="" ns3:_="">
    <xsd:import namespace="85c907c7-773f-44e5-8590-7ef61f477a77"/>
    <xsd:import namespace="dc13f3f6-3c1c-48b1-a081-d906df5a16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907c7-773f-44e5-8590-7ef61f477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77eeec-9545-4db6-a5b8-3c28df25bf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3f3f6-3c1c-48b1-a081-d906df5a16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1927952-c6d9-4182-ab72-d34dce14fd31}" ma:internalName="TaxCatchAll" ma:showField="CatchAllData" ma:web="dc13f3f6-3c1c-48b1-a081-d906df5a16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579550-A088-4926-BB55-F91CEE504A3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c13f3f6-3c1c-48b1-a081-d906df5a1618"/>
    <ds:schemaRef ds:uri="85c907c7-773f-44e5-8590-7ef61f477a77"/>
    <ds:schemaRef ds:uri="http://www.w3.org/XML/1998/namespace"/>
    <ds:schemaRef ds:uri="http://purl.org/dc/dcmitype/"/>
  </ds:schemaRefs>
</ds:datastoreItem>
</file>

<file path=customXml/itemProps2.xml><?xml version="1.0" encoding="utf-8"?>
<ds:datastoreItem xmlns:ds="http://schemas.openxmlformats.org/officeDocument/2006/customXml" ds:itemID="{10B90600-7C8D-4FA9-95F9-7C9B5BB43928}">
  <ds:schemaRefs>
    <ds:schemaRef ds:uri="http://schemas.microsoft.com/sharepoint/v3/contenttype/forms"/>
  </ds:schemaRefs>
</ds:datastoreItem>
</file>

<file path=customXml/itemProps3.xml><?xml version="1.0" encoding="utf-8"?>
<ds:datastoreItem xmlns:ds="http://schemas.openxmlformats.org/officeDocument/2006/customXml" ds:itemID="{5166009A-015E-499B-A6A5-13300D99A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907c7-773f-44e5-8590-7ef61f477a77"/>
    <ds:schemaRef ds:uri="dc13f3f6-3c1c-48b1-a081-d906df5a16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otalTime>113307</TotalTime>
  <Words>851</Words>
  <Application>Microsoft Office PowerPoint</Application>
  <PresentationFormat>Widescreen</PresentationFormat>
  <Paragraphs>100</Paragraphs>
  <Slides>12</Slides>
  <Notes>4</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12</vt:i4>
      </vt:variant>
    </vt:vector>
  </HeadingPairs>
  <TitlesOfParts>
    <vt:vector size="24" baseType="lpstr">
      <vt:lpstr>MS Gothic</vt:lpstr>
      <vt:lpstr>Arial</vt:lpstr>
      <vt:lpstr>Arial Black</vt:lpstr>
      <vt:lpstr>Calibri</vt:lpstr>
      <vt:lpstr>Franklin Gothic Demi</vt:lpstr>
      <vt:lpstr>Lato Black</vt:lpstr>
      <vt:lpstr>Lato Bold</vt:lpstr>
      <vt:lpstr>2_Office Theme</vt:lpstr>
      <vt:lpstr>4_Office Theme</vt:lpstr>
      <vt:lpstr>6_Office Theme</vt:lpstr>
      <vt:lpstr>1_Navy Ombre Theme</vt:lpstr>
      <vt:lpstr>4th annual food policy forum_7.16.2014_newtemplate</vt:lpstr>
      <vt:lpstr> Update on Invasive Meningococcal Disease and Vaccination Recommendations  April 10, 2024    Jordan Braunfeld, MD Los Angeles County Department of Public Health Vaccine Preventable Disease Control            </vt:lpstr>
      <vt:lpstr>Disclosures</vt:lpstr>
      <vt:lpstr>Invasive Meningococcal Disease</vt:lpstr>
      <vt:lpstr>Causative agent and clinical syndrome</vt:lpstr>
      <vt:lpstr>Current situation</vt:lpstr>
      <vt:lpstr>Prophylaxis considerations</vt:lpstr>
      <vt:lpstr>Meningococcal Vaccination Recommendations</vt:lpstr>
      <vt:lpstr>For adolescents</vt:lpstr>
      <vt:lpstr>MenACWY for young children (&gt;2 months old) and adults</vt:lpstr>
      <vt:lpstr>MenACWY for young children (&gt;2 months old) and adults</vt:lpstr>
      <vt:lpstr>MenB for those &gt;10 years old</vt:lpstr>
      <vt:lpstr>  Thank you!   For additional questions, please contact: LacipInfo@ph.lacounty.gov.  For additional information, visit: http://publichealth.lacounty.gov/ip/index.htm.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Angeles County Department of Public Health Acute Communicable Disease Control Program</dc:title>
  <dc:creator>Shobita Rajagopalan</dc:creator>
  <cp:lastModifiedBy>Jordan Braunfeld</cp:lastModifiedBy>
  <cp:revision>234</cp:revision>
  <dcterms:created xsi:type="dcterms:W3CDTF">2021-03-12T14:22:40Z</dcterms:created>
  <dcterms:modified xsi:type="dcterms:W3CDTF">2024-04-08T15:56:25Z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0x0101001C47C63D0DD5F846B2272B176B0D38FC</vt:lpwstr>
  </property>
  <property fmtid="{D5CDD505-2E9C-101B-9397-08002B2CF9AE}" pid="3" name="Order">
    <vt:r8>2400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