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4" r:id="rId3"/>
    <p:sldId id="278" r:id="rId4"/>
    <p:sldId id="279" r:id="rId5"/>
    <p:sldId id="267" r:id="rId6"/>
    <p:sldId id="933" r:id="rId7"/>
    <p:sldId id="926" r:id="rId8"/>
    <p:sldId id="913" r:id="rId9"/>
    <p:sldId id="932" r:id="rId10"/>
    <p:sldId id="406" r:id="rId11"/>
    <p:sldId id="929" r:id="rId12"/>
    <p:sldId id="927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266EF-3919-9D0E-ED49-5023C5DDF2A4}" name="Kacee VanKonynenburg" initials="KV" userId="788efacabc54863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458AFF"/>
    <a:srgbClr val="E0EEEE"/>
    <a:srgbClr val="D64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7" autoAdjust="0"/>
    <p:restoredTop sz="86652" autoAdjust="0"/>
  </p:normalViewPr>
  <p:slideViewPr>
    <p:cSldViewPr snapToGrid="0">
      <p:cViewPr varScale="1">
        <p:scale>
          <a:sx n="69" d="100"/>
          <a:sy n="69" d="100"/>
        </p:scale>
        <p:origin x="588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9623-6208-46FE-9ACD-39CC6983313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A19E6-E877-4D0E-AE20-72EF2E69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CAIR/CDPH%20Document%20Library/CAIR2_Guide_Historical_Immunizations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dph.ca.gov/Programs/CID/DCDC/CAIR/Pages/CAIR-users-LCR.aspx" TargetMode="External"/><Relationship Id="rId4" Type="http://schemas.openxmlformats.org/officeDocument/2006/relationships/hyperlink" Target="https://www.youtube.com/watch?v=lg2BGHTmluY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855" indent="-285713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2853" indent="-228571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135" indent="-228571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27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417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558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699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86A-D5B2-4855-8D40-768D82BEAA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338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rejections could be requesting a new user account for a staff member that has an existing account at a previous employer.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909A-14B4-4E7B-986F-AC33B722E7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909A-14B4-4E7B-986F-AC33B722E7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7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write down your questions throughout the presentation and we can address any that have not been answered by the presentation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A5C5-9024-43FD-82F3-1916FACB0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27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A5C5-9024-43FD-82F3-1916FACB0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4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A5C5-9024-43FD-82F3-1916FACB0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5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To manually enter historical vaccines, consult the </a:t>
            </a:r>
            <a:r>
              <a:rPr lang="en-US" sz="1200" u="sng" dirty="0">
                <a:solidFill>
                  <a:srgbClr val="0000FF"/>
                </a:solidFill>
                <a:effectLst/>
                <a:ea typeface="Arial" panose="020B0604020202020204" pitchFamily="34" charset="0"/>
                <a:cs typeface="Arial"/>
                <a:hlinkClick r:id="rId3"/>
              </a:rPr>
              <a:t>CAIR2 Guide to Adding Historical Immunizations</a:t>
            </a:r>
            <a:r>
              <a:rPr lang="en-US" sz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 (PDF) or the </a:t>
            </a:r>
            <a:r>
              <a:rPr lang="en-US" sz="1200" u="sng" dirty="0">
                <a:solidFill>
                  <a:srgbClr val="0000FF"/>
                </a:solidFill>
                <a:effectLst/>
                <a:ea typeface="Arial" panose="020B0604020202020204" pitchFamily="34" charset="0"/>
                <a:cs typeface="Arial"/>
                <a:hlinkClick r:id="rId4"/>
              </a:rPr>
              <a:t>Adding Historical Immunizations video</a:t>
            </a:r>
            <a:r>
              <a:rPr lang="en-US" sz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. </a:t>
            </a:r>
            <a:r>
              <a:rPr lang="en-US" sz="1200" dirty="0">
                <a:solidFill>
                  <a:srgbClr val="2020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solidFill>
                  <a:srgbClr val="2020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ontact your </a:t>
            </a:r>
            <a:r>
              <a:rPr lang="en-US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Local CAIR Representative</a:t>
            </a:r>
            <a:r>
              <a:rPr lang="en-US" sz="1200" dirty="0">
                <a:solidFill>
                  <a:srgbClr val="2020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if you have questions.</a:t>
            </a:r>
            <a:endParaRPr lang="en-US" sz="1200" dirty="0">
              <a:effectLst/>
              <a:ea typeface="Calibri" panose="020F0502020204030204" pitchFamily="34" charset="0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909A-14B4-4E7B-986F-AC33B722E7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0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HX shot documentation can be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 a </a:t>
            </a:r>
            <a:r>
              <a:rPr lang="en-US" dirty="0"/>
              <a:t>previous yellow card, provider print-out, etc. </a:t>
            </a:r>
          </a:p>
          <a:p>
            <a:r>
              <a:rPr lang="en-US" dirty="0"/>
              <a:t>How to enter manual </a:t>
            </a:r>
            <a:r>
              <a:rPr lang="en-US" dirty="0" err="1"/>
              <a:t>hx</a:t>
            </a:r>
            <a:r>
              <a:rPr lang="en-US" dirty="0"/>
              <a:t> shots is covered during Regular User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A19E6-E877-4D0E-AE20-72EF2E6982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909A-14B4-4E7B-986F-AC33B722E7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0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909A-14B4-4E7B-986F-AC33B722E7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2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A5C5-9024-43FD-82F3-1916FACB0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9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3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4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1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1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C59F7-5568-469D-9843-BAD83B0BA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5184-80D6-429A-B09A-A9D203E6B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5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dph.ca.gov/cai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rissel.barrios@cdph.ca.gov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gbarrios@ph.lacounty.go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lalarid@ph.lacounty.gov" TargetMode="External"/><Relationship Id="rId5" Type="http://schemas.openxmlformats.org/officeDocument/2006/relationships/hyperlink" Target="mailto:monica.monroy@cdph.ca.gov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hyperlink" Target="mailto:destiny.sepulveda@cdphc.ca.go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rovidercallcenter@cdph.ca.gov" TargetMode="External"/><Relationship Id="rId3" Type="http://schemas.openxmlformats.org/officeDocument/2006/relationships/hyperlink" Target="https://www.cdph.ca.gov/Programs/CID/DCDC/CAIR/Pages/CAIR-Training-Guides.aspx" TargetMode="External"/><Relationship Id="rId7" Type="http://schemas.openxmlformats.org/officeDocument/2006/relationships/hyperlink" Target="mailto:CAIRDataExchange@cdph.ca.gov" TargetMode="External"/><Relationship Id="rId2" Type="http://schemas.openxmlformats.org/officeDocument/2006/relationships/hyperlink" Target="https://cdph.ca.gov/ca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IRHelpDesk@cdph.ca.gov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cdph.ca.gov/Programs/CID/DCDC/CAIR/Pages/CAIR-records-forms.aspx" TargetMode="External"/><Relationship Id="rId9" Type="http://schemas.openxmlformats.org/officeDocument/2006/relationships/hyperlink" Target="https://go.cdph.ca.gov/cair-lc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CAIR/Pages/AB1797-Registry-FAQ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CAIR/CDPH%20Document%20Library/CAIR2_Guide_Historical_Immunization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ph.ca.gov/Programs/CID/DCDC/CAIR/Pages/CAIR-users-LCR.aspx" TargetMode="External"/><Relationship Id="rId4" Type="http://schemas.openxmlformats.org/officeDocument/2006/relationships/hyperlink" Target="https://www.youtube.com/watch?v=lg2BGHTmlu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roll.cairweb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gs.cdph.ca.gov/Provider/Regis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ountupdate.cairweb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015" y="337703"/>
            <a:ext cx="9071969" cy="3208656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800" b="1" dirty="0">
                <a:solidFill>
                  <a:srgbClr val="0070C0"/>
                </a:solidFill>
              </a:rPr>
              <a:t>AB1797 and CAIR2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br>
              <a:rPr lang="en-US" altLang="en-US" sz="40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2700" b="1" dirty="0">
                <a:solidFill>
                  <a:srgbClr val="002060"/>
                </a:solidFill>
                <a:latin typeface="Calibri" pitchFamily="34" charset="0"/>
              </a:rPr>
              <a:t>March 27, 2024</a:t>
            </a:r>
            <a:br>
              <a:rPr lang="en-US" altLang="en-US" sz="5400" dirty="0">
                <a:solidFill>
                  <a:srgbClr val="002060"/>
                </a:solidFill>
                <a:latin typeface="Calibri" pitchFamily="34" charset="0"/>
              </a:rPr>
            </a:br>
            <a:endParaRPr lang="en-US" altLang="en-US" sz="60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553" y="255008"/>
            <a:ext cx="2137408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E9C90-3A2E-FE28-439F-B27B0D75CF6D}"/>
              </a:ext>
            </a:extLst>
          </p:cNvPr>
          <p:cNvSpPr txBox="1"/>
          <p:nvPr/>
        </p:nvSpPr>
        <p:spPr>
          <a:xfrm>
            <a:off x="1000539" y="4484203"/>
            <a:ext cx="5095461" cy="156966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Monica Monroy</a:t>
            </a:r>
            <a:endParaRPr lang="en-US" sz="700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Local CAIR Representative</a:t>
            </a:r>
          </a:p>
          <a:p>
            <a:r>
              <a:rPr lang="en-US" dirty="0">
                <a:solidFill>
                  <a:srgbClr val="002060"/>
                </a:solidFill>
              </a:rPr>
              <a:t>Los Angeles County Region</a:t>
            </a:r>
          </a:p>
          <a:p>
            <a:r>
              <a:rPr lang="en-US" dirty="0">
                <a:solidFill>
                  <a:srgbClr val="002060"/>
                </a:solidFill>
              </a:rPr>
              <a:t>California Department of Public Health – IZ Branch</a:t>
            </a:r>
          </a:p>
          <a:p>
            <a:r>
              <a:rPr lang="en-US" dirty="0">
                <a:hlinkClick r:id="rId4"/>
              </a:rPr>
              <a:t>cdph.ca.gov/cair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9200E-D72E-7A5F-A55A-E62C6EB02E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498"/>
          <a:stretch/>
        </p:blipFill>
        <p:spPr>
          <a:xfrm>
            <a:off x="0" y="2509080"/>
            <a:ext cx="12192000" cy="1839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71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40569F-23CB-BCD2-922E-982AD1AE0164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079673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More on Account Update (AU) Portal…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71931-6C22-29F9-09AA-8C7B07F925E2}"/>
              </a:ext>
            </a:extLst>
          </p:cNvPr>
          <p:cNvSpPr txBox="1">
            <a:spLocks/>
          </p:cNvSpPr>
          <p:nvPr/>
        </p:nvSpPr>
        <p:spPr>
          <a:xfrm>
            <a:off x="734484" y="1039720"/>
            <a:ext cx="10587108" cy="309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After you submit requests via AU, you will receive automated emails. These can include: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r>
              <a:rPr lang="en-US" dirty="0"/>
              <a:t>A confirmation that your request was submitted and received.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r>
              <a:rPr lang="en-US" dirty="0"/>
              <a:t>Emails sent to new Regular/Power users containing usernames and links to register for trainings.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r>
              <a:rPr lang="en-US" dirty="0"/>
              <a:t>Emails sent to new Read-Only/QA users with usernames and temporary passwords.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C5E72B-C69B-AEDD-A04E-6F317A0C1F63}"/>
              </a:ext>
            </a:extLst>
          </p:cNvPr>
          <p:cNvSpPr txBox="1">
            <a:spLocks/>
          </p:cNvSpPr>
          <p:nvPr/>
        </p:nvSpPr>
        <p:spPr>
          <a:xfrm>
            <a:off x="736052" y="4213552"/>
            <a:ext cx="10467657" cy="2011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If a request is rejected, you will receive an email from a Help Desk staff member with an explanation and next steps to correct the request. 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r>
              <a:rPr lang="en-US" dirty="0"/>
              <a:t>Make sure to follow up with the Help Desk staff member. You may also contact your LCR if needed. 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7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30E033-5343-42F8-8789-194BC484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57" y="3131258"/>
            <a:ext cx="1371600" cy="1828800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BFE5225-2EEE-42AE-8BCA-94B7C040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/>
          <a:stretch/>
        </p:blipFill>
        <p:spPr>
          <a:xfrm>
            <a:off x="755777" y="1189398"/>
            <a:ext cx="1371600" cy="1828800"/>
          </a:xfrm>
          <a:prstGeom prst="rect">
            <a:avLst/>
          </a:prstGeom>
        </p:spPr>
      </p:pic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303987B3-159F-4B6E-AE14-E2CDD6013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83" y="1188720"/>
            <a:ext cx="1371450" cy="1828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D5644B-C6A6-C6AE-4D3E-F97215A941FD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094239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 County LCR Contact Info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2D692E-69CC-054C-21B1-777A10F079CF}"/>
              </a:ext>
            </a:extLst>
          </p:cNvPr>
          <p:cNvSpPr/>
          <p:nvPr/>
        </p:nvSpPr>
        <p:spPr>
          <a:xfrm>
            <a:off x="2127377" y="1188720"/>
            <a:ext cx="3383280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Monica Monroy</a:t>
            </a:r>
          </a:p>
          <a:p>
            <a:r>
              <a:rPr lang="en-US" b="1" dirty="0">
                <a:solidFill>
                  <a:srgbClr val="0070C0"/>
                </a:solidFill>
              </a:rPr>
              <a:t>SPAs 1, 2, &amp; 3</a:t>
            </a:r>
          </a:p>
          <a:p>
            <a:endParaRPr lang="en-US" sz="800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5"/>
              </a:rPr>
              <a:t>monica.monroy@cdph.ca.gov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0" dirty="0">
                <a:solidFill>
                  <a:schemeClr val="tx1"/>
                </a:solidFill>
                <a:effectLst/>
              </a:rPr>
              <a:t>(323) 422-6484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C6D53A-C928-EFDB-54B6-E49E73C12686}"/>
              </a:ext>
            </a:extLst>
          </p:cNvPr>
          <p:cNvSpPr/>
          <p:nvPr/>
        </p:nvSpPr>
        <p:spPr>
          <a:xfrm>
            <a:off x="755777" y="3131258"/>
            <a:ext cx="3383280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Leanne </a:t>
            </a:r>
            <a:r>
              <a:rPr lang="en-US" sz="2000" b="1" dirty="0" err="1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Alarid</a:t>
            </a:r>
            <a:endParaRPr lang="en-US" sz="20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en-US" b="1" dirty="0">
                <a:solidFill>
                  <a:srgbClr val="0070C0"/>
                </a:solidFill>
              </a:rPr>
              <a:t>SPAs 5, 8, &amp; City of Long Beach</a:t>
            </a:r>
          </a:p>
          <a:p>
            <a:pPr algn="r"/>
            <a:endParaRPr lang="en-US" sz="800" b="1" dirty="0">
              <a:solidFill>
                <a:srgbClr val="0070C0"/>
              </a:solidFill>
            </a:endParaRPr>
          </a:p>
          <a:p>
            <a:pPr algn="r"/>
            <a:r>
              <a:rPr lang="en-US" dirty="0" err="1">
                <a:solidFill>
                  <a:srgbClr val="0070C0"/>
                </a:solidFill>
                <a:hlinkClick r:id="rId6"/>
              </a:rPr>
              <a:t>leanne.alarid@cdph.ca.gov</a:t>
            </a:r>
            <a:endParaRPr lang="en-US" dirty="0">
              <a:solidFill>
                <a:srgbClr val="0070C0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(213)359-4555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0B9810-BD51-6E68-4214-FE1DC040E9E2}"/>
              </a:ext>
            </a:extLst>
          </p:cNvPr>
          <p:cNvSpPr/>
          <p:nvPr/>
        </p:nvSpPr>
        <p:spPr>
          <a:xfrm>
            <a:off x="7516033" y="1188720"/>
            <a:ext cx="3383280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Grissel</a:t>
            </a:r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Barrios</a:t>
            </a:r>
          </a:p>
          <a:p>
            <a:r>
              <a:rPr lang="en-US" b="1" dirty="0">
                <a:solidFill>
                  <a:srgbClr val="0070C0"/>
                </a:solidFill>
              </a:rPr>
              <a:t>SPAs 4, 6, &amp; 7</a:t>
            </a:r>
          </a:p>
          <a:p>
            <a:endParaRPr lang="en-US" sz="800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7"/>
              </a:rPr>
              <a:t>g</a:t>
            </a:r>
            <a:r>
              <a:rPr lang="en-US" dirty="0">
                <a:solidFill>
                  <a:srgbClr val="0070C0"/>
                </a:solidFill>
                <a:hlinkClick r:id="rId8"/>
              </a:rPr>
              <a:t>rissel.</a:t>
            </a:r>
            <a:r>
              <a:rPr lang="en-US">
                <a:solidFill>
                  <a:srgbClr val="0070C0"/>
                </a:solidFill>
                <a:hlinkClick r:id="rId8"/>
              </a:rPr>
              <a:t>barrios@cdph.ca.</a:t>
            </a:r>
            <a:r>
              <a:rPr lang="en-US" dirty="0" err="1">
                <a:solidFill>
                  <a:srgbClr val="0070C0"/>
                </a:solidFill>
                <a:hlinkClick r:id="rId8"/>
              </a:rPr>
              <a:t>gov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0" i="0" dirty="0">
                <a:solidFill>
                  <a:srgbClr val="202020"/>
                </a:solidFill>
                <a:effectLst/>
              </a:rPr>
              <a:t>(213)-</a:t>
            </a:r>
            <a:r>
              <a:rPr lang="en-US" dirty="0">
                <a:solidFill>
                  <a:srgbClr val="202020"/>
                </a:solidFill>
              </a:rPr>
              <a:t>905</a:t>
            </a:r>
            <a:r>
              <a:rPr lang="en-US" b="0" i="0" dirty="0">
                <a:solidFill>
                  <a:srgbClr val="202020"/>
                </a:solidFill>
                <a:effectLst/>
              </a:rPr>
              <a:t>-9009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6B4729-3711-9ADB-14EE-66C30C1C4F20}"/>
              </a:ext>
            </a:extLst>
          </p:cNvPr>
          <p:cNvSpPr/>
          <p:nvPr/>
        </p:nvSpPr>
        <p:spPr>
          <a:xfrm>
            <a:off x="1300549" y="5142773"/>
            <a:ext cx="9590903" cy="152987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95325" indent="-231775"/>
            <a:r>
              <a:rPr lang="en-US" sz="2000" b="1" dirty="0">
                <a:solidFill>
                  <a:srgbClr val="002060"/>
                </a:solidFill>
              </a:rPr>
              <a:t>When contacting your LCR, please include the following information:</a:t>
            </a:r>
          </a:p>
          <a:p>
            <a:pPr marL="695325" indent="-231775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Your site </a:t>
            </a:r>
            <a:r>
              <a:rPr lang="en-US" b="1" dirty="0">
                <a:solidFill>
                  <a:srgbClr val="002060"/>
                </a:solidFill>
              </a:rPr>
              <a:t>name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b="1" dirty="0">
                <a:solidFill>
                  <a:srgbClr val="002060"/>
                </a:solidFill>
              </a:rPr>
              <a:t>Org Code</a:t>
            </a:r>
            <a:endParaRPr lang="en-US" dirty="0">
              <a:solidFill>
                <a:srgbClr val="002060"/>
              </a:solidFill>
            </a:endParaRPr>
          </a:p>
          <a:p>
            <a:pPr marL="695325" indent="-231775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Your site </a:t>
            </a:r>
            <a:r>
              <a:rPr lang="en-US" b="1" dirty="0">
                <a:solidFill>
                  <a:srgbClr val="002060"/>
                </a:solidFill>
              </a:rPr>
              <a:t>address</a:t>
            </a:r>
          </a:p>
          <a:p>
            <a:pPr marL="695325" indent="-231775"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Summary of the issue </a:t>
            </a:r>
            <a:r>
              <a:rPr lang="en-US" dirty="0">
                <a:solidFill>
                  <a:srgbClr val="002060"/>
                </a:solidFill>
              </a:rPr>
              <a:t>you are encountering</a:t>
            </a:r>
          </a:p>
          <a:p>
            <a:pPr marL="695325" indent="-231775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Whether your site uses </a:t>
            </a:r>
            <a:r>
              <a:rPr lang="en-US" b="1" dirty="0">
                <a:solidFill>
                  <a:srgbClr val="002060"/>
                </a:solidFill>
              </a:rPr>
              <a:t>Manual Entry</a:t>
            </a:r>
            <a:r>
              <a:rPr lang="en-US" dirty="0">
                <a:solidFill>
                  <a:srgbClr val="002060"/>
                </a:solidFill>
              </a:rPr>
              <a:t> or </a:t>
            </a:r>
            <a:r>
              <a:rPr lang="en-US" b="1" dirty="0">
                <a:solidFill>
                  <a:srgbClr val="002060"/>
                </a:solidFill>
              </a:rPr>
              <a:t>Data Exchange (DX)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D88C15-2B24-2B8E-5772-CF076501A018}"/>
              </a:ext>
            </a:extLst>
          </p:cNvPr>
          <p:cNvSpPr/>
          <p:nvPr/>
        </p:nvSpPr>
        <p:spPr>
          <a:xfrm>
            <a:off x="6144583" y="3131258"/>
            <a:ext cx="3383280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Destiny Sepulveda</a:t>
            </a:r>
          </a:p>
          <a:p>
            <a:pPr algn="r"/>
            <a:r>
              <a:rPr lang="en-US" b="1" dirty="0">
                <a:solidFill>
                  <a:srgbClr val="0070C0"/>
                </a:solidFill>
              </a:rPr>
              <a:t>City of Pasadena</a:t>
            </a:r>
          </a:p>
          <a:p>
            <a:pPr algn="r"/>
            <a:endParaRPr lang="en-US" sz="800" b="1" dirty="0">
              <a:solidFill>
                <a:srgbClr val="0070C0"/>
              </a:solidFill>
            </a:endParaRPr>
          </a:p>
          <a:p>
            <a:pPr algn="r"/>
            <a:r>
              <a:rPr lang="en-US" dirty="0">
                <a:solidFill>
                  <a:srgbClr val="0070C0"/>
                </a:solidFill>
                <a:hlinkClick r:id="rId9"/>
              </a:rPr>
              <a:t>destiny.sepulveda@cdph.ca.gov</a:t>
            </a:r>
            <a:endParaRPr lang="en-US" dirty="0">
              <a:solidFill>
                <a:srgbClr val="0070C0"/>
              </a:solidFill>
            </a:endParaRPr>
          </a:p>
          <a:p>
            <a:pPr algn="r"/>
            <a:r>
              <a:rPr lang="en-US" b="0" i="0" dirty="0">
                <a:solidFill>
                  <a:srgbClr val="202020"/>
                </a:solidFill>
                <a:effectLst/>
              </a:rPr>
              <a:t>(</a:t>
            </a:r>
            <a:r>
              <a:rPr lang="en-US" dirty="0">
                <a:solidFill>
                  <a:srgbClr val="202020"/>
                </a:solidFill>
              </a:rPr>
              <a:t>510</a:t>
            </a:r>
            <a:r>
              <a:rPr lang="en-US" b="0" i="0" dirty="0">
                <a:solidFill>
                  <a:srgbClr val="202020"/>
                </a:solidFill>
                <a:effectLst/>
              </a:rPr>
              <a:t>)-951-1828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932EF9DA-D071-0EFB-B13C-782D488A69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6155" r="9652" b="12245"/>
          <a:stretch/>
        </p:blipFill>
        <p:spPr>
          <a:xfrm>
            <a:off x="9527863" y="3131257"/>
            <a:ext cx="13716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03543D-5717-72EB-BFAA-93AB32E0EBE5}"/>
              </a:ext>
            </a:extLst>
          </p:cNvPr>
          <p:cNvSpPr/>
          <p:nvPr/>
        </p:nvSpPr>
        <p:spPr>
          <a:xfrm>
            <a:off x="652209" y="3994953"/>
            <a:ext cx="10881030" cy="2167295"/>
          </a:xfrm>
          <a:prstGeom prst="rect">
            <a:avLst/>
          </a:prstGeom>
          <a:solidFill>
            <a:srgbClr val="DCE6F2">
              <a:alpha val="25098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6C7B-73E5-4361-B112-338CF619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075830"/>
            <a:ext cx="11010314" cy="2852415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CAIR Informational Website:		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https://cdph.ca.gov/cair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914400" indent="0">
              <a:spcBef>
                <a:spcPts val="0"/>
              </a:spcBef>
              <a:buNone/>
            </a:pPr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CAIR User Guides:			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hlinkClick r:id="rId3"/>
              </a:rPr>
              <a:t>https://www.cdph.ca.gov/Programs/CID/DCDC/CAIR/Pages/CAIR-Training-Guides.aspx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marL="91440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CAIR Forms: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hlinkClick r:id="rId4"/>
              </a:rPr>
              <a:t>https://www.cdph.ca.gov/Programs/CID/DCDC/CAIR/Pages/CAIR-records-forms.aspx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5B364-F018-4418-81A8-63A6D4A6C6A8}"/>
              </a:ext>
            </a:extLst>
          </p:cNvPr>
          <p:cNvSpPr txBox="1"/>
          <p:nvPr/>
        </p:nvSpPr>
        <p:spPr>
          <a:xfrm>
            <a:off x="7726288" y="3631331"/>
            <a:ext cx="19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9A7B5C-6F3B-0558-D50B-643F30BC2E01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094239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Important CAIR Links &amp; Contacts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747AE-9B71-A86C-FC7B-D8AFE0A0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553" y="255008"/>
            <a:ext cx="2137408" cy="457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0C5F54-D9AF-3A2C-C179-51343CA332B2}"/>
              </a:ext>
            </a:extLst>
          </p:cNvPr>
          <p:cNvSpPr txBox="1">
            <a:spLocks/>
          </p:cNvSpPr>
          <p:nvPr/>
        </p:nvSpPr>
        <p:spPr>
          <a:xfrm>
            <a:off x="5513185" y="4057566"/>
            <a:ext cx="5011981" cy="225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/>
              <a:t>CAIR Help Desk 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Phone: 800-578-7889 option #9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6"/>
              </a:rPr>
              <a:t>CAIRHelpDesk@cdph.ca.gov</a:t>
            </a:r>
            <a:r>
              <a:rPr lang="en-US" sz="2000" dirty="0"/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/>
              <a:t>CAIR Data Exchange (DX) Specialists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7"/>
              </a:rPr>
              <a:t>CAIRDataExchange@cdph.ca.gov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2478C9-BD29-F756-6838-08276335A7F0}"/>
              </a:ext>
            </a:extLst>
          </p:cNvPr>
          <p:cNvSpPr txBox="1">
            <a:spLocks/>
          </p:cNvSpPr>
          <p:nvPr/>
        </p:nvSpPr>
        <p:spPr>
          <a:xfrm>
            <a:off x="771951" y="4053248"/>
            <a:ext cx="4860976" cy="205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/>
              <a:t>Provider Call Center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Phone: 833-502-1245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8"/>
              </a:rPr>
              <a:t>providercallcenter@cdph.ca.gov</a:t>
            </a:r>
            <a:endParaRPr lang="en-US" sz="20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/>
              <a:t>Local CAIR Representatives (LCRs)</a:t>
            </a:r>
            <a:r>
              <a:rPr lang="en-US" sz="2000" dirty="0"/>
              <a:t>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hlinkClick r:id="rId9" tooltip="https://go.cdph.ca.gov/cair-lcr"/>
              </a:rPr>
              <a:t>go.cdph.ca.gov/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hlinkClick r:id="rId9" tooltip="https://go.cdph.ca.gov/cair-lcr"/>
              </a:rPr>
              <a:t>cair-lcr</a:t>
            </a:r>
            <a:endParaRPr lang="en-US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457200" lvl="1" indent="0">
              <a:buFont typeface="Arial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95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77EB-C24D-4945-8B15-B07F3FA2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2537"/>
            <a:ext cx="987552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C:\Documents and Settings\tmanetti\Local Settings\Temporary Internet Files\Content.IE5\C5YYZWG3\MPj04383320000[1].jpg">
            <a:extLst>
              <a:ext uri="{FF2B5EF4-FFF2-40B4-BE49-F238E27FC236}">
                <a16:creationId xmlns:a16="http://schemas.microsoft.com/office/drawing/2014/main" id="{D4213278-836A-8941-A4AA-E34B7BE5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124" y="2337603"/>
            <a:ext cx="3108960" cy="2333626"/>
          </a:xfrm>
          <a:prstGeom prst="rect">
            <a:avLst/>
          </a:prstGeom>
          <a:noFill/>
          <a:ln w="28575">
            <a:solidFill>
              <a:srgbClr val="DF7A2F"/>
            </a:solidFill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DEB6EA-891B-74D4-2CF4-F28786BB5262}"/>
              </a:ext>
            </a:extLst>
          </p:cNvPr>
          <p:cNvSpPr txBox="1">
            <a:spLocks/>
          </p:cNvSpPr>
          <p:nvPr/>
        </p:nvSpPr>
        <p:spPr>
          <a:xfrm>
            <a:off x="1310640" y="539334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883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182" y="1066165"/>
            <a:ext cx="9272954" cy="4966335"/>
          </a:xfrm>
        </p:spPr>
        <p:txBody>
          <a:bodyPr numCol="1">
            <a:normAutofit fontScale="92500"/>
          </a:bodyPr>
          <a:lstStyle/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Reporting Requirements under AB1797</a:t>
            </a:r>
          </a:p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Benefits of using CAIR2</a:t>
            </a:r>
          </a:p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Enrolling in CAIR2</a:t>
            </a:r>
          </a:p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Type of Setups: Manual and DX</a:t>
            </a:r>
          </a:p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Account Update Portal (Next Steps for New Enrollees)</a:t>
            </a:r>
          </a:p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LA County LCR Contact Info</a:t>
            </a:r>
          </a:p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Questions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EE5928-DB2F-C82A-3B2C-68A66BB26F3A}"/>
              </a:ext>
            </a:extLst>
          </p:cNvPr>
          <p:cNvSpPr txBox="1">
            <a:spLocks/>
          </p:cNvSpPr>
          <p:nvPr/>
        </p:nvSpPr>
        <p:spPr>
          <a:xfrm>
            <a:off x="609600" y="45720"/>
            <a:ext cx="10424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874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7EBC8671-D624-CC52-0354-F26D50B03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292">
            <a:off x="8256182" y="920239"/>
            <a:ext cx="3082449" cy="51575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46759"/>
            <a:ext cx="6644645" cy="5154041"/>
          </a:xfrm>
          <a:ln>
            <a:noFill/>
          </a:ln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en-US" sz="2800" b="1" i="0" u="sng" dirty="0">
                <a:solidFill>
                  <a:srgbClr val="202020"/>
                </a:solidFill>
                <a:effectLst/>
                <a:highlight>
                  <a:srgbClr val="DCE6F2"/>
                </a:highlight>
              </a:rPr>
              <a:t>As of 1/1/2023, all California healthcare providers who administer vaccines are required to:</a:t>
            </a:r>
          </a:p>
          <a:p>
            <a:pPr marL="298450" lvl="1" indent="0">
              <a:buNone/>
            </a:pPr>
            <a:endParaRPr lang="en-US" sz="1400" dirty="0">
              <a:solidFill>
                <a:srgbClr val="000000"/>
              </a:solidFill>
              <a:ea typeface="Tahoma"/>
            </a:endParaRPr>
          </a:p>
          <a:p>
            <a:pPr marL="6985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effectLst/>
                <a:ea typeface="Tahoma"/>
              </a:rPr>
              <a:t>Enter/submit patient vaccination information to a CA Immunization </a:t>
            </a:r>
            <a:r>
              <a:rPr lang="en-US" b="1" dirty="0">
                <a:solidFill>
                  <a:srgbClr val="000000"/>
                </a:solidFill>
                <a:ea typeface="Tahoma"/>
              </a:rPr>
              <a:t>R</a:t>
            </a:r>
            <a:r>
              <a:rPr lang="en-US" b="1" dirty="0">
                <a:solidFill>
                  <a:srgbClr val="000000"/>
                </a:solidFill>
                <a:effectLst/>
                <a:ea typeface="Tahoma"/>
              </a:rPr>
              <a:t>egistry, either CAIR2 or Healthy Futures (HF)/RIDE</a:t>
            </a:r>
            <a:r>
              <a:rPr lang="en-US" b="1" dirty="0"/>
              <a:t> </a:t>
            </a:r>
            <a:endParaRPr lang="en-US" sz="1000" b="1" dirty="0"/>
          </a:p>
          <a:p>
            <a:pPr marL="69850" lvl="1" indent="0">
              <a:spcBef>
                <a:spcPts val="0"/>
              </a:spcBef>
              <a:buNone/>
            </a:pPr>
            <a:endParaRPr lang="en-US" sz="2400" dirty="0"/>
          </a:p>
          <a:p>
            <a:pPr marL="4127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CAIR2 users submit to CAIR2; HF/RIDE users submit to HF/RIDE</a:t>
            </a:r>
          </a:p>
          <a:p>
            <a:pPr marL="4127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Includes all vaccinations given for all ages</a:t>
            </a:r>
          </a:p>
          <a:p>
            <a:pPr marL="4127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TB test results must be reported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B4BB62-6E7D-5DDB-8CF2-9898368052FF}"/>
              </a:ext>
            </a:extLst>
          </p:cNvPr>
          <p:cNvGrpSpPr/>
          <p:nvPr/>
        </p:nvGrpSpPr>
        <p:grpSpPr>
          <a:xfrm>
            <a:off x="7254244" y="1376516"/>
            <a:ext cx="4374721" cy="2678649"/>
            <a:chOff x="1598056" y="1516723"/>
            <a:chExt cx="4984670" cy="16855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D97EF9-C15A-47D8-3FCC-3D3EDAA2C9C3}"/>
                </a:ext>
              </a:extLst>
            </p:cNvPr>
            <p:cNvSpPr/>
            <p:nvPr/>
          </p:nvSpPr>
          <p:spPr>
            <a:xfrm>
              <a:off x="1598056" y="2915651"/>
              <a:ext cx="1365069" cy="286658"/>
            </a:xfrm>
            <a:prstGeom prst="rect">
              <a:avLst/>
            </a:prstGeom>
            <a:solidFill>
              <a:srgbClr val="458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CAIR2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211C69-5033-AB32-D3F8-35D2039D0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2254368"/>
              <a:ext cx="762000" cy="533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43FC33-75CC-2B1B-4DC1-22C62C8054B0}"/>
                </a:ext>
              </a:extLst>
            </p:cNvPr>
            <p:cNvSpPr/>
            <p:nvPr/>
          </p:nvSpPr>
          <p:spPr>
            <a:xfrm>
              <a:off x="4088753" y="2754019"/>
              <a:ext cx="76200" cy="445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C3A03-34F5-CD1A-0499-66F444D212C0}"/>
                </a:ext>
              </a:extLst>
            </p:cNvPr>
            <p:cNvSpPr/>
            <p:nvPr/>
          </p:nvSpPr>
          <p:spPr>
            <a:xfrm>
              <a:off x="4736925" y="1516723"/>
              <a:ext cx="1845801" cy="8480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920" b="1" dirty="0">
                  <a:solidFill>
                    <a:schemeClr val="tx1"/>
                  </a:solidFill>
                </a:rPr>
                <a:t>Healthy Futures/RIDE</a:t>
              </a:r>
            </a:p>
            <a:p>
              <a:pPr algn="ctr"/>
              <a:r>
                <a:rPr lang="en-US" sz="1000" b="0" i="0" dirty="0">
                  <a:solidFill>
                    <a:srgbClr val="202020"/>
                  </a:solidFill>
                  <a:effectLst/>
                </a:rPr>
                <a:t>Alpine, Amador, Calaveras, Mariposa, Merced, San Joaquin, Stanislaus,  Tuolumne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1151FC5-B375-ADBF-6674-6954A6B1152C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094239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Reporting Requirements under AB1797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170BEB-3B15-9A83-3747-044236122BEC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9122757" y="5170044"/>
            <a:ext cx="776507" cy="239971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C54E1F1-88F1-B134-D6CB-85DA80A71E1D}"/>
              </a:ext>
            </a:extLst>
          </p:cNvPr>
          <p:cNvSpPr/>
          <p:nvPr/>
        </p:nvSpPr>
        <p:spPr>
          <a:xfrm>
            <a:off x="9785547" y="4570891"/>
            <a:ext cx="776507" cy="70195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92028-9C59-094C-EEF2-C3BC6BF144D7}"/>
              </a:ext>
            </a:extLst>
          </p:cNvPr>
          <p:cNvSpPr/>
          <p:nvPr/>
        </p:nvSpPr>
        <p:spPr>
          <a:xfrm>
            <a:off x="7331606" y="4950412"/>
            <a:ext cx="1755957" cy="919205"/>
          </a:xfrm>
          <a:prstGeom prst="rect">
            <a:avLst/>
          </a:prstGeom>
          <a:solidFill>
            <a:srgbClr val="458AFF">
              <a:alpha val="50196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LA County providers will submit to CAIR2</a:t>
            </a:r>
          </a:p>
        </p:txBody>
      </p:sp>
    </p:spTree>
    <p:extLst>
      <p:ext uri="{BB962C8B-B14F-4D97-AF65-F5344CB8AC3E}">
        <p14:creationId xmlns:p14="http://schemas.microsoft.com/office/powerpoint/2010/main" val="259855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056862"/>
            <a:ext cx="11801475" cy="5105400"/>
          </a:xfrm>
        </p:spPr>
        <p:txBody>
          <a:bodyPr>
            <a:normAutofit/>
          </a:bodyPr>
          <a:lstStyle/>
          <a:p>
            <a:pPr marL="298450" lvl="1" indent="0">
              <a:buNone/>
            </a:pPr>
            <a:r>
              <a:rPr lang="en-US" sz="2600" dirty="0">
                <a:solidFill>
                  <a:srgbClr val="252423"/>
                </a:solidFill>
                <a:latin typeface="+mj-lt"/>
                <a:ea typeface="Tahoma"/>
                <a:cs typeface="Arial" panose="020B0604020202020204" pitchFamily="34" charset="0"/>
              </a:rPr>
              <a:t>Healthcare providers must enter/submit </a:t>
            </a:r>
            <a:r>
              <a:rPr lang="en-US" sz="2600" b="0" i="0" u="sng" dirty="0">
                <a:solidFill>
                  <a:srgbClr val="252423"/>
                </a:solidFill>
                <a:effectLst/>
                <a:latin typeface="+mj-lt"/>
                <a:cs typeface="Arial" panose="020B0604020202020204" pitchFamily="34" charset="0"/>
              </a:rPr>
              <a:t>Race and Ethnicity </a:t>
            </a:r>
            <a:r>
              <a:rPr lang="en-US" sz="2600" b="0" i="0" dirty="0">
                <a:solidFill>
                  <a:srgbClr val="252423"/>
                </a:solidFill>
                <a:effectLst/>
                <a:latin typeface="+mj-lt"/>
                <a:cs typeface="Arial" panose="020B0604020202020204" pitchFamily="34" charset="0"/>
              </a:rPr>
              <a:t>for each </a:t>
            </a:r>
            <a:r>
              <a:rPr lang="en-US" sz="2600" dirty="0">
                <a:solidFill>
                  <a:srgbClr val="252423"/>
                </a:solidFill>
                <a:latin typeface="+mj-lt"/>
                <a:ea typeface="Tahoma"/>
                <a:cs typeface="Arial" panose="020B0604020202020204" pitchFamily="34" charset="0"/>
              </a:rPr>
              <a:t>patient receiving vaccinations</a:t>
            </a:r>
            <a:r>
              <a:rPr lang="en-US" sz="2600" b="0" i="0" dirty="0">
                <a:solidFill>
                  <a:srgbClr val="252423"/>
                </a:solidFill>
                <a:effectLst/>
                <a:latin typeface="+mj-lt"/>
                <a:cs typeface="Arial" panose="020B0604020202020204" pitchFamily="34" charset="0"/>
              </a:rPr>
              <a:t> to CAIR2. This is to support the assessment of health disparities in immunization coverage. </a:t>
            </a:r>
          </a:p>
          <a:p>
            <a:pPr marL="1212850" lvl="1" indent="-457200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02020"/>
                </a:solidFill>
                <a:effectLst/>
                <a:latin typeface="+mj-lt"/>
              </a:rPr>
              <a:t>If a patient prefers not to share this information, </a:t>
            </a:r>
            <a:r>
              <a:rPr lang="en-US" sz="2600" dirty="0">
                <a:solidFill>
                  <a:srgbClr val="202020"/>
                </a:solidFill>
                <a:latin typeface="+mj-lt"/>
              </a:rPr>
              <a:t>you may select the </a:t>
            </a:r>
            <a:r>
              <a:rPr lang="en-US" sz="2600" b="0" i="0" dirty="0">
                <a:effectLst/>
                <a:latin typeface="+mj-lt"/>
              </a:rPr>
              <a:t>“</a:t>
            </a:r>
            <a:r>
              <a:rPr lang="en-US" sz="2600" dirty="0">
                <a:latin typeface="+mj-lt"/>
              </a:rPr>
              <a:t>P</a:t>
            </a:r>
            <a:r>
              <a:rPr lang="en-US" sz="2600" b="0" i="0" dirty="0">
                <a:effectLst/>
                <a:latin typeface="+mj-lt"/>
              </a:rPr>
              <a:t>refer not to say” option in </a:t>
            </a:r>
            <a:r>
              <a:rPr lang="en-US" sz="2600" dirty="0">
                <a:latin typeface="+mj-lt"/>
              </a:rPr>
              <a:t>CAIR2</a:t>
            </a:r>
            <a:r>
              <a:rPr lang="en-US" sz="2600" b="0" i="0" dirty="0">
                <a:effectLst/>
                <a:latin typeface="+mj-lt"/>
              </a:rPr>
              <a:t>. </a:t>
            </a:r>
            <a:endParaRPr lang="en-US" sz="2600" b="0" i="0" dirty="0">
              <a:effectLst/>
              <a:latin typeface="+mj-lt"/>
              <a:cs typeface="Arial" panose="020B0604020202020204" pitchFamily="34" charset="0"/>
            </a:endParaRPr>
          </a:p>
          <a:p>
            <a:pPr marL="298450" lvl="1" indent="0">
              <a:buNone/>
            </a:pPr>
            <a:endParaRPr lang="en-US" sz="2600" b="0" i="0" dirty="0">
              <a:solidFill>
                <a:srgbClr val="25242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527050" lvl="1" indent="-228600"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From 1/1/2023 to 1/1/2026, the law also allows Schools and licensed Childcare facilities to look-up students’ COVID-19 vaccination status for attendance purposes.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CA742F-0B01-F9D6-ADD4-AECC672DB218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094239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on AB1797…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8ABBD-A17D-1BFE-0798-46C880A205EF}"/>
              </a:ext>
            </a:extLst>
          </p:cNvPr>
          <p:cNvSpPr/>
          <p:nvPr/>
        </p:nvSpPr>
        <p:spPr>
          <a:xfrm>
            <a:off x="477005" y="5363392"/>
            <a:ext cx="11237991" cy="875492"/>
          </a:xfrm>
          <a:prstGeom prst="rect">
            <a:avLst/>
          </a:prstGeom>
          <a:solidFill>
            <a:srgbClr val="45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more information &amp; </a:t>
            </a:r>
            <a:r>
              <a:rPr lang="en-US" sz="2400" i="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AB1797 FAQs: </a:t>
            </a:r>
            <a:r>
              <a:rPr lang="en-US" sz="2800" b="1" i="0" u="sng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hlinkClick r:id="rId3" tooltip="https://www.cdph.ca.gov/Programs/CID/DCDC/CAIR/Pages/AB1797-Registry-FAQs.asp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bit.ly/AB1797FAQ</a:t>
            </a:r>
            <a:endParaRPr lang="en-US" sz="2800" b="1" i="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4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6D03-0A48-764A-8C54-7E6FFABF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5720"/>
            <a:ext cx="9875520" cy="1143000"/>
          </a:xfrm>
        </p:spPr>
        <p:txBody>
          <a:bodyPr/>
          <a:lstStyle/>
          <a:p>
            <a:r>
              <a:rPr lang="en-US" dirty="0"/>
              <a:t>Benefits of using CAIR2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791A-47B4-4946-A6E7-DF95E5A8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7" y="1287076"/>
            <a:ext cx="10332720" cy="52834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360" dirty="0"/>
              <a:t>Shows what shots are due, based on ACIP recommendations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spcBef>
                <a:spcPts val="0"/>
              </a:spcBef>
              <a:defRPr/>
            </a:pPr>
            <a:r>
              <a:rPr lang="en-US" sz="3360" dirty="0"/>
              <a:t>Keeps patient shot and TB test information in one location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spcBef>
                <a:spcPts val="0"/>
              </a:spcBef>
              <a:defRPr/>
            </a:pPr>
            <a:r>
              <a:rPr lang="en-US" sz="3360" dirty="0"/>
              <a:t>Tracks your vaccine inventory</a:t>
            </a:r>
          </a:p>
          <a:p>
            <a:pPr>
              <a:spcBef>
                <a:spcPts val="0"/>
              </a:spcBef>
              <a:defRPr/>
            </a:pPr>
            <a:endParaRPr lang="en-US" sz="2400" dirty="0"/>
          </a:p>
          <a:p>
            <a:pPr>
              <a:spcBef>
                <a:spcPts val="0"/>
              </a:spcBef>
              <a:defRPr/>
            </a:pPr>
            <a:r>
              <a:rPr lang="en-US" sz="3360" dirty="0"/>
              <a:t>Generates Reports and Reminder/Recall postcards, letters, and lists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:\Documents and Settings\tmanetti\My Documents\My Pictures\babies.bmp">
            <a:extLst>
              <a:ext uri="{FF2B5EF4-FFF2-40B4-BE49-F238E27FC236}">
                <a16:creationId xmlns:a16="http://schemas.microsoft.com/office/drawing/2014/main" id="{D3C90A4F-46EC-4A42-94F1-338A08A1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7389" y="1188720"/>
            <a:ext cx="1431608" cy="1421170"/>
          </a:xfrm>
          <a:prstGeom prst="rect">
            <a:avLst/>
          </a:prstGeom>
          <a:noFill/>
          <a:ln w="28575">
            <a:solidFill>
              <a:srgbClr val="DF7A2F"/>
            </a:solidFill>
            <a:miter lim="800000"/>
            <a:headEnd/>
            <a:tailEnd/>
          </a:ln>
        </p:spPr>
      </p:pic>
      <p:pic>
        <p:nvPicPr>
          <p:cNvPr id="5" name="Picture 4" descr="Should You Choose a Geriatrician for Primary Care? | Dougherty Insurance">
            <a:extLst>
              <a:ext uri="{FF2B5EF4-FFF2-40B4-BE49-F238E27FC236}">
                <a16:creationId xmlns:a16="http://schemas.microsoft.com/office/drawing/2014/main" id="{4D96B7BC-2690-A263-C386-15ACDF8C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73" y="3447187"/>
            <a:ext cx="1714500" cy="1143000"/>
          </a:xfrm>
          <a:prstGeom prst="rect">
            <a:avLst/>
          </a:prstGeom>
          <a:noFill/>
          <a:ln w="28575">
            <a:solidFill>
              <a:srgbClr val="DF7A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1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3898-453C-E91A-B67A-30ECDB6B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benefits of using CAIR2…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823D-BB51-F7B7-1BF8-47DE006F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7697"/>
            <a:ext cx="10972800" cy="4525963"/>
          </a:xfrm>
        </p:spPr>
        <p:txBody>
          <a:bodyPr/>
          <a:lstStyle/>
          <a:p>
            <a:r>
              <a:rPr lang="en-US" sz="3200" dirty="0"/>
              <a:t>Able to record/view historical shots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     (patients must provide a form of documentation)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ea typeface="Arial" panose="020B0604020202020204" pitchFamily="34" charset="0"/>
              <a:cs typeface="Arial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To manually enter historical shots, you may refer to: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 </a:t>
            </a:r>
            <a:r>
              <a:rPr lang="en-US" u="sng" dirty="0">
                <a:solidFill>
                  <a:srgbClr val="0000FF"/>
                </a:solidFill>
                <a:effectLst/>
                <a:ea typeface="Arial" panose="020B0604020202020204" pitchFamily="34" charset="0"/>
                <a:cs typeface="Arial"/>
                <a:hlinkClick r:id="rId3"/>
              </a:rPr>
              <a:t>CAIR2 Guide to Adding Historical Immunizations</a:t>
            </a:r>
            <a:endParaRPr lang="en-US" dirty="0">
              <a:solidFill>
                <a:srgbClr val="000000"/>
              </a:solidFill>
              <a:effectLst/>
              <a:ea typeface="Arial" panose="020B0604020202020204" pitchFamily="34" charset="0"/>
              <a:cs typeface="Arial"/>
            </a:endParaRPr>
          </a:p>
          <a:p>
            <a:pPr lvl="1"/>
            <a:r>
              <a:rPr lang="en-US" u="sng" dirty="0">
                <a:solidFill>
                  <a:srgbClr val="0000FF"/>
                </a:solidFill>
                <a:effectLst/>
                <a:ea typeface="Arial" panose="020B0604020202020204" pitchFamily="34" charset="0"/>
                <a:cs typeface="Arial"/>
                <a:hlinkClick r:id="rId4"/>
              </a:rPr>
              <a:t>Adding Historical Immunizations video</a:t>
            </a:r>
            <a:endParaRPr lang="en-US" dirty="0">
              <a:solidFill>
                <a:srgbClr val="000000"/>
              </a:solidFill>
              <a:effectLst/>
              <a:ea typeface="Arial" panose="020B0604020202020204" pitchFamily="34" charset="0"/>
              <a:cs typeface="Arial"/>
            </a:endParaRPr>
          </a:p>
          <a:p>
            <a:pPr lvl="1"/>
            <a:r>
              <a:rPr lang="en-US" dirty="0">
                <a:solidFill>
                  <a:srgbClr val="2020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Or c</a:t>
            </a:r>
            <a:r>
              <a:rPr lang="en-US" dirty="0">
                <a:solidFill>
                  <a:srgbClr val="2020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ontact your </a:t>
            </a:r>
            <a:r>
              <a:rPr lang="en-US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Local CAIR Representative</a:t>
            </a:r>
            <a:r>
              <a:rPr lang="en-US" dirty="0">
                <a:solidFill>
                  <a:srgbClr val="2020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if you have questions</a:t>
            </a:r>
            <a:endParaRPr lang="en-US" dirty="0">
              <a:effectLst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defRPr/>
            </a:pPr>
            <a:endParaRPr lang="en-US" sz="2000" dirty="0"/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Print the CA Immunization Record (Yellow Card)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1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40569F-23CB-BCD2-922E-982AD1AE0164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101031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Enrolling in CAIR2</a:t>
            </a:r>
          </a:p>
        </p:txBody>
      </p:sp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6579B4D9-0936-E448-7629-8F0372BC8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>
          <a:xfrm>
            <a:off x="701336" y="945689"/>
            <a:ext cx="10789329" cy="549210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B1F6A37-901F-E484-B109-108301BEC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8" t="9540" r="5899" b="2218"/>
          <a:stretch/>
        </p:blipFill>
        <p:spPr>
          <a:xfrm>
            <a:off x="2478572" y="2475750"/>
            <a:ext cx="2498202" cy="34365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1DD18D-8E4C-8595-CC2D-37BDE278631F}"/>
              </a:ext>
            </a:extLst>
          </p:cNvPr>
          <p:cNvSpPr/>
          <p:nvPr/>
        </p:nvSpPr>
        <p:spPr>
          <a:xfrm>
            <a:off x="907975" y="3090382"/>
            <a:ext cx="1529329" cy="33861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A14BF-C374-D794-0D13-AF81B725BF19}"/>
              </a:ext>
            </a:extLst>
          </p:cNvPr>
          <p:cNvSpPr/>
          <p:nvPr/>
        </p:nvSpPr>
        <p:spPr>
          <a:xfrm>
            <a:off x="2478572" y="4498897"/>
            <a:ext cx="1945148" cy="33861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E57894-175D-56B9-6165-34F821CF9EC4}"/>
              </a:ext>
            </a:extLst>
          </p:cNvPr>
          <p:cNvSpPr/>
          <p:nvPr/>
        </p:nvSpPr>
        <p:spPr>
          <a:xfrm>
            <a:off x="609600" y="1188720"/>
            <a:ext cx="5394960" cy="640080"/>
          </a:xfrm>
          <a:prstGeom prst="rect">
            <a:avLst/>
          </a:prstGeom>
          <a:solidFill>
            <a:srgbClr val="45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hlinkClick r:id="rId3"/>
              </a:rPr>
              <a:t>Manual Entry</a:t>
            </a:r>
            <a:endParaRPr lang="en-US" sz="336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2B1FB-E8CD-E682-AA15-3123523D7C9C}"/>
              </a:ext>
            </a:extLst>
          </p:cNvPr>
          <p:cNvGrpSpPr/>
          <p:nvPr/>
        </p:nvGrpSpPr>
        <p:grpSpPr>
          <a:xfrm>
            <a:off x="6187440" y="1188720"/>
            <a:ext cx="5394960" cy="5078126"/>
            <a:chOff x="6187440" y="1188720"/>
            <a:chExt cx="5394960" cy="50781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7ECCDB-6CEB-BD40-6A49-4EFD82AF2F6F}"/>
                </a:ext>
              </a:extLst>
            </p:cNvPr>
            <p:cNvSpPr/>
            <p:nvPr/>
          </p:nvSpPr>
          <p:spPr>
            <a:xfrm>
              <a:off x="6187440" y="1188720"/>
              <a:ext cx="5394960" cy="640080"/>
            </a:xfrm>
            <a:prstGeom prst="rect">
              <a:avLst/>
            </a:prstGeom>
            <a:solidFill>
              <a:srgbClr val="458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60" b="1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hlinkClick r:id="rId4"/>
                </a:rPr>
                <a:t>Data Exchange (DX)</a:t>
              </a:r>
              <a:endParaRPr lang="en-US" sz="336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E9574529-FB4D-7B60-DE3D-8751D5E21A20}"/>
                </a:ext>
              </a:extLst>
            </p:cNvPr>
            <p:cNvSpPr txBox="1">
              <a:spLocks/>
            </p:cNvSpPr>
            <p:nvPr/>
          </p:nvSpPr>
          <p:spPr>
            <a:xfrm>
              <a:off x="6187440" y="1810004"/>
              <a:ext cx="5394960" cy="445684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000" dirty="0"/>
                <a:t>For sites that have an EMR system with</a:t>
              </a:r>
              <a:r>
                <a:rPr lang="en-US" sz="2000" b="1" dirty="0"/>
                <a:t> HL7 capability 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</a:rPr>
                <a:t>(contact your vendor to confirm)</a:t>
              </a:r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endParaRPr lang="en-US" sz="2000" b="1" dirty="0"/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000" dirty="0"/>
                <a:t>Doses documented into a patient’s EMR chart will be sent electronically to a patient’s CAIR2 record.</a:t>
              </a:r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endParaRPr lang="en-US" sz="2000" b="1" dirty="0"/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000" dirty="0"/>
                <a:t>Most staff at DX sites will only require </a:t>
              </a:r>
              <a:r>
                <a:rPr lang="en-US" sz="2000" b="1" dirty="0"/>
                <a:t>Read-Only</a:t>
              </a:r>
              <a:r>
                <a:rPr lang="en-US" sz="2000" b="1" i="1" dirty="0"/>
                <a:t> </a:t>
              </a:r>
              <a:r>
                <a:rPr lang="en-US" sz="2000" dirty="0"/>
                <a:t>or </a:t>
              </a:r>
              <a:r>
                <a:rPr lang="en-US" sz="2000" b="1" dirty="0"/>
                <a:t>QA</a:t>
              </a:r>
              <a:r>
                <a:rPr lang="en-US" sz="2000" dirty="0"/>
                <a:t> </a:t>
              </a:r>
              <a:r>
                <a:rPr lang="en-US" sz="2000" b="1" dirty="0"/>
                <a:t>User </a:t>
              </a:r>
              <a:r>
                <a:rPr lang="en-US" sz="2000" dirty="0"/>
                <a:t>access</a:t>
              </a:r>
              <a:r>
                <a:rPr lang="en-US" sz="2000" b="1" dirty="0"/>
                <a:t>.</a:t>
              </a:r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endParaRPr lang="en-US" sz="2000" dirty="0"/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000" dirty="0"/>
                <a:t>However, some staff can be given </a:t>
              </a:r>
              <a:r>
                <a:rPr lang="en-US" sz="2000" b="1" dirty="0"/>
                <a:t>Regular User </a:t>
              </a:r>
              <a:r>
                <a:rPr lang="en-US" sz="2000" dirty="0"/>
                <a:t>access to edit or delete info directly in CAIR2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(limited to a few staff).</a:t>
              </a:r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endParaRPr lang="en-US" sz="2000" dirty="0"/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000" dirty="0"/>
                <a:t>If site uses inventory, staff can be given </a:t>
              </a:r>
              <a:r>
                <a:rPr lang="en-US" sz="2000" b="1" dirty="0"/>
                <a:t>Power User</a:t>
              </a:r>
              <a:r>
                <a:rPr lang="en-US" sz="2000" dirty="0"/>
                <a:t> access too.</a:t>
              </a:r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endParaRPr lang="en-US" sz="2400" b="1" dirty="0"/>
            </a:p>
            <a:p>
              <a:pPr marL="0" lvl="1" indent="0">
                <a:spcBef>
                  <a:spcPts val="0"/>
                </a:spcBef>
                <a:buFont typeface="Arial" pitchFamily="34" charset="0"/>
                <a:buNone/>
              </a:pPr>
              <a:endParaRPr lang="en-US" sz="2400" b="1" dirty="0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1C6DEB-BF94-06E9-19EA-A7878658C627}"/>
              </a:ext>
            </a:extLst>
          </p:cNvPr>
          <p:cNvSpPr txBox="1">
            <a:spLocks/>
          </p:cNvSpPr>
          <p:nvPr/>
        </p:nvSpPr>
        <p:spPr>
          <a:xfrm>
            <a:off x="609600" y="1810004"/>
            <a:ext cx="5522780" cy="44568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For sites that do not</a:t>
            </a:r>
            <a:r>
              <a:rPr lang="en-US" sz="2000" i="1" dirty="0"/>
              <a:t> </a:t>
            </a:r>
            <a:r>
              <a:rPr lang="en-US" sz="2000" dirty="0"/>
              <a:t>have an EMR system or sites that wish to use CAIR2 </a:t>
            </a:r>
            <a:r>
              <a:rPr lang="en-US" sz="2000" b="1" dirty="0"/>
              <a:t>separately</a:t>
            </a:r>
            <a:r>
              <a:rPr lang="en-US" sz="2000" dirty="0"/>
              <a:t> from an EMR system.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2000" b="1" dirty="0"/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Staff can login directly into CAIR2 to record doses into each individual patient’s record: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2000" b="1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Regular</a:t>
            </a:r>
            <a:r>
              <a:rPr lang="en-US" sz="2000" b="1" i="1" dirty="0"/>
              <a:t> </a:t>
            </a:r>
            <a:r>
              <a:rPr lang="en-US" sz="2000" b="1" dirty="0"/>
              <a:t>User</a:t>
            </a:r>
            <a:r>
              <a:rPr lang="en-US" sz="2000" b="1" i="1" dirty="0"/>
              <a:t> </a:t>
            </a:r>
            <a:r>
              <a:rPr lang="en-US" sz="2000" dirty="0"/>
              <a:t>access is required for staff to record doses.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0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Power User </a:t>
            </a:r>
            <a:r>
              <a:rPr lang="en-US" sz="2000" dirty="0"/>
              <a:t>access is required for staff if sites want to track vaccine inventory via CAIR2.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       (must be active Regular User before Power User access)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9CE3F6-66B5-92D1-B76B-AE7C59FB48C3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101031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Type of Setups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A4E7A-FF9C-EDFF-EC60-C1534C37146A}"/>
              </a:ext>
            </a:extLst>
          </p:cNvPr>
          <p:cNvCxnSpPr>
            <a:cxnSpLocks/>
          </p:cNvCxnSpPr>
          <p:nvPr/>
        </p:nvCxnSpPr>
        <p:spPr>
          <a:xfrm>
            <a:off x="6105236" y="1022471"/>
            <a:ext cx="36380" cy="5461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CA742F-0B01-F9D6-ADD4-AECC672DB218}"/>
              </a:ext>
            </a:extLst>
          </p:cNvPr>
          <p:cNvSpPr txBox="1">
            <a:spLocks/>
          </p:cNvSpPr>
          <p:nvPr/>
        </p:nvSpPr>
        <p:spPr>
          <a:xfrm>
            <a:off x="590843" y="45720"/>
            <a:ext cx="1094239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392"/>
              </a:spcBef>
            </a:pPr>
            <a:r>
              <a:rPr lang="en-US" dirty="0"/>
              <a:t>Account Update Portal (Next Steps for New Enrollees)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52FCC0-D08A-F3DA-FB1E-05F65E81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082040"/>
            <a:ext cx="8370277" cy="530388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861590-84A5-1424-1E92-DF81FE5A61B3}"/>
              </a:ext>
            </a:extLst>
          </p:cNvPr>
          <p:cNvSpPr txBox="1">
            <a:spLocks/>
          </p:cNvSpPr>
          <p:nvPr/>
        </p:nvSpPr>
        <p:spPr>
          <a:xfrm>
            <a:off x="734484" y="1039720"/>
            <a:ext cx="10587108" cy="375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sz="2400" dirty="0"/>
              <a:t>Newly enrolled sites will receive an automated email with next steps: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r>
              <a:rPr lang="en-US" sz="2000" dirty="0"/>
              <a:t>This will include instructions to access the Account Update Portal.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r>
              <a:rPr lang="en-US" sz="2000" dirty="0"/>
              <a:t> You will need the site ORG CODE and ZIP CODE to login</a:t>
            </a:r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  <a:p>
            <a:pPr marL="981075" lvl="2" indent="-454025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24C4-A916-869C-1C14-03B9671AEFEE}"/>
              </a:ext>
            </a:extLst>
          </p:cNvPr>
          <p:cNvSpPr txBox="1">
            <a:spLocks/>
          </p:cNvSpPr>
          <p:nvPr/>
        </p:nvSpPr>
        <p:spPr>
          <a:xfrm>
            <a:off x="6451425" y="2855040"/>
            <a:ext cx="5542162" cy="3530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itchFamily="34" charset="0"/>
              <a:buNone/>
            </a:pPr>
            <a:r>
              <a:rPr lang="en-US" sz="2800" b="1" dirty="0"/>
              <a:t>               </a:t>
            </a:r>
            <a:r>
              <a:rPr lang="en-US" sz="2800" b="1" u="sng" dirty="0"/>
              <a:t>What is AU used for?</a:t>
            </a:r>
          </a:p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Update site information </a:t>
            </a:r>
            <a:r>
              <a:rPr lang="en-US" sz="2200" dirty="0"/>
              <a:t>(i.e., site contact info, address, provider of record, etc.)</a:t>
            </a:r>
          </a:p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Add/Transfer users</a:t>
            </a:r>
          </a:p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Inactivate/Activate users</a:t>
            </a:r>
          </a:p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Request New users</a:t>
            </a:r>
          </a:p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Add/Update Shot-givers</a:t>
            </a:r>
          </a:p>
          <a:p>
            <a:pPr marL="581025" lvl="1" indent="-454025">
              <a:buFont typeface="Courier New" panose="02070309020205020404" pitchFamily="49" charset="0"/>
              <a:buChar char="o"/>
            </a:pPr>
            <a:r>
              <a:rPr lang="en-US" dirty="0"/>
              <a:t>New enrollees </a:t>
            </a:r>
            <a:r>
              <a:rPr lang="en-US" i="1" dirty="0"/>
              <a:t>and</a:t>
            </a:r>
            <a:r>
              <a:rPr lang="en-US" dirty="0"/>
              <a:t> existing sites call all use AU for account requests!</a:t>
            </a:r>
          </a:p>
          <a:p>
            <a:pPr marL="1270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27439-0963-3A30-1BA0-5E9740CF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7" y="2891701"/>
            <a:ext cx="5760149" cy="3059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15EC5-9F9C-045A-6175-3A5245019136}"/>
              </a:ext>
            </a:extLst>
          </p:cNvPr>
          <p:cNvSpPr txBox="1"/>
          <p:nvPr/>
        </p:nvSpPr>
        <p:spPr>
          <a:xfrm>
            <a:off x="1262838" y="5895946"/>
            <a:ext cx="473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https://accountupdate.cairweb.org/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0C606-018A-0192-2A41-642B6A77B92D}"/>
              </a:ext>
            </a:extLst>
          </p:cNvPr>
          <p:cNvSpPr txBox="1"/>
          <p:nvPr/>
        </p:nvSpPr>
        <p:spPr>
          <a:xfrm>
            <a:off x="385852" y="2228489"/>
            <a:ext cx="113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Please note: AU should only be accessed by the </a:t>
            </a:r>
            <a:r>
              <a:rPr lang="en-US" sz="2000" b="1" dirty="0">
                <a:solidFill>
                  <a:srgbClr val="FF0000"/>
                </a:solidFill>
              </a:rPr>
              <a:t>Primary CAIR Contact </a:t>
            </a:r>
            <a:r>
              <a:rPr lang="en-US" sz="2000" dirty="0">
                <a:solidFill>
                  <a:srgbClr val="FF0000"/>
                </a:solidFill>
              </a:rPr>
              <a:t>or </a:t>
            </a:r>
            <a:r>
              <a:rPr lang="en-US" sz="2000" b="1" dirty="0">
                <a:solidFill>
                  <a:srgbClr val="FF0000"/>
                </a:solidFill>
              </a:rPr>
              <a:t>Supervisor </a:t>
            </a:r>
            <a:r>
              <a:rPr lang="en-US" sz="2000" dirty="0">
                <a:solidFill>
                  <a:srgbClr val="FF0000"/>
                </a:solidFill>
              </a:rPr>
              <a:t>at the site. </a:t>
            </a:r>
          </a:p>
        </p:txBody>
      </p:sp>
    </p:spTree>
    <p:extLst>
      <p:ext uri="{BB962C8B-B14F-4D97-AF65-F5344CB8AC3E}">
        <p14:creationId xmlns:p14="http://schemas.microsoft.com/office/powerpoint/2010/main" val="1760566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5" ma:contentTypeDescription="Create a new document." ma:contentTypeScope="" ma:versionID="7d8e8bc861244d26c1fb4fb9d3a2c751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05a3a399b073838315f60e43d66b5df3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Props1.xml><?xml version="1.0" encoding="utf-8"?>
<ds:datastoreItem xmlns:ds="http://schemas.openxmlformats.org/officeDocument/2006/customXml" ds:itemID="{ADAE1D0E-0BAB-4154-AD25-85B72F494A83}"/>
</file>

<file path=customXml/itemProps2.xml><?xml version="1.0" encoding="utf-8"?>
<ds:datastoreItem xmlns:ds="http://schemas.openxmlformats.org/officeDocument/2006/customXml" ds:itemID="{F8D6FE4B-584D-49FC-A1ED-3B0D209BCB87}"/>
</file>

<file path=customXml/itemProps3.xml><?xml version="1.0" encoding="utf-8"?>
<ds:datastoreItem xmlns:ds="http://schemas.openxmlformats.org/officeDocument/2006/customXml" ds:itemID="{C446CA67-FE68-4C83-A6D1-91F12E690A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14217</TotalTime>
  <Words>1181</Words>
  <Application>Microsoft Office PowerPoint</Application>
  <PresentationFormat>Widescreen</PresentationFormat>
  <Paragraphs>165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1_Office Theme</vt:lpstr>
      <vt:lpstr>AB1797 and CAIR2  March 27, 2024 </vt:lpstr>
      <vt:lpstr>PowerPoint Presentation</vt:lpstr>
      <vt:lpstr>PowerPoint Presentation</vt:lpstr>
      <vt:lpstr>PowerPoint Presentation</vt:lpstr>
      <vt:lpstr>Benefits of using CAIR2 </vt:lpstr>
      <vt:lpstr>More benefits of using CAIR2…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CAIR2 Updates: Title of Event Date:</dc:title>
  <dc:creator>Diaz, Ashley@CDPH</dc:creator>
  <cp:lastModifiedBy>Monroy, Monica@CDPH</cp:lastModifiedBy>
  <cp:revision>189</cp:revision>
  <dcterms:created xsi:type="dcterms:W3CDTF">2020-12-31T17:25:39Z</dcterms:created>
  <dcterms:modified xsi:type="dcterms:W3CDTF">2024-03-25T21:41:10Z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