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1" r:id="rId6"/>
    <p:sldMasterId id="2147483697" r:id="rId7"/>
    <p:sldMasterId id="2147483708" r:id="rId8"/>
  </p:sldMasterIdLst>
  <p:notesMasterIdLst>
    <p:notesMasterId r:id="rId15"/>
  </p:notesMasterIdLst>
  <p:sldIdLst>
    <p:sldId id="256" r:id="rId9"/>
    <p:sldId id="268" r:id="rId10"/>
    <p:sldId id="297" r:id="rId11"/>
    <p:sldId id="309" r:id="rId12"/>
    <p:sldId id="316" r:id="rId13"/>
    <p:sldId id="31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i Cate" userId="d1317ce3-bed3-4c85-b16f-91ba5bc815f8" providerId="ADAL" clId="{A6BCF1A4-953E-4A6A-9429-245A58A006D1}"/>
    <pc:docChg chg="custSel addSld delSld modSld">
      <pc:chgData name="Wendi Cate" userId="d1317ce3-bed3-4c85-b16f-91ba5bc815f8" providerId="ADAL" clId="{A6BCF1A4-953E-4A6A-9429-245A58A006D1}" dt="2024-03-13T16:00:15.571" v="155" actId="20577"/>
      <pc:docMkLst>
        <pc:docMk/>
      </pc:docMkLst>
      <pc:sldChg chg="del">
        <pc:chgData name="Wendi Cate" userId="d1317ce3-bed3-4c85-b16f-91ba5bc815f8" providerId="ADAL" clId="{A6BCF1A4-953E-4A6A-9429-245A58A006D1}" dt="2024-03-13T15:57:14.377" v="0" actId="47"/>
        <pc:sldMkLst>
          <pc:docMk/>
          <pc:sldMk cId="0" sldId="286"/>
        </pc:sldMkLst>
      </pc:sldChg>
      <pc:sldChg chg="delSp modSp new mod">
        <pc:chgData name="Wendi Cate" userId="d1317ce3-bed3-4c85-b16f-91ba5bc815f8" providerId="ADAL" clId="{A6BCF1A4-953E-4A6A-9429-245A58A006D1}" dt="2024-03-13T16:00:15.571" v="155" actId="20577"/>
        <pc:sldMkLst>
          <pc:docMk/>
          <pc:sldMk cId="2699645455" sldId="317"/>
        </pc:sldMkLst>
        <pc:spChg chg="mod">
          <ac:chgData name="Wendi Cate" userId="d1317ce3-bed3-4c85-b16f-91ba5bc815f8" providerId="ADAL" clId="{A6BCF1A4-953E-4A6A-9429-245A58A006D1}" dt="2024-03-13T15:57:37.757" v="32" actId="20577"/>
          <ac:spMkLst>
            <pc:docMk/>
            <pc:sldMk cId="2699645455" sldId="317"/>
            <ac:spMk id="2" creationId="{8DC7E954-A8C0-80D8-EA4B-1CF85D7AB131}"/>
          </ac:spMkLst>
        </pc:spChg>
        <pc:spChg chg="mod">
          <ac:chgData name="Wendi Cate" userId="d1317ce3-bed3-4c85-b16f-91ba5bc815f8" providerId="ADAL" clId="{A6BCF1A4-953E-4A6A-9429-245A58A006D1}" dt="2024-03-13T16:00:15.571" v="155" actId="20577"/>
          <ac:spMkLst>
            <pc:docMk/>
            <pc:sldMk cId="2699645455" sldId="317"/>
            <ac:spMk id="3" creationId="{1E1C9711-0D41-AE63-B33C-1D7D4BCCE546}"/>
          </ac:spMkLst>
        </pc:spChg>
        <pc:spChg chg="del">
          <ac:chgData name="Wendi Cate" userId="d1317ce3-bed3-4c85-b16f-91ba5bc815f8" providerId="ADAL" clId="{A6BCF1A4-953E-4A6A-9429-245A58A006D1}" dt="2024-03-13T15:57:28.822" v="2" actId="478"/>
          <ac:spMkLst>
            <pc:docMk/>
            <pc:sldMk cId="2699645455" sldId="317"/>
            <ac:spMk id="4" creationId="{CACD2A25-59B0-AEB1-C00C-9DB20E3D65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DB2C-298F-4CAD-AA5D-B14FD50D62A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2BA0-9A2B-4C40-B954-1B941BCD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F46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3664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05568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3/13/2024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3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019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854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817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7887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11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549502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536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9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4" y="2527305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1" y="320211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700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3/13/2024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5" y="2456579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2" y="2846520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6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3" y="5342472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52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171904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3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3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1" y="1765306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712061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7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898" marR="0" indent="-88898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50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2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9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4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88"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02172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27566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5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9" y="5494342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1" y="5791200"/>
            <a:ext cx="982062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70" y="838204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2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AF5B-C2DB-8C4E-AA27-8BEA759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FD92-57F6-A64C-9225-67011BC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2AEF-84C8-7A4E-8C35-6C79835F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2F2-18BC-D248-9BC0-3853100542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A4C-84AE-C84F-B34A-42158AA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F276-4E5D-9943-8140-5DB78B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09EB-B379-6341-9AFE-C56C94E0C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7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7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238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96706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1680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3725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91935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3" y="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85" y="140359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300" y="6302375"/>
            <a:ext cx="2743200" cy="365125"/>
          </a:xfrm>
          <a:prstGeom prst="rect">
            <a:avLst/>
          </a:prstGeom>
        </p:spPr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9D4280-EECF-47B5-8BC4-86C321A3E7F2}"/>
              </a:ext>
            </a:extLst>
          </p:cNvPr>
          <p:cNvCxnSpPr/>
          <p:nvPr/>
        </p:nvCxnSpPr>
        <p:spPr>
          <a:xfrm>
            <a:off x="2929" y="1037492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531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3/13/2024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4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1185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48421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550585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58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806436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2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2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58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3376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474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1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9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4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5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8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26" indent="-256026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70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eventbrite.com/e/california-immunization-coalition-annual-summit-tickets-795410964607?aff=oddtdtcrea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mrnavaccines@pfizer.com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viderCallCenter@cdph.ca.go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vax.cdph.ca.gov/s/article/Recording-Shipment-Incidents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mycavax.cdph.ca.gov/s/knowledgecenter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mycavax.cdph.ca.gov/s/article/Recording-a-Vaccine-Redistribution-Transfer" TargetMode="External"/><Relationship Id="rId5" Type="http://schemas.openxmlformats.org/officeDocument/2006/relationships/hyperlink" Target="https://mycavax.cdph.ca.gov/s/article/Recording-Returns-And-Waste" TargetMode="External"/><Relationship Id="rId4" Type="http://schemas.openxmlformats.org/officeDocument/2006/relationships/hyperlink" Target="https://mycavax.cdph.ca.gov/s/article/Recording-Temperature-Excursion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4C9D-94A2-52CD-4D83-92C5F416C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48" y="1698171"/>
            <a:ext cx="8289652" cy="2202024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4000" dirty="0"/>
              <a:t>DPH Office Hours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812E9-C7E0-70F5-F5E8-6E5F11868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987" y="4887191"/>
            <a:ext cx="6124375" cy="520700"/>
          </a:xfrm>
        </p:spPr>
        <p:txBody>
          <a:bodyPr/>
          <a:lstStyle/>
          <a:p>
            <a:r>
              <a:rPr lang="en-US" sz="2400" dirty="0"/>
              <a:t>Wendi Cate, VPDC Field Services Section</a:t>
            </a:r>
          </a:p>
        </p:txBody>
      </p:sp>
    </p:spTree>
    <p:extLst>
      <p:ext uri="{BB962C8B-B14F-4D97-AF65-F5344CB8AC3E}">
        <p14:creationId xmlns:p14="http://schemas.microsoft.com/office/powerpoint/2010/main" val="87621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690" y="599330"/>
            <a:ext cx="10975910" cy="523220"/>
          </a:xfrm>
          <a:prstGeom prst="rect">
            <a:avLst/>
          </a:prstGeom>
        </p:spPr>
        <p:txBody>
          <a:bodyPr vert="horz" wrap="square" lIns="0" tIns="91440" rIns="0" bIns="0" rtlCol="0" anchor="t">
            <a:spAutoFit/>
          </a:bodyPr>
          <a:lstStyle/>
          <a:p>
            <a:pPr marL="55563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tx1"/>
                </a:solidFill>
                <a:latin typeface="+mj-lt"/>
              </a:rPr>
              <a:t>June 2024</a:t>
            </a:r>
            <a:r>
              <a:rPr sz="2800" b="1" spc="5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California</a:t>
            </a:r>
            <a:r>
              <a:rPr sz="2800" b="1" spc="-130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Immunization</a:t>
            </a:r>
            <a:r>
              <a:rPr sz="2800" b="1" spc="-130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Coalition </a:t>
            </a:r>
            <a:r>
              <a:rPr sz="2800" b="1" spc="-10" dirty="0">
                <a:solidFill>
                  <a:schemeClr val="tx1"/>
                </a:solidFill>
                <a:latin typeface="+mj-lt"/>
              </a:rPr>
              <a:t>Summit</a:t>
            </a:r>
            <a:endParaRPr sz="28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3453" y="1309959"/>
            <a:ext cx="4700905" cy="4800031"/>
            <a:chOff x="533371" y="1095355"/>
            <a:chExt cx="4700905" cy="44342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71" y="1095355"/>
              <a:ext cx="4700707" cy="4433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75" y="1200150"/>
              <a:ext cx="4495800" cy="4229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3412" y="1195324"/>
              <a:ext cx="4505325" cy="4238625"/>
            </a:xfrm>
            <a:custGeom>
              <a:avLst/>
              <a:gdLst/>
              <a:ahLst/>
              <a:cxnLst/>
              <a:rect l="l" t="t" r="r" b="b"/>
              <a:pathLst>
                <a:path w="4505325" h="4238625">
                  <a:moveTo>
                    <a:pt x="0" y="4238625"/>
                  </a:moveTo>
                  <a:lnTo>
                    <a:pt x="4505325" y="4238625"/>
                  </a:lnTo>
                  <a:lnTo>
                    <a:pt x="4505325" y="0"/>
                  </a:lnTo>
                  <a:lnTo>
                    <a:pt x="0" y="0"/>
                  </a:lnTo>
                  <a:lnTo>
                    <a:pt x="0" y="4238625"/>
                  </a:lnTo>
                  <a:close/>
                </a:path>
              </a:pathLst>
            </a:custGeom>
            <a:ln w="9525">
              <a:solidFill>
                <a:srgbClr val="1F46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41168" y="1222310"/>
            <a:ext cx="6797380" cy="480003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302260">
              <a:lnSpc>
                <a:spcPct val="120000"/>
              </a:lnSpc>
              <a:spcBef>
                <a:spcPts val="114"/>
              </a:spcBef>
            </a:pPr>
            <a:r>
              <a:rPr b="1" dirty="0">
                <a:cs typeface="Arial"/>
              </a:rPr>
              <a:t>Audience</a:t>
            </a:r>
            <a:r>
              <a:rPr dirty="0">
                <a:cs typeface="Arial"/>
              </a:rPr>
              <a:t>:</a:t>
            </a:r>
            <a:r>
              <a:rPr spc="-105" dirty="0">
                <a:cs typeface="Arial"/>
              </a:rPr>
              <a:t> </a:t>
            </a:r>
            <a:r>
              <a:rPr spc="-10" dirty="0">
                <a:cs typeface="Arial"/>
              </a:rPr>
              <a:t>Physicians,</a:t>
            </a:r>
            <a:r>
              <a:rPr spc="-100" dirty="0">
                <a:cs typeface="Arial"/>
              </a:rPr>
              <a:t> </a:t>
            </a:r>
            <a:r>
              <a:rPr dirty="0">
                <a:cs typeface="Arial"/>
              </a:rPr>
              <a:t>pharmacists, nurses, </a:t>
            </a:r>
            <a:r>
              <a:rPr spc="-10" dirty="0">
                <a:cs typeface="Arial"/>
              </a:rPr>
              <a:t>administrators, </a:t>
            </a:r>
            <a:r>
              <a:rPr dirty="0">
                <a:cs typeface="Arial"/>
              </a:rPr>
              <a:t>educators,</a:t>
            </a:r>
            <a:r>
              <a:rPr spc="-155" dirty="0">
                <a:cs typeface="Arial"/>
              </a:rPr>
              <a:t> </a:t>
            </a:r>
            <a:r>
              <a:rPr dirty="0">
                <a:cs typeface="Arial"/>
              </a:rPr>
              <a:t>immunization</a:t>
            </a:r>
            <a:r>
              <a:rPr spc="75" dirty="0">
                <a:cs typeface="Arial"/>
              </a:rPr>
              <a:t> </a:t>
            </a:r>
            <a:r>
              <a:rPr dirty="0">
                <a:cs typeface="Arial"/>
              </a:rPr>
              <a:t>stakeholders,</a:t>
            </a:r>
            <a:r>
              <a:rPr spc="-150" dirty="0">
                <a:cs typeface="Arial"/>
              </a:rPr>
              <a:t> </a:t>
            </a:r>
            <a:r>
              <a:rPr dirty="0">
                <a:cs typeface="Arial"/>
              </a:rPr>
              <a:t>coalition</a:t>
            </a:r>
            <a:r>
              <a:rPr spc="-95" dirty="0">
                <a:cs typeface="Arial"/>
              </a:rPr>
              <a:t> </a:t>
            </a:r>
            <a:r>
              <a:rPr spc="-10" dirty="0">
                <a:cs typeface="Arial"/>
              </a:rPr>
              <a:t>members, </a:t>
            </a:r>
            <a:r>
              <a:rPr dirty="0">
                <a:cs typeface="Arial"/>
              </a:rPr>
              <a:t>advocates</a:t>
            </a:r>
            <a:r>
              <a:rPr spc="-114" dirty="0">
                <a:cs typeface="Arial"/>
              </a:rPr>
              <a:t> </a:t>
            </a:r>
            <a:r>
              <a:rPr dirty="0">
                <a:cs typeface="Arial"/>
              </a:rPr>
              <a:t>and</a:t>
            </a:r>
            <a:r>
              <a:rPr spc="45" dirty="0">
                <a:cs typeface="Arial"/>
              </a:rPr>
              <a:t> </a:t>
            </a:r>
            <a:r>
              <a:rPr dirty="0">
                <a:cs typeface="Arial"/>
              </a:rPr>
              <a:t>other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providers</a:t>
            </a:r>
            <a:r>
              <a:rPr spc="-114" dirty="0">
                <a:cs typeface="Arial"/>
              </a:rPr>
              <a:t> </a:t>
            </a:r>
            <a:r>
              <a:rPr dirty="0">
                <a:cs typeface="Arial"/>
              </a:rPr>
              <a:t>from</a:t>
            </a:r>
            <a:r>
              <a:rPr spc="-135" dirty="0">
                <a:cs typeface="Arial"/>
              </a:rPr>
              <a:t> </a:t>
            </a:r>
            <a:r>
              <a:rPr dirty="0">
                <a:cs typeface="Arial"/>
              </a:rPr>
              <a:t>the</a:t>
            </a:r>
            <a:r>
              <a:rPr spc="40" dirty="0">
                <a:cs typeface="Arial"/>
              </a:rPr>
              <a:t> </a:t>
            </a:r>
            <a:r>
              <a:rPr dirty="0">
                <a:cs typeface="Arial"/>
              </a:rPr>
              <a:t>public</a:t>
            </a:r>
            <a:r>
              <a:rPr spc="-110" dirty="0">
                <a:cs typeface="Arial"/>
              </a:rPr>
              <a:t> </a:t>
            </a:r>
            <a:r>
              <a:rPr dirty="0">
                <a:cs typeface="Arial"/>
              </a:rPr>
              <a:t>and</a:t>
            </a:r>
            <a:r>
              <a:rPr spc="114" dirty="0">
                <a:cs typeface="Arial"/>
              </a:rPr>
              <a:t> </a:t>
            </a:r>
            <a:r>
              <a:rPr spc="-10" dirty="0">
                <a:cs typeface="Arial"/>
              </a:rPr>
              <a:t>private </a:t>
            </a:r>
            <a:r>
              <a:rPr dirty="0">
                <a:cs typeface="Arial"/>
              </a:rPr>
              <a:t>sector</a:t>
            </a:r>
            <a:r>
              <a:rPr spc="-190" dirty="0">
                <a:cs typeface="Arial"/>
              </a:rPr>
              <a:t> </a:t>
            </a:r>
            <a:r>
              <a:rPr dirty="0">
                <a:cs typeface="Arial"/>
              </a:rPr>
              <a:t>who are</a:t>
            </a:r>
            <a:r>
              <a:rPr spc="10" dirty="0">
                <a:cs typeface="Arial"/>
              </a:rPr>
              <a:t> </a:t>
            </a:r>
            <a:r>
              <a:rPr dirty="0">
                <a:cs typeface="Arial"/>
              </a:rPr>
              <a:t>involved</a:t>
            </a:r>
            <a:r>
              <a:rPr spc="10" dirty="0">
                <a:cs typeface="Arial"/>
              </a:rPr>
              <a:t> </a:t>
            </a:r>
            <a:r>
              <a:rPr dirty="0">
                <a:cs typeface="Arial"/>
              </a:rPr>
              <a:t>in</a:t>
            </a:r>
            <a:r>
              <a:rPr spc="-65" dirty="0">
                <a:cs typeface="Arial"/>
              </a:rPr>
              <a:t> </a:t>
            </a:r>
            <a:r>
              <a:rPr dirty="0">
                <a:cs typeface="Arial"/>
              </a:rPr>
              <a:t>working</a:t>
            </a:r>
            <a:r>
              <a:rPr spc="80" dirty="0">
                <a:cs typeface="Arial"/>
              </a:rPr>
              <a:t> </a:t>
            </a:r>
            <a:r>
              <a:rPr dirty="0">
                <a:cs typeface="Arial"/>
              </a:rPr>
              <a:t>on</a:t>
            </a:r>
            <a:r>
              <a:rPr spc="-135" dirty="0">
                <a:cs typeface="Arial"/>
              </a:rPr>
              <a:t> </a:t>
            </a:r>
            <a:r>
              <a:rPr dirty="0">
                <a:cs typeface="Arial"/>
              </a:rPr>
              <a:t>current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immunization </a:t>
            </a:r>
            <a:r>
              <a:rPr dirty="0">
                <a:cs typeface="Arial"/>
              </a:rPr>
              <a:t>issues,</a:t>
            </a:r>
            <a:r>
              <a:rPr spc="-155" dirty="0">
                <a:cs typeface="Arial"/>
              </a:rPr>
              <a:t> </a:t>
            </a:r>
            <a:r>
              <a:rPr dirty="0">
                <a:cs typeface="Arial"/>
              </a:rPr>
              <a:t>strategies</a:t>
            </a:r>
            <a:r>
              <a:rPr spc="-90" dirty="0">
                <a:cs typeface="Arial"/>
              </a:rPr>
              <a:t> </a:t>
            </a:r>
            <a:r>
              <a:rPr dirty="0">
                <a:cs typeface="Arial"/>
              </a:rPr>
              <a:t>and</a:t>
            </a:r>
            <a:r>
              <a:rPr spc="75" dirty="0">
                <a:cs typeface="Arial"/>
              </a:rPr>
              <a:t> </a:t>
            </a:r>
            <a:r>
              <a:rPr spc="-10" dirty="0">
                <a:cs typeface="Arial"/>
              </a:rPr>
              <a:t>activities.</a:t>
            </a:r>
            <a:endParaRPr dirty="0">
              <a:cs typeface="Arial"/>
            </a:endParaRPr>
          </a:p>
          <a:p>
            <a:pPr marL="12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b="1" dirty="0">
                <a:cs typeface="Arial"/>
              </a:rPr>
              <a:t>Location:</a:t>
            </a:r>
            <a:r>
              <a:rPr b="1" spc="125" dirty="0">
                <a:cs typeface="Arial"/>
              </a:rPr>
              <a:t> </a:t>
            </a:r>
            <a:r>
              <a:rPr spc="-10" dirty="0">
                <a:cs typeface="Arial"/>
              </a:rPr>
              <a:t>Sacramento,</a:t>
            </a:r>
            <a:r>
              <a:rPr spc="-95" dirty="0">
                <a:cs typeface="Arial"/>
              </a:rPr>
              <a:t> </a:t>
            </a:r>
            <a:r>
              <a:rPr spc="-25" dirty="0">
                <a:cs typeface="Arial"/>
              </a:rPr>
              <a:t>CA</a:t>
            </a:r>
            <a:endParaRPr lang="en-US" spc="-25" dirty="0">
              <a:cs typeface="Arial"/>
            </a:endParaRPr>
          </a:p>
          <a:p>
            <a:pPr marL="12700">
              <a:lnSpc>
                <a:spcPct val="120000"/>
              </a:lnSpc>
            </a:pPr>
            <a:r>
              <a:rPr dirty="0">
                <a:cs typeface="Arial"/>
              </a:rPr>
              <a:t>The</a:t>
            </a:r>
            <a:r>
              <a:rPr spc="10" dirty="0">
                <a:cs typeface="Arial"/>
              </a:rPr>
              <a:t> </a:t>
            </a:r>
            <a:r>
              <a:rPr b="1" dirty="0">
                <a:cs typeface="Arial"/>
              </a:rPr>
              <a:t>2024</a:t>
            </a:r>
            <a:r>
              <a:rPr b="1" spc="-85" dirty="0">
                <a:cs typeface="Arial"/>
              </a:rPr>
              <a:t> </a:t>
            </a:r>
            <a:r>
              <a:rPr b="1" dirty="0">
                <a:cs typeface="Arial"/>
              </a:rPr>
              <a:t>California</a:t>
            </a:r>
            <a:r>
              <a:rPr b="1" spc="-20" dirty="0">
                <a:cs typeface="Arial"/>
              </a:rPr>
              <a:t> </a:t>
            </a:r>
            <a:r>
              <a:rPr b="1" dirty="0">
                <a:cs typeface="Arial"/>
              </a:rPr>
              <a:t>Immunization</a:t>
            </a:r>
            <a:r>
              <a:rPr b="1" spc="-15" dirty="0">
                <a:cs typeface="Arial"/>
              </a:rPr>
              <a:t> </a:t>
            </a:r>
            <a:r>
              <a:rPr b="1" dirty="0">
                <a:cs typeface="Arial"/>
              </a:rPr>
              <a:t>Coalition</a:t>
            </a:r>
            <a:r>
              <a:rPr b="1" spc="-15" dirty="0">
                <a:cs typeface="Arial"/>
              </a:rPr>
              <a:t> </a:t>
            </a:r>
            <a:r>
              <a:rPr b="1" spc="-10" dirty="0">
                <a:cs typeface="Arial"/>
              </a:rPr>
              <a:t>Summit</a:t>
            </a:r>
            <a:r>
              <a:rPr b="1" spc="-75" dirty="0">
                <a:cs typeface="Arial"/>
              </a:rPr>
              <a:t> </a:t>
            </a:r>
            <a:r>
              <a:rPr dirty="0">
                <a:cs typeface="Arial"/>
              </a:rPr>
              <a:t>will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provide</a:t>
            </a:r>
            <a:r>
              <a:rPr spc="500" dirty="0">
                <a:cs typeface="Arial"/>
              </a:rPr>
              <a:t> </a:t>
            </a:r>
            <a:r>
              <a:rPr dirty="0">
                <a:cs typeface="Arial"/>
              </a:rPr>
              <a:t>clinical</a:t>
            </a:r>
            <a:r>
              <a:rPr spc="-70" dirty="0">
                <a:cs typeface="Arial"/>
              </a:rPr>
              <a:t> </a:t>
            </a:r>
            <a:r>
              <a:rPr dirty="0">
                <a:cs typeface="Arial"/>
              </a:rPr>
              <a:t>updates</a:t>
            </a:r>
            <a:r>
              <a:rPr spc="-35" dirty="0">
                <a:cs typeface="Arial"/>
              </a:rPr>
              <a:t> </a:t>
            </a:r>
            <a:r>
              <a:rPr dirty="0">
                <a:cs typeface="Arial"/>
              </a:rPr>
              <a:t>and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the</a:t>
            </a:r>
            <a:r>
              <a:rPr spc="35" dirty="0">
                <a:cs typeface="Arial"/>
              </a:rPr>
              <a:t> </a:t>
            </a:r>
            <a:r>
              <a:rPr dirty="0">
                <a:cs typeface="Arial"/>
              </a:rPr>
              <a:t>latest </a:t>
            </a:r>
            <a:r>
              <a:rPr spc="-10" dirty="0">
                <a:cs typeface="Arial"/>
              </a:rPr>
              <a:t>information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on</a:t>
            </a:r>
            <a:r>
              <a:rPr spc="-85" dirty="0">
                <a:cs typeface="Arial"/>
              </a:rPr>
              <a:t> </a:t>
            </a:r>
            <a:r>
              <a:rPr dirty="0">
                <a:cs typeface="Arial"/>
              </a:rPr>
              <a:t>issues</a:t>
            </a:r>
            <a:r>
              <a:rPr spc="-35" dirty="0">
                <a:cs typeface="Arial"/>
              </a:rPr>
              <a:t> </a:t>
            </a:r>
            <a:r>
              <a:rPr dirty="0">
                <a:cs typeface="Arial"/>
              </a:rPr>
              <a:t>related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to</a:t>
            </a:r>
            <a:r>
              <a:rPr spc="-25" dirty="0">
                <a:cs typeface="Arial"/>
              </a:rPr>
              <a:t> </a:t>
            </a:r>
            <a:r>
              <a:rPr spc="-10" dirty="0">
                <a:cs typeface="Arial"/>
              </a:rPr>
              <a:t>vaccine </a:t>
            </a:r>
            <a:r>
              <a:rPr dirty="0">
                <a:cs typeface="Arial"/>
              </a:rPr>
              <a:t>administration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and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communication.</a:t>
            </a:r>
            <a:r>
              <a:rPr spc="75" dirty="0">
                <a:cs typeface="Arial"/>
              </a:rPr>
              <a:t> </a:t>
            </a:r>
            <a:r>
              <a:rPr spc="-10" dirty="0">
                <a:cs typeface="Arial"/>
              </a:rPr>
              <a:t>Participating</a:t>
            </a:r>
            <a:r>
              <a:rPr spc="-70" dirty="0">
                <a:cs typeface="Arial"/>
              </a:rPr>
              <a:t> </a:t>
            </a:r>
            <a:r>
              <a:rPr dirty="0">
                <a:cs typeface="Arial"/>
              </a:rPr>
              <a:t>in</a:t>
            </a:r>
            <a:r>
              <a:rPr spc="-80" dirty="0">
                <a:cs typeface="Arial"/>
              </a:rPr>
              <a:t> </a:t>
            </a:r>
            <a:r>
              <a:rPr dirty="0">
                <a:cs typeface="Arial"/>
              </a:rPr>
              <a:t>this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statewide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event</a:t>
            </a:r>
            <a:r>
              <a:rPr spc="500" dirty="0">
                <a:cs typeface="Arial"/>
              </a:rPr>
              <a:t> </a:t>
            </a:r>
            <a:r>
              <a:rPr dirty="0">
                <a:cs typeface="Arial"/>
              </a:rPr>
              <a:t>will</a:t>
            </a:r>
            <a:r>
              <a:rPr spc="-65" dirty="0">
                <a:cs typeface="Arial"/>
              </a:rPr>
              <a:t> </a:t>
            </a:r>
            <a:r>
              <a:rPr dirty="0">
                <a:cs typeface="Arial"/>
              </a:rPr>
              <a:t>provide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access</a:t>
            </a:r>
            <a:r>
              <a:rPr spc="-85" dirty="0">
                <a:cs typeface="Arial"/>
              </a:rPr>
              <a:t> </a:t>
            </a:r>
            <a:r>
              <a:rPr dirty="0">
                <a:cs typeface="Arial"/>
              </a:rPr>
              <a:t>to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the</a:t>
            </a:r>
            <a:r>
              <a:rPr spc="45" dirty="0">
                <a:cs typeface="Arial"/>
              </a:rPr>
              <a:t> </a:t>
            </a:r>
            <a:r>
              <a:rPr dirty="0">
                <a:cs typeface="Arial"/>
              </a:rPr>
              <a:t>latest</a:t>
            </a:r>
            <a:r>
              <a:rPr spc="-55" dirty="0">
                <a:cs typeface="Arial"/>
              </a:rPr>
              <a:t> </a:t>
            </a:r>
            <a:r>
              <a:rPr dirty="0">
                <a:cs typeface="Arial"/>
              </a:rPr>
              <a:t>information</a:t>
            </a:r>
            <a:r>
              <a:rPr spc="40" dirty="0">
                <a:cs typeface="Arial"/>
              </a:rPr>
              <a:t> </a:t>
            </a:r>
            <a:r>
              <a:rPr dirty="0">
                <a:cs typeface="Arial"/>
              </a:rPr>
              <a:t>on</a:t>
            </a:r>
            <a:r>
              <a:rPr spc="-85" dirty="0">
                <a:cs typeface="Arial"/>
              </a:rPr>
              <a:t> </a:t>
            </a:r>
            <a:r>
              <a:rPr spc="-10" dirty="0">
                <a:cs typeface="Arial"/>
              </a:rPr>
              <a:t>immunization</a:t>
            </a:r>
            <a:r>
              <a:rPr spc="45" dirty="0">
                <a:cs typeface="Arial"/>
              </a:rPr>
              <a:t> </a:t>
            </a:r>
            <a:r>
              <a:rPr dirty="0">
                <a:cs typeface="Arial"/>
              </a:rPr>
              <a:t>issues</a:t>
            </a:r>
            <a:r>
              <a:rPr spc="-25" dirty="0">
                <a:cs typeface="Arial"/>
              </a:rPr>
              <a:t> and </a:t>
            </a:r>
            <a:r>
              <a:rPr spc="-10" dirty="0">
                <a:cs typeface="Arial"/>
              </a:rPr>
              <a:t>communication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strategies</a:t>
            </a:r>
            <a:r>
              <a:rPr spc="-75" dirty="0">
                <a:cs typeface="Arial"/>
              </a:rPr>
              <a:t> </a:t>
            </a:r>
            <a:r>
              <a:rPr dirty="0">
                <a:cs typeface="Arial"/>
              </a:rPr>
              <a:t>and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will</a:t>
            </a:r>
            <a:r>
              <a:rPr spc="-5" dirty="0">
                <a:cs typeface="Arial"/>
              </a:rPr>
              <a:t> </a:t>
            </a:r>
            <a:r>
              <a:rPr dirty="0">
                <a:cs typeface="Arial"/>
              </a:rPr>
              <a:t>help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connect</a:t>
            </a:r>
            <a:r>
              <a:rPr spc="65" dirty="0">
                <a:cs typeface="Arial"/>
              </a:rPr>
              <a:t> </a:t>
            </a:r>
            <a:r>
              <a:rPr dirty="0">
                <a:cs typeface="Arial"/>
              </a:rPr>
              <a:t>you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with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public</a:t>
            </a:r>
            <a:r>
              <a:rPr spc="-35" dirty="0">
                <a:cs typeface="Arial"/>
              </a:rPr>
              <a:t> </a:t>
            </a:r>
            <a:r>
              <a:rPr spc="-10" dirty="0">
                <a:cs typeface="Arial"/>
              </a:rPr>
              <a:t>health colleagues</a:t>
            </a:r>
            <a:r>
              <a:rPr spc="-70" dirty="0">
                <a:cs typeface="Arial"/>
              </a:rPr>
              <a:t> </a:t>
            </a:r>
            <a:r>
              <a:rPr dirty="0">
                <a:cs typeface="Arial"/>
              </a:rPr>
              <a:t>and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private</a:t>
            </a:r>
            <a:r>
              <a:rPr spc="30" dirty="0">
                <a:cs typeface="Arial"/>
              </a:rPr>
              <a:t> </a:t>
            </a:r>
            <a:r>
              <a:rPr dirty="0">
                <a:cs typeface="Arial"/>
              </a:rPr>
              <a:t>sector</a:t>
            </a:r>
            <a:r>
              <a:rPr spc="-50" dirty="0">
                <a:cs typeface="Arial"/>
              </a:rPr>
              <a:t> </a:t>
            </a:r>
            <a:r>
              <a:rPr spc="-10" dirty="0">
                <a:cs typeface="Arial"/>
              </a:rPr>
              <a:t>representatives</a:t>
            </a:r>
            <a:r>
              <a:rPr spc="30" dirty="0">
                <a:cs typeface="Arial"/>
              </a:rPr>
              <a:t> </a:t>
            </a:r>
            <a:r>
              <a:rPr dirty="0">
                <a:cs typeface="Arial"/>
              </a:rPr>
              <a:t>that</a:t>
            </a:r>
            <a:r>
              <a:rPr spc="5" dirty="0">
                <a:cs typeface="Arial"/>
              </a:rPr>
              <a:t> </a:t>
            </a:r>
            <a:r>
              <a:rPr dirty="0">
                <a:cs typeface="Arial"/>
              </a:rPr>
              <a:t>can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assist</a:t>
            </a:r>
            <a:r>
              <a:rPr spc="-85" dirty="0">
                <a:cs typeface="Arial"/>
              </a:rPr>
              <a:t> </a:t>
            </a:r>
            <a:r>
              <a:rPr spc="-10" dirty="0">
                <a:cs typeface="Arial"/>
              </a:rPr>
              <a:t>your</a:t>
            </a:r>
            <a:r>
              <a:rPr spc="5" dirty="0">
                <a:cs typeface="Arial"/>
              </a:rPr>
              <a:t> </a:t>
            </a:r>
            <a:r>
              <a:rPr dirty="0">
                <a:cs typeface="Arial"/>
              </a:rPr>
              <a:t>work</a:t>
            </a:r>
            <a:r>
              <a:rPr spc="30" dirty="0">
                <a:cs typeface="Arial"/>
              </a:rPr>
              <a:t> </a:t>
            </a:r>
            <a:r>
              <a:rPr spc="-25" dirty="0">
                <a:cs typeface="Arial"/>
              </a:rPr>
              <a:t>in </a:t>
            </a:r>
            <a:r>
              <a:rPr spc="-10" dirty="0">
                <a:cs typeface="Arial"/>
              </a:rPr>
              <a:t>educating</a:t>
            </a:r>
            <a:r>
              <a:rPr spc="-35" dirty="0">
                <a:cs typeface="Arial"/>
              </a:rPr>
              <a:t> </a:t>
            </a:r>
            <a:r>
              <a:rPr dirty="0">
                <a:cs typeface="Arial"/>
              </a:rPr>
              <a:t>and</a:t>
            </a:r>
            <a:r>
              <a:rPr spc="-25" dirty="0">
                <a:cs typeface="Arial"/>
              </a:rPr>
              <a:t> </a:t>
            </a:r>
            <a:r>
              <a:rPr spc="-10" dirty="0">
                <a:cs typeface="Arial"/>
              </a:rPr>
              <a:t>supporting</a:t>
            </a:r>
            <a:r>
              <a:rPr spc="30" dirty="0">
                <a:cs typeface="Arial"/>
              </a:rPr>
              <a:t> </a:t>
            </a:r>
            <a:r>
              <a:rPr dirty="0">
                <a:cs typeface="Arial"/>
              </a:rPr>
              <a:t>your</a:t>
            </a:r>
            <a:r>
              <a:rPr spc="75" dirty="0">
                <a:cs typeface="Arial"/>
              </a:rPr>
              <a:t> </a:t>
            </a:r>
            <a:r>
              <a:rPr spc="-25" dirty="0">
                <a:cs typeface="Arial"/>
              </a:rPr>
              <a:t>community.</a:t>
            </a:r>
            <a:r>
              <a:rPr spc="125" dirty="0">
                <a:cs typeface="Arial"/>
              </a:rPr>
              <a:t> </a:t>
            </a:r>
            <a:r>
              <a:rPr dirty="0">
                <a:cs typeface="Arial"/>
              </a:rPr>
              <a:t>The</a:t>
            </a:r>
            <a:r>
              <a:rPr spc="35" dirty="0">
                <a:cs typeface="Arial"/>
              </a:rPr>
              <a:t> </a:t>
            </a:r>
            <a:r>
              <a:rPr dirty="0">
                <a:cs typeface="Arial"/>
              </a:rPr>
              <a:t>Summit</a:t>
            </a:r>
            <a:r>
              <a:rPr spc="-60" dirty="0">
                <a:cs typeface="Arial"/>
              </a:rPr>
              <a:t> </a:t>
            </a:r>
            <a:r>
              <a:rPr dirty="0">
                <a:cs typeface="Arial"/>
              </a:rPr>
              <a:t>is</a:t>
            </a:r>
            <a:r>
              <a:rPr spc="-80" dirty="0">
                <a:cs typeface="Arial"/>
              </a:rPr>
              <a:t> </a:t>
            </a:r>
            <a:r>
              <a:rPr dirty="0">
                <a:cs typeface="Arial"/>
              </a:rPr>
              <a:t>a</a:t>
            </a:r>
            <a:r>
              <a:rPr spc="-25" dirty="0">
                <a:cs typeface="Arial"/>
              </a:rPr>
              <a:t> </a:t>
            </a:r>
            <a:r>
              <a:rPr spc="-10" dirty="0">
                <a:cs typeface="Arial"/>
              </a:rPr>
              <a:t>terrific opportunity</a:t>
            </a:r>
            <a:r>
              <a:rPr spc="35" dirty="0">
                <a:cs typeface="Arial"/>
              </a:rPr>
              <a:t> </a:t>
            </a:r>
            <a:r>
              <a:rPr dirty="0">
                <a:cs typeface="Arial"/>
              </a:rPr>
              <a:t>to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renew</a:t>
            </a:r>
            <a:r>
              <a:rPr spc="10" dirty="0">
                <a:cs typeface="Arial"/>
              </a:rPr>
              <a:t> </a:t>
            </a:r>
            <a:r>
              <a:rPr dirty="0">
                <a:cs typeface="Arial"/>
              </a:rPr>
              <a:t>our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collective</a:t>
            </a:r>
            <a:r>
              <a:rPr spc="50" dirty="0">
                <a:cs typeface="Arial"/>
              </a:rPr>
              <a:t> </a:t>
            </a:r>
            <a:r>
              <a:rPr dirty="0">
                <a:cs typeface="Arial"/>
              </a:rPr>
              <a:t>vision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to</a:t>
            </a:r>
            <a:r>
              <a:rPr spc="-75" dirty="0">
                <a:cs typeface="Arial"/>
              </a:rPr>
              <a:t> </a:t>
            </a:r>
            <a:r>
              <a:rPr dirty="0">
                <a:cs typeface="Arial"/>
              </a:rPr>
              <a:t>make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access</a:t>
            </a:r>
            <a:r>
              <a:rPr spc="-85" dirty="0">
                <a:cs typeface="Arial"/>
              </a:rPr>
              <a:t> </a:t>
            </a:r>
            <a:r>
              <a:rPr dirty="0">
                <a:cs typeface="Arial"/>
              </a:rPr>
              <a:t>to</a:t>
            </a:r>
            <a:r>
              <a:rPr spc="-10" dirty="0">
                <a:cs typeface="Arial"/>
              </a:rPr>
              <a:t> vaccinations </a:t>
            </a:r>
            <a:r>
              <a:rPr dirty="0">
                <a:cs typeface="Arial"/>
              </a:rPr>
              <a:t>and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disease</a:t>
            </a:r>
            <a:r>
              <a:rPr spc="-105" dirty="0">
                <a:cs typeface="Arial"/>
              </a:rPr>
              <a:t> </a:t>
            </a:r>
            <a:r>
              <a:rPr spc="-10" dirty="0">
                <a:cs typeface="Arial"/>
              </a:rPr>
              <a:t>prevention</a:t>
            </a:r>
            <a:r>
              <a:rPr spc="75" dirty="0">
                <a:cs typeface="Arial"/>
              </a:rPr>
              <a:t> </a:t>
            </a:r>
            <a:r>
              <a:rPr dirty="0">
                <a:cs typeface="Arial"/>
              </a:rPr>
              <a:t>a</a:t>
            </a:r>
            <a:r>
              <a:rPr spc="-60" dirty="0">
                <a:cs typeface="Arial"/>
              </a:rPr>
              <a:t> </a:t>
            </a:r>
            <a:r>
              <a:rPr dirty="0">
                <a:cs typeface="Arial"/>
              </a:rPr>
              <a:t>reality</a:t>
            </a:r>
            <a:r>
              <a:rPr spc="-5" dirty="0">
                <a:cs typeface="Arial"/>
              </a:rPr>
              <a:t> </a:t>
            </a:r>
            <a:r>
              <a:rPr dirty="0">
                <a:cs typeface="Arial"/>
              </a:rPr>
              <a:t>for</a:t>
            </a:r>
            <a:r>
              <a:rPr spc="50" dirty="0">
                <a:cs typeface="Arial"/>
              </a:rPr>
              <a:t> </a:t>
            </a:r>
            <a:r>
              <a:rPr dirty="0">
                <a:cs typeface="Arial"/>
              </a:rPr>
              <a:t>all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Californians.</a:t>
            </a:r>
            <a:endParaRPr dirty="0"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371" y="6188232"/>
            <a:ext cx="7339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4"/>
              </a:rPr>
              <a:t>California</a:t>
            </a:r>
            <a:r>
              <a:rPr sz="1800" b="1" u="sng" spc="-65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4"/>
              </a:rPr>
              <a:t> </a:t>
            </a:r>
            <a:r>
              <a:rPr sz="1800" b="1" u="sng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4"/>
              </a:rPr>
              <a:t>Immunization Coalition</a:t>
            </a:r>
            <a:r>
              <a:rPr sz="1800" b="1" u="sng" spc="-165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4"/>
              </a:rPr>
              <a:t> </a:t>
            </a:r>
            <a:r>
              <a:rPr sz="1800" b="1" u="sng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4"/>
              </a:rPr>
              <a:t>Annual Summit</a:t>
            </a:r>
            <a:r>
              <a:rPr sz="1800" b="1" u="sng" spc="55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4"/>
              </a:rPr>
              <a:t> </a:t>
            </a:r>
            <a:r>
              <a:rPr sz="1800" b="1" u="sng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4"/>
              </a:rPr>
              <a:t>Registration </a:t>
            </a:r>
            <a:r>
              <a:rPr sz="1800" b="1" u="sng" spc="-20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4"/>
              </a:rPr>
              <a:t>Link</a:t>
            </a:r>
            <a:endParaRPr sz="1800" dirty="0"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516" y="242596"/>
            <a:ext cx="10972800" cy="503853"/>
          </a:xfrm>
          <a:prstGeom prst="rect">
            <a:avLst/>
          </a:prstGeom>
        </p:spPr>
        <p:txBody>
          <a:bodyPr vert="horz" wrap="square" lIns="0" tIns="416940" rIns="0" bIns="0" rtlCol="0" anchor="b">
            <a:noAutofit/>
          </a:bodyPr>
          <a:lstStyle/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+mj-lt"/>
              </a:rPr>
              <a:t>Change</a:t>
            </a:r>
            <a:r>
              <a:rPr sz="2800" b="1" spc="-40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to</a:t>
            </a:r>
            <a:r>
              <a:rPr sz="2800" b="1" spc="-35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Pfizer</a:t>
            </a:r>
            <a:r>
              <a:rPr sz="2800" b="1" spc="-55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+mj-lt"/>
              </a:rPr>
              <a:t>Diluent</a:t>
            </a:r>
            <a:endParaRPr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516" y="929967"/>
            <a:ext cx="11458329" cy="278140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97815" marR="68580" indent="-285750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83515" algn="l"/>
              </a:tabLst>
            </a:pPr>
            <a:r>
              <a:rPr dirty="0">
                <a:cs typeface="Arial"/>
              </a:rPr>
              <a:t>Pfizer</a:t>
            </a:r>
            <a:r>
              <a:rPr spc="-60" dirty="0">
                <a:cs typeface="Arial"/>
              </a:rPr>
              <a:t> </a:t>
            </a:r>
            <a:r>
              <a:rPr dirty="0">
                <a:cs typeface="Arial"/>
              </a:rPr>
              <a:t>has</a:t>
            </a:r>
            <a:r>
              <a:rPr spc="30" dirty="0">
                <a:cs typeface="Arial"/>
              </a:rPr>
              <a:t> </a:t>
            </a:r>
            <a:r>
              <a:rPr dirty="0">
                <a:cs typeface="Arial"/>
              </a:rPr>
              <a:t>changed</a:t>
            </a:r>
            <a:r>
              <a:rPr spc="85" dirty="0">
                <a:cs typeface="Arial"/>
              </a:rPr>
              <a:t> </a:t>
            </a:r>
            <a:r>
              <a:rPr dirty="0">
                <a:cs typeface="Arial"/>
              </a:rPr>
              <a:t>the</a:t>
            </a:r>
            <a:r>
              <a:rPr spc="85" dirty="0">
                <a:cs typeface="Arial"/>
              </a:rPr>
              <a:t> </a:t>
            </a:r>
            <a:r>
              <a:rPr dirty="0">
                <a:cs typeface="Arial"/>
              </a:rPr>
              <a:t>diluent</a:t>
            </a:r>
            <a:r>
              <a:rPr spc="200" dirty="0">
                <a:cs typeface="Arial"/>
              </a:rPr>
              <a:t> </a:t>
            </a:r>
            <a:r>
              <a:rPr dirty="0">
                <a:cs typeface="Arial"/>
              </a:rPr>
              <a:t>pack</a:t>
            </a:r>
            <a:r>
              <a:rPr spc="30" dirty="0">
                <a:cs typeface="Arial"/>
              </a:rPr>
              <a:t> </a:t>
            </a:r>
            <a:r>
              <a:rPr dirty="0">
                <a:cs typeface="Arial"/>
              </a:rPr>
              <a:t>size</a:t>
            </a:r>
            <a:r>
              <a:rPr spc="-70" dirty="0">
                <a:cs typeface="Arial"/>
              </a:rPr>
              <a:t> </a:t>
            </a:r>
            <a:r>
              <a:rPr dirty="0">
                <a:cs typeface="Arial"/>
              </a:rPr>
              <a:t>associated</a:t>
            </a:r>
            <a:r>
              <a:rPr spc="-225" dirty="0">
                <a:cs typeface="Arial"/>
              </a:rPr>
              <a:t> </a:t>
            </a:r>
            <a:r>
              <a:rPr dirty="0">
                <a:cs typeface="Arial"/>
              </a:rPr>
              <a:t>with</a:t>
            </a:r>
            <a:r>
              <a:rPr spc="165" dirty="0">
                <a:cs typeface="Arial"/>
              </a:rPr>
              <a:t> </a:t>
            </a:r>
            <a:r>
              <a:rPr dirty="0">
                <a:cs typeface="Arial"/>
              </a:rPr>
              <a:t>CDC</a:t>
            </a:r>
            <a:r>
              <a:rPr spc="-135" dirty="0">
                <a:cs typeface="Arial"/>
              </a:rPr>
              <a:t> </a:t>
            </a:r>
            <a:r>
              <a:rPr dirty="0">
                <a:cs typeface="Arial"/>
              </a:rPr>
              <a:t>orders</a:t>
            </a:r>
            <a:r>
              <a:rPr spc="-45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-35" dirty="0">
                <a:cs typeface="Arial"/>
              </a:rPr>
              <a:t> </a:t>
            </a:r>
            <a:r>
              <a:rPr dirty="0">
                <a:cs typeface="Arial"/>
              </a:rPr>
              <a:t>Pfizer</a:t>
            </a:r>
            <a:r>
              <a:rPr spc="15" dirty="0">
                <a:cs typeface="Arial"/>
              </a:rPr>
              <a:t> </a:t>
            </a:r>
            <a:r>
              <a:rPr dirty="0">
                <a:cs typeface="Arial"/>
              </a:rPr>
              <a:t>COVID-19</a:t>
            </a:r>
            <a:r>
              <a:rPr spc="-145" dirty="0">
                <a:cs typeface="Arial"/>
              </a:rPr>
              <a:t> </a:t>
            </a:r>
            <a:r>
              <a:rPr spc="-20" dirty="0">
                <a:cs typeface="Arial"/>
              </a:rPr>
              <a:t>Vaccine</a:t>
            </a:r>
            <a:r>
              <a:rPr spc="-75" dirty="0">
                <a:cs typeface="Arial"/>
              </a:rPr>
              <a:t> </a:t>
            </a:r>
            <a:r>
              <a:rPr dirty="0">
                <a:cs typeface="Arial"/>
              </a:rPr>
              <a:t>(2023-</a:t>
            </a:r>
            <a:r>
              <a:rPr spc="-20" dirty="0">
                <a:cs typeface="Arial"/>
              </a:rPr>
              <a:t>2024 </a:t>
            </a:r>
            <a:r>
              <a:rPr dirty="0">
                <a:cs typeface="Arial"/>
              </a:rPr>
              <a:t>Formula)</a:t>
            </a:r>
            <a:r>
              <a:rPr spc="105" dirty="0">
                <a:cs typeface="Arial"/>
              </a:rPr>
              <a:t> </a:t>
            </a:r>
            <a:r>
              <a:rPr dirty="0">
                <a:cs typeface="Arial"/>
              </a:rPr>
              <a:t>for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ages</a:t>
            </a:r>
            <a:r>
              <a:rPr spc="-35" dirty="0">
                <a:cs typeface="Arial"/>
              </a:rPr>
              <a:t> </a:t>
            </a:r>
            <a:r>
              <a:rPr dirty="0">
                <a:cs typeface="Arial"/>
              </a:rPr>
              <a:t>6</a:t>
            </a:r>
            <a:r>
              <a:rPr spc="15" dirty="0">
                <a:cs typeface="Arial"/>
              </a:rPr>
              <a:t> </a:t>
            </a:r>
            <a:r>
              <a:rPr dirty="0">
                <a:cs typeface="Arial"/>
              </a:rPr>
              <a:t>months</a:t>
            </a:r>
            <a:r>
              <a:rPr spc="204" dirty="0">
                <a:cs typeface="Arial"/>
              </a:rPr>
              <a:t> </a:t>
            </a:r>
            <a:r>
              <a:rPr dirty="0">
                <a:cs typeface="Arial"/>
              </a:rPr>
              <a:t>through</a:t>
            </a:r>
            <a:r>
              <a:rPr spc="185" dirty="0">
                <a:cs typeface="Arial"/>
              </a:rPr>
              <a:t> </a:t>
            </a:r>
            <a:r>
              <a:rPr dirty="0">
                <a:cs typeface="Arial"/>
              </a:rPr>
              <a:t>4</a:t>
            </a:r>
            <a:r>
              <a:rPr spc="15" dirty="0">
                <a:cs typeface="Arial"/>
              </a:rPr>
              <a:t> </a:t>
            </a:r>
            <a:r>
              <a:rPr dirty="0">
                <a:cs typeface="Arial"/>
              </a:rPr>
              <a:t>years</a:t>
            </a:r>
            <a:r>
              <a:rPr spc="-40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age</a:t>
            </a:r>
            <a:r>
              <a:rPr spc="20" dirty="0">
                <a:cs typeface="Arial"/>
              </a:rPr>
              <a:t> </a:t>
            </a:r>
            <a:r>
              <a:rPr dirty="0">
                <a:cs typeface="Arial"/>
              </a:rPr>
              <a:t>[59267-4315-</a:t>
            </a:r>
            <a:r>
              <a:rPr spc="-10" dirty="0">
                <a:cs typeface="Arial"/>
              </a:rPr>
              <a:t>02;</a:t>
            </a:r>
            <a:r>
              <a:rPr spc="-190" dirty="0">
                <a:cs typeface="Arial"/>
              </a:rPr>
              <a:t> </a:t>
            </a:r>
            <a:r>
              <a:rPr dirty="0">
                <a:cs typeface="Arial"/>
              </a:rPr>
              <a:t>COVID-</a:t>
            </a:r>
            <a:r>
              <a:rPr spc="-10" dirty="0">
                <a:cs typeface="Arial"/>
              </a:rPr>
              <a:t>19(Pfizer);(6m-</a:t>
            </a:r>
            <a:r>
              <a:rPr dirty="0">
                <a:cs typeface="Arial"/>
              </a:rPr>
              <a:t>4y);</a:t>
            </a:r>
            <a:r>
              <a:rPr spc="-185" dirty="0">
                <a:cs typeface="Arial"/>
              </a:rPr>
              <a:t> </a:t>
            </a:r>
            <a:r>
              <a:rPr dirty="0">
                <a:cs typeface="Arial"/>
              </a:rPr>
              <a:t>MDV3;10-</a:t>
            </a:r>
            <a:r>
              <a:rPr spc="-20" dirty="0">
                <a:cs typeface="Arial"/>
              </a:rPr>
              <a:t>pk].</a:t>
            </a:r>
            <a:endParaRPr dirty="0">
              <a:cs typeface="Arial"/>
            </a:endParaRPr>
          </a:p>
          <a:p>
            <a:pPr marL="298450" indent="-285750">
              <a:lnSpc>
                <a:spcPct val="110000"/>
              </a:lnSpc>
              <a:spcBef>
                <a:spcPts val="520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b="1" dirty="0">
                <a:cs typeface="Arial"/>
              </a:rPr>
              <a:t>Pfizer</a:t>
            </a:r>
            <a:r>
              <a:rPr b="1" spc="-85" dirty="0">
                <a:cs typeface="Arial"/>
              </a:rPr>
              <a:t> </a:t>
            </a:r>
            <a:r>
              <a:rPr b="1" dirty="0">
                <a:cs typeface="Arial"/>
              </a:rPr>
              <a:t>is</a:t>
            </a:r>
            <a:r>
              <a:rPr b="1" spc="25" dirty="0">
                <a:cs typeface="Arial"/>
              </a:rPr>
              <a:t> </a:t>
            </a:r>
            <a:r>
              <a:rPr b="1" dirty="0">
                <a:cs typeface="Arial"/>
              </a:rPr>
              <a:t>now</a:t>
            </a:r>
            <a:r>
              <a:rPr b="1" spc="20" dirty="0">
                <a:cs typeface="Arial"/>
              </a:rPr>
              <a:t> </a:t>
            </a:r>
            <a:r>
              <a:rPr b="1" dirty="0">
                <a:cs typeface="Arial"/>
              </a:rPr>
              <a:t>supplying</a:t>
            </a:r>
            <a:r>
              <a:rPr b="1" spc="-95" dirty="0">
                <a:cs typeface="Arial"/>
              </a:rPr>
              <a:t> </a:t>
            </a:r>
            <a:r>
              <a:rPr b="1" dirty="0">
                <a:cs typeface="Arial"/>
              </a:rPr>
              <a:t>diluent</a:t>
            </a:r>
            <a:r>
              <a:rPr b="1" spc="-50" dirty="0">
                <a:cs typeface="Arial"/>
              </a:rPr>
              <a:t> </a:t>
            </a:r>
            <a:r>
              <a:rPr b="1" dirty="0">
                <a:cs typeface="Arial"/>
              </a:rPr>
              <a:t>in</a:t>
            </a:r>
            <a:r>
              <a:rPr b="1" spc="5" dirty="0">
                <a:cs typeface="Arial"/>
              </a:rPr>
              <a:t> </a:t>
            </a:r>
            <a:r>
              <a:rPr b="1" dirty="0">
                <a:cs typeface="Arial"/>
              </a:rPr>
              <a:t>a</a:t>
            </a:r>
            <a:r>
              <a:rPr b="1" spc="125" dirty="0">
                <a:cs typeface="Arial"/>
              </a:rPr>
              <a:t> </a:t>
            </a:r>
            <a:r>
              <a:rPr b="1" dirty="0">
                <a:cs typeface="Arial"/>
              </a:rPr>
              <a:t>25-</a:t>
            </a:r>
            <a:r>
              <a:rPr b="1" spc="-10" dirty="0">
                <a:cs typeface="Arial"/>
              </a:rPr>
              <a:t>pack.</a:t>
            </a:r>
            <a:endParaRPr dirty="0">
              <a:cs typeface="Arial"/>
            </a:endParaRPr>
          </a:p>
          <a:p>
            <a:pPr marL="640715" lvl="1" indent="-285750">
              <a:lnSpc>
                <a:spcPct val="110000"/>
              </a:lnSpc>
              <a:spcBef>
                <a:spcPts val="665"/>
              </a:spcBef>
              <a:buFont typeface="Courier New" panose="02070309020205020404" pitchFamily="49" charset="0"/>
              <a:buChar char="o"/>
              <a:tabLst>
                <a:tab pos="524510" algn="l"/>
              </a:tabLst>
            </a:pPr>
            <a:r>
              <a:rPr dirty="0">
                <a:cs typeface="Arial"/>
              </a:rPr>
              <a:t>Previously</a:t>
            </a:r>
            <a:r>
              <a:rPr spc="75" dirty="0">
                <a:cs typeface="Arial"/>
              </a:rPr>
              <a:t> </a:t>
            </a:r>
            <a:r>
              <a:rPr dirty="0">
                <a:cs typeface="Arial"/>
              </a:rPr>
              <a:t>vaccine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orders</a:t>
            </a:r>
            <a:r>
              <a:rPr spc="150" dirty="0">
                <a:cs typeface="Arial"/>
              </a:rPr>
              <a:t> </a:t>
            </a:r>
            <a:r>
              <a:rPr dirty="0">
                <a:cs typeface="Arial"/>
              </a:rPr>
              <a:t>for</a:t>
            </a:r>
            <a:r>
              <a:rPr spc="40" dirty="0">
                <a:cs typeface="Arial"/>
              </a:rPr>
              <a:t> </a:t>
            </a:r>
            <a:r>
              <a:rPr dirty="0">
                <a:cs typeface="Arial"/>
              </a:rPr>
              <a:t>this</a:t>
            </a:r>
            <a:r>
              <a:rPr spc="75" dirty="0">
                <a:cs typeface="Arial"/>
              </a:rPr>
              <a:t> </a:t>
            </a:r>
            <a:r>
              <a:rPr dirty="0">
                <a:cs typeface="Arial"/>
              </a:rPr>
              <a:t>presentation</a:t>
            </a:r>
            <a:r>
              <a:rPr spc="65" dirty="0">
                <a:cs typeface="Arial"/>
              </a:rPr>
              <a:t> </a:t>
            </a:r>
            <a:r>
              <a:rPr dirty="0">
                <a:cs typeface="Arial"/>
              </a:rPr>
              <a:t>were</a:t>
            </a:r>
            <a:r>
              <a:rPr spc="65" dirty="0">
                <a:cs typeface="Arial"/>
              </a:rPr>
              <a:t> </a:t>
            </a:r>
            <a:r>
              <a:rPr dirty="0">
                <a:cs typeface="Arial"/>
              </a:rPr>
              <a:t>supplied</a:t>
            </a:r>
            <a:r>
              <a:rPr spc="295" dirty="0">
                <a:cs typeface="Arial"/>
              </a:rPr>
              <a:t> </a:t>
            </a:r>
            <a:r>
              <a:rPr dirty="0">
                <a:cs typeface="Arial"/>
              </a:rPr>
              <a:t>with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diluent</a:t>
            </a:r>
            <a:r>
              <a:rPr spc="280" dirty="0">
                <a:cs typeface="Arial"/>
              </a:rPr>
              <a:t> </a:t>
            </a:r>
            <a:r>
              <a:rPr dirty="0">
                <a:cs typeface="Arial"/>
              </a:rPr>
              <a:t>in</a:t>
            </a:r>
            <a:r>
              <a:rPr spc="65" dirty="0">
                <a:cs typeface="Arial"/>
              </a:rPr>
              <a:t> </a:t>
            </a:r>
            <a:r>
              <a:rPr dirty="0">
                <a:cs typeface="Arial"/>
              </a:rPr>
              <a:t>a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10</a:t>
            </a:r>
            <a:r>
              <a:rPr spc="-270" dirty="0">
                <a:cs typeface="Arial"/>
              </a:rPr>
              <a:t> </a:t>
            </a:r>
            <a:r>
              <a:rPr dirty="0">
                <a:cs typeface="Arial"/>
              </a:rPr>
              <a:t>-</a:t>
            </a:r>
            <a:r>
              <a:rPr spc="-10" dirty="0">
                <a:cs typeface="Arial"/>
              </a:rPr>
              <a:t>pack.</a:t>
            </a:r>
            <a:endParaRPr dirty="0">
              <a:cs typeface="Arial"/>
            </a:endParaRPr>
          </a:p>
          <a:p>
            <a:pPr marL="297815" marR="5080" indent="-285750">
              <a:lnSpc>
                <a:spcPct val="11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3515" algn="l"/>
              </a:tabLst>
            </a:pPr>
            <a:r>
              <a:rPr dirty="0">
                <a:cs typeface="Arial"/>
              </a:rPr>
              <a:t>Please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note: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One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vial</a:t>
            </a:r>
            <a:r>
              <a:rPr spc="-65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diluent</a:t>
            </a:r>
            <a:r>
              <a:rPr spc="125" dirty="0">
                <a:cs typeface="Arial"/>
              </a:rPr>
              <a:t> </a:t>
            </a:r>
            <a:r>
              <a:rPr dirty="0">
                <a:cs typeface="Arial"/>
              </a:rPr>
              <a:t>is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required</a:t>
            </a:r>
            <a:r>
              <a:rPr spc="-110" dirty="0">
                <a:cs typeface="Arial"/>
              </a:rPr>
              <a:t> </a:t>
            </a:r>
            <a:r>
              <a:rPr dirty="0">
                <a:cs typeface="Arial"/>
              </a:rPr>
              <a:t>to</a:t>
            </a:r>
            <a:r>
              <a:rPr spc="25" dirty="0">
                <a:cs typeface="Arial"/>
              </a:rPr>
              <a:t> </a:t>
            </a:r>
            <a:r>
              <a:rPr dirty="0">
                <a:cs typeface="Arial"/>
              </a:rPr>
              <a:t>reconstitute</a:t>
            </a:r>
            <a:r>
              <a:rPr spc="-45" dirty="0">
                <a:cs typeface="Arial"/>
              </a:rPr>
              <a:t> </a:t>
            </a:r>
            <a:r>
              <a:rPr dirty="0">
                <a:cs typeface="Arial"/>
              </a:rPr>
              <a:t>one</a:t>
            </a:r>
            <a:r>
              <a:rPr spc="-45" dirty="0">
                <a:cs typeface="Arial"/>
              </a:rPr>
              <a:t> </a:t>
            </a:r>
            <a:r>
              <a:rPr spc="-10" dirty="0">
                <a:cs typeface="Arial"/>
              </a:rPr>
              <a:t>multidose</a:t>
            </a:r>
            <a:r>
              <a:rPr spc="90" dirty="0">
                <a:cs typeface="Arial"/>
              </a:rPr>
              <a:t> </a:t>
            </a:r>
            <a:r>
              <a:rPr dirty="0">
                <a:cs typeface="Arial"/>
              </a:rPr>
              <a:t>vial</a:t>
            </a:r>
            <a:r>
              <a:rPr spc="5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-80" dirty="0">
                <a:cs typeface="Arial"/>
              </a:rPr>
              <a:t> </a:t>
            </a:r>
            <a:r>
              <a:rPr dirty="0">
                <a:cs typeface="Arial"/>
              </a:rPr>
              <a:t>vaccine</a:t>
            </a:r>
            <a:r>
              <a:rPr spc="-120" dirty="0">
                <a:cs typeface="Arial"/>
              </a:rPr>
              <a:t> </a:t>
            </a:r>
            <a:r>
              <a:rPr dirty="0">
                <a:cs typeface="Arial"/>
              </a:rPr>
              <a:t>for</a:t>
            </a:r>
            <a:r>
              <a:rPr spc="-100" dirty="0">
                <a:cs typeface="Arial"/>
              </a:rPr>
              <a:t> </a:t>
            </a:r>
            <a:r>
              <a:rPr spc="-10" dirty="0">
                <a:cs typeface="Arial"/>
              </a:rPr>
              <a:t>individuals</a:t>
            </a:r>
            <a:r>
              <a:rPr spc="254" dirty="0">
                <a:cs typeface="Arial"/>
              </a:rPr>
              <a:t> </a:t>
            </a:r>
            <a:r>
              <a:rPr dirty="0">
                <a:cs typeface="Arial"/>
              </a:rPr>
              <a:t>6</a:t>
            </a:r>
            <a:r>
              <a:rPr spc="-45" dirty="0">
                <a:cs typeface="Arial"/>
              </a:rPr>
              <a:t> </a:t>
            </a:r>
            <a:r>
              <a:rPr spc="-10" dirty="0">
                <a:cs typeface="Arial"/>
              </a:rPr>
              <a:t>months </a:t>
            </a:r>
            <a:r>
              <a:rPr dirty="0">
                <a:cs typeface="Arial"/>
              </a:rPr>
              <a:t>through</a:t>
            </a:r>
            <a:r>
              <a:rPr spc="40" dirty="0">
                <a:cs typeface="Arial"/>
              </a:rPr>
              <a:t> </a:t>
            </a:r>
            <a:r>
              <a:rPr dirty="0">
                <a:cs typeface="Arial"/>
              </a:rPr>
              <a:t>4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years</a:t>
            </a:r>
            <a:r>
              <a:rPr spc="-80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5" dirty="0">
                <a:cs typeface="Arial"/>
              </a:rPr>
              <a:t> </a:t>
            </a:r>
            <a:r>
              <a:rPr spc="-20" dirty="0">
                <a:cs typeface="Arial"/>
              </a:rPr>
              <a:t>age.</a:t>
            </a:r>
            <a:endParaRPr dirty="0">
              <a:cs typeface="Arial"/>
            </a:endParaRPr>
          </a:p>
          <a:p>
            <a:pPr marL="297815" marR="334645" indent="-285750">
              <a:lnSpc>
                <a:spcPct val="11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183515" algn="l"/>
              </a:tabLst>
            </a:pPr>
            <a:r>
              <a:rPr dirty="0">
                <a:cs typeface="Arial"/>
              </a:rPr>
              <a:t>For</a:t>
            </a:r>
            <a:r>
              <a:rPr spc="-75" dirty="0">
                <a:cs typeface="Arial"/>
              </a:rPr>
              <a:t> </a:t>
            </a:r>
            <a:r>
              <a:rPr dirty="0">
                <a:cs typeface="Arial"/>
              </a:rPr>
              <a:t>questions</a:t>
            </a:r>
            <a:r>
              <a:rPr spc="95" dirty="0">
                <a:cs typeface="Arial"/>
              </a:rPr>
              <a:t> </a:t>
            </a:r>
            <a:r>
              <a:rPr dirty="0">
                <a:cs typeface="Arial"/>
              </a:rPr>
              <a:t>about</a:t>
            </a:r>
            <a:r>
              <a:rPr spc="25" dirty="0">
                <a:cs typeface="Arial"/>
              </a:rPr>
              <a:t> </a:t>
            </a:r>
            <a:r>
              <a:rPr dirty="0">
                <a:cs typeface="Arial"/>
              </a:rPr>
              <a:t>diluent</a:t>
            </a:r>
            <a:r>
              <a:rPr spc="250" dirty="0">
                <a:cs typeface="Arial"/>
              </a:rPr>
              <a:t> </a:t>
            </a:r>
            <a:r>
              <a:rPr dirty="0">
                <a:cs typeface="Arial"/>
              </a:rPr>
              <a:t>received</a:t>
            </a:r>
            <a:r>
              <a:rPr spc="-155" dirty="0">
                <a:cs typeface="Arial"/>
              </a:rPr>
              <a:t> </a:t>
            </a:r>
            <a:r>
              <a:rPr dirty="0">
                <a:cs typeface="Arial"/>
              </a:rPr>
              <a:t>with</a:t>
            </a:r>
            <a:r>
              <a:rPr spc="65" dirty="0">
                <a:cs typeface="Arial"/>
              </a:rPr>
              <a:t> </a:t>
            </a:r>
            <a:r>
              <a:rPr dirty="0">
                <a:cs typeface="Arial"/>
              </a:rPr>
              <a:t>Pfizer COVID-19</a:t>
            </a:r>
            <a:r>
              <a:rPr spc="-155" dirty="0">
                <a:cs typeface="Arial"/>
              </a:rPr>
              <a:t> </a:t>
            </a:r>
            <a:r>
              <a:rPr spc="-20" dirty="0">
                <a:cs typeface="Arial"/>
              </a:rPr>
              <a:t>Vaccine</a:t>
            </a:r>
            <a:r>
              <a:rPr spc="-90" dirty="0">
                <a:cs typeface="Arial"/>
              </a:rPr>
              <a:t> </a:t>
            </a:r>
            <a:r>
              <a:rPr dirty="0">
                <a:cs typeface="Arial"/>
              </a:rPr>
              <a:t>(2023-2024</a:t>
            </a:r>
            <a:r>
              <a:rPr spc="-155" dirty="0">
                <a:cs typeface="Arial"/>
              </a:rPr>
              <a:t> </a:t>
            </a:r>
            <a:r>
              <a:rPr dirty="0">
                <a:cs typeface="Arial"/>
              </a:rPr>
              <a:t>Formula) for</a:t>
            </a:r>
            <a:r>
              <a:rPr spc="-70" dirty="0">
                <a:cs typeface="Arial"/>
              </a:rPr>
              <a:t> </a:t>
            </a:r>
            <a:r>
              <a:rPr dirty="0">
                <a:cs typeface="Arial"/>
              </a:rPr>
              <a:t>ages</a:t>
            </a:r>
            <a:r>
              <a:rPr spc="-60" dirty="0">
                <a:cs typeface="Arial"/>
              </a:rPr>
              <a:t> </a:t>
            </a:r>
            <a:r>
              <a:rPr dirty="0">
                <a:cs typeface="Arial"/>
              </a:rPr>
              <a:t>6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months </a:t>
            </a:r>
            <a:r>
              <a:rPr dirty="0">
                <a:cs typeface="Arial"/>
              </a:rPr>
              <a:t>through</a:t>
            </a:r>
            <a:r>
              <a:rPr spc="75" dirty="0">
                <a:cs typeface="Arial"/>
              </a:rPr>
              <a:t> </a:t>
            </a:r>
            <a:r>
              <a:rPr dirty="0">
                <a:cs typeface="Arial"/>
              </a:rPr>
              <a:t>4</a:t>
            </a:r>
            <a:r>
              <a:rPr spc="5" dirty="0">
                <a:cs typeface="Arial"/>
              </a:rPr>
              <a:t> </a:t>
            </a:r>
            <a:r>
              <a:rPr dirty="0">
                <a:cs typeface="Arial"/>
              </a:rPr>
              <a:t>years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40" dirty="0">
                <a:cs typeface="Arial"/>
              </a:rPr>
              <a:t> </a:t>
            </a:r>
            <a:r>
              <a:rPr dirty="0">
                <a:cs typeface="Arial"/>
              </a:rPr>
              <a:t>age,</a:t>
            </a:r>
            <a:r>
              <a:rPr spc="-40" dirty="0">
                <a:cs typeface="Arial"/>
              </a:rPr>
              <a:t> </a:t>
            </a:r>
            <a:r>
              <a:rPr dirty="0">
                <a:cs typeface="Arial"/>
              </a:rPr>
              <a:t>please</a:t>
            </a:r>
            <a:r>
              <a:rPr spc="80" dirty="0">
                <a:cs typeface="Arial"/>
              </a:rPr>
              <a:t> </a:t>
            </a:r>
            <a:r>
              <a:rPr dirty="0">
                <a:cs typeface="Arial"/>
              </a:rPr>
              <a:t>contact</a:t>
            </a:r>
            <a:r>
              <a:rPr spc="-120" dirty="0">
                <a:cs typeface="Arial"/>
              </a:rPr>
              <a:t> </a:t>
            </a:r>
            <a:r>
              <a:rPr dirty="0">
                <a:cs typeface="Arial"/>
              </a:rPr>
              <a:t>Pfizer</a:t>
            </a:r>
            <a:r>
              <a:rPr spc="15" dirty="0">
                <a:cs typeface="Arial"/>
              </a:rPr>
              <a:t> </a:t>
            </a:r>
            <a:r>
              <a:rPr dirty="0">
                <a:cs typeface="Arial"/>
              </a:rPr>
              <a:t>customer</a:t>
            </a:r>
            <a:r>
              <a:rPr spc="-60" dirty="0">
                <a:cs typeface="Arial"/>
              </a:rPr>
              <a:t> </a:t>
            </a:r>
            <a:r>
              <a:rPr dirty="0">
                <a:cs typeface="Arial"/>
              </a:rPr>
              <a:t>service</a:t>
            </a:r>
            <a:r>
              <a:rPr spc="-150" dirty="0">
                <a:cs typeface="Arial"/>
              </a:rPr>
              <a:t> </a:t>
            </a:r>
            <a:r>
              <a:rPr dirty="0">
                <a:cs typeface="Arial"/>
              </a:rPr>
              <a:t>at:</a:t>
            </a:r>
            <a:r>
              <a:rPr spc="165" dirty="0">
                <a:cs typeface="Arial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cs typeface="Arial"/>
              </a:rPr>
              <a:t>1-800-666-7248</a:t>
            </a:r>
            <a:r>
              <a:rPr dirty="0">
                <a:cs typeface="Arial"/>
              </a:rPr>
              <a:t>,</a:t>
            </a:r>
            <a:r>
              <a:rPr spc="-195" dirty="0">
                <a:cs typeface="Arial"/>
              </a:rPr>
              <a:t> </a:t>
            </a:r>
            <a:r>
              <a:rPr spc="-25" dirty="0">
                <a:cs typeface="Arial"/>
              </a:rPr>
              <a:t>or </a:t>
            </a:r>
            <a:r>
              <a:rPr b="1" u="sng" spc="-10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2"/>
              </a:rPr>
              <a:t>mrnavaccines@pfizer.com</a:t>
            </a:r>
            <a:r>
              <a:rPr spc="-10" dirty="0">
                <a:cs typeface="Arial"/>
              </a:rPr>
              <a:t>.</a:t>
            </a:r>
            <a:endParaRPr dirty="0"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3" cstate="print"/>
          <a:srcRect l="571" t="2612" b="3977"/>
          <a:stretch/>
        </p:blipFill>
        <p:spPr>
          <a:xfrm>
            <a:off x="1436914" y="3894886"/>
            <a:ext cx="7212563" cy="27205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6210" y="1057084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600075" y="0"/>
                </a:moveTo>
                <a:lnTo>
                  <a:pt x="553172" y="1819"/>
                </a:lnTo>
                <a:lnTo>
                  <a:pt x="507257" y="7188"/>
                </a:lnTo>
                <a:lnTo>
                  <a:pt x="462465" y="15972"/>
                </a:lnTo>
                <a:lnTo>
                  <a:pt x="418927" y="28036"/>
                </a:lnTo>
                <a:lnTo>
                  <a:pt x="376779" y="43247"/>
                </a:lnTo>
                <a:lnTo>
                  <a:pt x="336151" y="61469"/>
                </a:lnTo>
                <a:lnTo>
                  <a:pt x="297180" y="82568"/>
                </a:lnTo>
                <a:lnTo>
                  <a:pt x="259996" y="106410"/>
                </a:lnTo>
                <a:lnTo>
                  <a:pt x="224734" y="132861"/>
                </a:lnTo>
                <a:lnTo>
                  <a:pt x="191527" y="161785"/>
                </a:lnTo>
                <a:lnTo>
                  <a:pt x="160508" y="193049"/>
                </a:lnTo>
                <a:lnTo>
                  <a:pt x="131811" y="226517"/>
                </a:lnTo>
                <a:lnTo>
                  <a:pt x="105569" y="262056"/>
                </a:lnTo>
                <a:lnTo>
                  <a:pt x="81915" y="299531"/>
                </a:lnTo>
                <a:lnTo>
                  <a:pt x="60982" y="338808"/>
                </a:lnTo>
                <a:lnTo>
                  <a:pt x="42904" y="379752"/>
                </a:lnTo>
                <a:lnTo>
                  <a:pt x="27814" y="422229"/>
                </a:lnTo>
                <a:lnTo>
                  <a:pt x="15845" y="466104"/>
                </a:lnTo>
                <a:lnTo>
                  <a:pt x="7131" y="511242"/>
                </a:lnTo>
                <a:lnTo>
                  <a:pt x="1805" y="557510"/>
                </a:lnTo>
                <a:lnTo>
                  <a:pt x="0" y="604774"/>
                </a:lnTo>
                <a:lnTo>
                  <a:pt x="1805" y="652054"/>
                </a:lnTo>
                <a:lnTo>
                  <a:pt x="7131" y="698338"/>
                </a:lnTo>
                <a:lnTo>
                  <a:pt x="15845" y="743490"/>
                </a:lnTo>
                <a:lnTo>
                  <a:pt x="27814" y="787378"/>
                </a:lnTo>
                <a:lnTo>
                  <a:pt x="42904" y="829866"/>
                </a:lnTo>
                <a:lnTo>
                  <a:pt x="60982" y="870820"/>
                </a:lnTo>
                <a:lnTo>
                  <a:pt x="81914" y="910105"/>
                </a:lnTo>
                <a:lnTo>
                  <a:pt x="105569" y="947588"/>
                </a:lnTo>
                <a:lnTo>
                  <a:pt x="131811" y="983133"/>
                </a:lnTo>
                <a:lnTo>
                  <a:pt x="160508" y="1016607"/>
                </a:lnTo>
                <a:lnTo>
                  <a:pt x="191527" y="1047875"/>
                </a:lnTo>
                <a:lnTo>
                  <a:pt x="224734" y="1076803"/>
                </a:lnTo>
                <a:lnTo>
                  <a:pt x="259996" y="1103257"/>
                </a:lnTo>
                <a:lnTo>
                  <a:pt x="297179" y="1127101"/>
                </a:lnTo>
                <a:lnTo>
                  <a:pt x="336151" y="1148202"/>
                </a:lnTo>
                <a:lnTo>
                  <a:pt x="376779" y="1166425"/>
                </a:lnTo>
                <a:lnTo>
                  <a:pt x="418927" y="1181637"/>
                </a:lnTo>
                <a:lnTo>
                  <a:pt x="462465" y="1193702"/>
                </a:lnTo>
                <a:lnTo>
                  <a:pt x="507257" y="1202486"/>
                </a:lnTo>
                <a:lnTo>
                  <a:pt x="553172" y="1207855"/>
                </a:lnTo>
                <a:lnTo>
                  <a:pt x="600075" y="1209675"/>
                </a:lnTo>
                <a:lnTo>
                  <a:pt x="646977" y="1207855"/>
                </a:lnTo>
                <a:lnTo>
                  <a:pt x="692892" y="1202486"/>
                </a:lnTo>
                <a:lnTo>
                  <a:pt x="737684" y="1193702"/>
                </a:lnTo>
                <a:lnTo>
                  <a:pt x="781222" y="1181637"/>
                </a:lnTo>
                <a:lnTo>
                  <a:pt x="823370" y="1166425"/>
                </a:lnTo>
                <a:lnTo>
                  <a:pt x="863998" y="1148202"/>
                </a:lnTo>
                <a:lnTo>
                  <a:pt x="902970" y="1127101"/>
                </a:lnTo>
                <a:lnTo>
                  <a:pt x="940153" y="1103257"/>
                </a:lnTo>
                <a:lnTo>
                  <a:pt x="975415" y="1076803"/>
                </a:lnTo>
                <a:lnTo>
                  <a:pt x="1008622" y="1047875"/>
                </a:lnTo>
                <a:lnTo>
                  <a:pt x="1039641" y="1016607"/>
                </a:lnTo>
                <a:lnTo>
                  <a:pt x="1068338" y="983133"/>
                </a:lnTo>
                <a:lnTo>
                  <a:pt x="1094580" y="947588"/>
                </a:lnTo>
                <a:lnTo>
                  <a:pt x="1118235" y="910105"/>
                </a:lnTo>
                <a:lnTo>
                  <a:pt x="1139167" y="870820"/>
                </a:lnTo>
                <a:lnTo>
                  <a:pt x="1157245" y="829866"/>
                </a:lnTo>
                <a:lnTo>
                  <a:pt x="1172335" y="787378"/>
                </a:lnTo>
                <a:lnTo>
                  <a:pt x="1184304" y="743490"/>
                </a:lnTo>
                <a:lnTo>
                  <a:pt x="1193018" y="698338"/>
                </a:lnTo>
                <a:lnTo>
                  <a:pt x="1198344" y="652054"/>
                </a:lnTo>
                <a:lnTo>
                  <a:pt x="1200150" y="604774"/>
                </a:lnTo>
                <a:lnTo>
                  <a:pt x="1198344" y="557510"/>
                </a:lnTo>
                <a:lnTo>
                  <a:pt x="1193018" y="511242"/>
                </a:lnTo>
                <a:lnTo>
                  <a:pt x="1184304" y="466104"/>
                </a:lnTo>
                <a:lnTo>
                  <a:pt x="1172335" y="422229"/>
                </a:lnTo>
                <a:lnTo>
                  <a:pt x="1157245" y="379752"/>
                </a:lnTo>
                <a:lnTo>
                  <a:pt x="1139167" y="338808"/>
                </a:lnTo>
                <a:lnTo>
                  <a:pt x="1118234" y="299531"/>
                </a:lnTo>
                <a:lnTo>
                  <a:pt x="1094580" y="262056"/>
                </a:lnTo>
                <a:lnTo>
                  <a:pt x="1068338" y="226517"/>
                </a:lnTo>
                <a:lnTo>
                  <a:pt x="1039641" y="193049"/>
                </a:lnTo>
                <a:lnTo>
                  <a:pt x="1008622" y="161785"/>
                </a:lnTo>
                <a:lnTo>
                  <a:pt x="975415" y="132861"/>
                </a:lnTo>
                <a:lnTo>
                  <a:pt x="940153" y="106410"/>
                </a:lnTo>
                <a:lnTo>
                  <a:pt x="902969" y="82568"/>
                </a:lnTo>
                <a:lnTo>
                  <a:pt x="863998" y="61469"/>
                </a:lnTo>
                <a:lnTo>
                  <a:pt x="823370" y="43247"/>
                </a:lnTo>
                <a:lnTo>
                  <a:pt x="781222" y="28036"/>
                </a:lnTo>
                <a:lnTo>
                  <a:pt x="737684" y="15972"/>
                </a:lnTo>
                <a:lnTo>
                  <a:pt x="692892" y="7188"/>
                </a:lnTo>
                <a:lnTo>
                  <a:pt x="646977" y="1819"/>
                </a:lnTo>
                <a:lnTo>
                  <a:pt x="600075" y="0"/>
                </a:lnTo>
                <a:close/>
              </a:path>
            </a:pathLst>
          </a:custGeom>
          <a:solidFill>
            <a:srgbClr val="EA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0506" y="202706"/>
            <a:ext cx="10972800" cy="426033"/>
          </a:xfrm>
          <a:prstGeom prst="rect">
            <a:avLst/>
          </a:prstGeom>
        </p:spPr>
        <p:txBody>
          <a:bodyPr vert="horz" wrap="square" lIns="0" tIns="249554" rIns="0" bIns="0" rtlCol="0" anchor="b">
            <a:noAutofit/>
          </a:bodyPr>
          <a:lstStyle/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2800" b="1" spc="-95" dirty="0">
                <a:solidFill>
                  <a:schemeClr val="tx1"/>
                </a:solidFill>
                <a:latin typeface="+mj-lt"/>
              </a:rPr>
              <a:t>VFA</a:t>
            </a:r>
            <a:r>
              <a:rPr sz="2800" b="1" spc="-200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Recertification</a:t>
            </a:r>
            <a:r>
              <a:rPr sz="2800" b="1" spc="-40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+mj-lt"/>
              </a:rPr>
              <a:t>Completion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07756" y="917457"/>
            <a:ext cx="9019044" cy="128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ctr">
              <a:lnSpc>
                <a:spcPct val="120000"/>
              </a:lnSpc>
              <a:spcBef>
                <a:spcPts val="100"/>
              </a:spcBef>
            </a:pPr>
            <a:r>
              <a:rPr sz="2200" dirty="0">
                <a:cs typeface="Arial"/>
              </a:rPr>
              <a:t>Great</a:t>
            </a:r>
            <a:r>
              <a:rPr sz="2200" spc="-10" dirty="0">
                <a:cs typeface="Arial"/>
              </a:rPr>
              <a:t> </a:t>
            </a:r>
            <a:r>
              <a:rPr sz="2200" dirty="0">
                <a:cs typeface="Arial"/>
              </a:rPr>
              <a:t>work!</a:t>
            </a:r>
            <a:r>
              <a:rPr sz="2200" spc="20" dirty="0">
                <a:cs typeface="Arial"/>
              </a:rPr>
              <a:t> </a:t>
            </a:r>
            <a:r>
              <a:rPr lang="en-US" sz="2200" b="1" dirty="0">
                <a:cs typeface="Arial"/>
              </a:rPr>
              <a:t>4</a:t>
            </a:r>
            <a:r>
              <a:rPr sz="2200" b="1" dirty="0">
                <a:cs typeface="Arial"/>
              </a:rPr>
              <a:t>3%</a:t>
            </a:r>
            <a:r>
              <a:rPr sz="2200" b="1" spc="-35" dirty="0">
                <a:cs typeface="Arial"/>
              </a:rPr>
              <a:t> </a:t>
            </a:r>
            <a:r>
              <a:rPr sz="2200" dirty="0">
                <a:cs typeface="Arial"/>
              </a:rPr>
              <a:t>of </a:t>
            </a:r>
            <a:r>
              <a:rPr sz="2200" spc="-40" dirty="0">
                <a:cs typeface="Arial"/>
              </a:rPr>
              <a:t>VFA-</a:t>
            </a:r>
            <a:r>
              <a:rPr sz="2200" dirty="0">
                <a:cs typeface="Arial"/>
              </a:rPr>
              <a:t>eligible</a:t>
            </a:r>
            <a:r>
              <a:rPr sz="2200" spc="-30" dirty="0">
                <a:cs typeface="Arial"/>
              </a:rPr>
              <a:t> </a:t>
            </a:r>
            <a:r>
              <a:rPr sz="2200" dirty="0">
                <a:cs typeface="Arial"/>
              </a:rPr>
              <a:t>providers</a:t>
            </a:r>
            <a:r>
              <a:rPr sz="2200" spc="-10" dirty="0">
                <a:cs typeface="Arial"/>
              </a:rPr>
              <a:t> </a:t>
            </a:r>
            <a:r>
              <a:rPr sz="2200" dirty="0">
                <a:cs typeface="Arial"/>
              </a:rPr>
              <a:t>completed</a:t>
            </a:r>
            <a:r>
              <a:rPr sz="2200" spc="-40" dirty="0">
                <a:cs typeface="Arial"/>
              </a:rPr>
              <a:t> </a:t>
            </a:r>
            <a:r>
              <a:rPr sz="2200" dirty="0">
                <a:cs typeface="Arial"/>
              </a:rPr>
              <a:t>recertification</a:t>
            </a:r>
            <a:r>
              <a:rPr sz="2200" spc="25" dirty="0">
                <a:cs typeface="Arial"/>
              </a:rPr>
              <a:t> </a:t>
            </a:r>
            <a:r>
              <a:rPr sz="2200" dirty="0">
                <a:cs typeface="Arial"/>
              </a:rPr>
              <a:t>so</a:t>
            </a:r>
            <a:r>
              <a:rPr sz="2200" spc="-40" dirty="0">
                <a:cs typeface="Arial"/>
              </a:rPr>
              <a:t> </a:t>
            </a:r>
            <a:r>
              <a:rPr sz="2200" spc="-20" dirty="0">
                <a:cs typeface="Arial"/>
              </a:rPr>
              <a:t>far.</a:t>
            </a:r>
            <a:endParaRPr sz="2200" dirty="0">
              <a:cs typeface="Arial"/>
            </a:endParaRPr>
          </a:p>
          <a:p>
            <a:pPr marL="12700" marR="5080" algn="ctr">
              <a:lnSpc>
                <a:spcPct val="120000"/>
              </a:lnSpc>
              <a:spcBef>
                <a:spcPts val="600"/>
              </a:spcBef>
            </a:pPr>
            <a:r>
              <a:rPr sz="2200" dirty="0">
                <a:cs typeface="Arial"/>
              </a:rPr>
              <a:t>As</a:t>
            </a:r>
            <a:r>
              <a:rPr sz="2200" spc="30" dirty="0">
                <a:cs typeface="Arial"/>
              </a:rPr>
              <a:t> </a:t>
            </a:r>
            <a:r>
              <a:rPr sz="2200" dirty="0">
                <a:cs typeface="Arial"/>
              </a:rPr>
              <a:t>of</a:t>
            </a:r>
            <a:r>
              <a:rPr sz="2200" spc="-70" dirty="0">
                <a:cs typeface="Arial"/>
              </a:rPr>
              <a:t> </a:t>
            </a:r>
            <a:r>
              <a:rPr lang="en-US" sz="2200" b="1" spc="-10" dirty="0">
                <a:solidFill>
                  <a:srgbClr val="1F469E"/>
                </a:solidFill>
                <a:cs typeface="Arial"/>
              </a:rPr>
              <a:t>Mon</a:t>
            </a:r>
            <a:r>
              <a:rPr sz="2200" b="1" spc="-10" dirty="0">
                <a:solidFill>
                  <a:srgbClr val="1F469E"/>
                </a:solidFill>
                <a:cs typeface="Arial"/>
              </a:rPr>
              <a:t>day,</a:t>
            </a:r>
            <a:r>
              <a:rPr sz="2200" b="1" spc="10" dirty="0">
                <a:solidFill>
                  <a:srgbClr val="1F469E"/>
                </a:solidFill>
                <a:cs typeface="Arial"/>
              </a:rPr>
              <a:t> </a:t>
            </a:r>
            <a:r>
              <a:rPr sz="2200" b="1" dirty="0">
                <a:solidFill>
                  <a:srgbClr val="1F469E"/>
                </a:solidFill>
                <a:cs typeface="Arial"/>
              </a:rPr>
              <a:t>March</a:t>
            </a:r>
            <a:r>
              <a:rPr sz="2200" b="1" spc="-70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11</a:t>
            </a:r>
            <a:r>
              <a:rPr sz="2200" b="1" dirty="0">
                <a:solidFill>
                  <a:srgbClr val="1F469E"/>
                </a:solidFill>
                <a:cs typeface="Arial"/>
              </a:rPr>
              <a:t>,</a:t>
            </a:r>
            <a:r>
              <a:rPr sz="2200" b="1" spc="-10" dirty="0">
                <a:solidFill>
                  <a:srgbClr val="1F469E"/>
                </a:solidFill>
                <a:cs typeface="Arial"/>
              </a:rPr>
              <a:t> </a:t>
            </a:r>
            <a:r>
              <a:rPr sz="2200" b="1" dirty="0">
                <a:solidFill>
                  <a:srgbClr val="1F469E"/>
                </a:solidFill>
                <a:cs typeface="Arial"/>
              </a:rPr>
              <a:t>2024</a:t>
            </a:r>
            <a:r>
              <a:rPr sz="2200" dirty="0">
                <a:cs typeface="Arial"/>
              </a:rPr>
              <a:t>,</a:t>
            </a:r>
            <a:r>
              <a:rPr sz="2200" spc="70" dirty="0">
                <a:cs typeface="Arial"/>
              </a:rPr>
              <a:t> </a:t>
            </a:r>
            <a:r>
              <a:rPr lang="en-US" sz="2200" b="1" dirty="0">
                <a:cs typeface="Arial"/>
              </a:rPr>
              <a:t>233</a:t>
            </a:r>
            <a:r>
              <a:rPr sz="2200" b="1" spc="-45" dirty="0">
                <a:cs typeface="Arial"/>
              </a:rPr>
              <a:t> </a:t>
            </a:r>
            <a:r>
              <a:rPr sz="2200" spc="-55" dirty="0">
                <a:cs typeface="Arial"/>
              </a:rPr>
              <a:t>VFA-</a:t>
            </a:r>
            <a:r>
              <a:rPr sz="2200" dirty="0">
                <a:cs typeface="Arial"/>
              </a:rPr>
              <a:t>eligible</a:t>
            </a:r>
            <a:r>
              <a:rPr sz="2200" spc="-40" dirty="0">
                <a:cs typeface="Arial"/>
              </a:rPr>
              <a:t> </a:t>
            </a:r>
            <a:r>
              <a:rPr sz="2200" dirty="0">
                <a:cs typeface="Arial"/>
              </a:rPr>
              <a:t>providers</a:t>
            </a:r>
            <a:r>
              <a:rPr sz="2200" spc="-20" dirty="0">
                <a:cs typeface="Arial"/>
              </a:rPr>
              <a:t> </a:t>
            </a:r>
            <a:r>
              <a:rPr sz="2200" dirty="0">
                <a:cs typeface="Arial"/>
              </a:rPr>
              <a:t>have</a:t>
            </a:r>
            <a:r>
              <a:rPr sz="2200" spc="20" dirty="0">
                <a:cs typeface="Arial"/>
              </a:rPr>
              <a:t> </a:t>
            </a:r>
            <a:r>
              <a:rPr sz="2200" spc="-10" dirty="0">
                <a:cs typeface="Arial"/>
              </a:rPr>
              <a:t>completed </a:t>
            </a:r>
            <a:r>
              <a:rPr sz="2200" dirty="0">
                <a:cs typeface="Arial"/>
              </a:rPr>
              <a:t>recertification,</a:t>
            </a:r>
            <a:r>
              <a:rPr sz="2200" spc="-20" dirty="0">
                <a:cs typeface="Arial"/>
              </a:rPr>
              <a:t> </a:t>
            </a:r>
            <a:r>
              <a:rPr sz="2200" dirty="0">
                <a:cs typeface="Arial"/>
              </a:rPr>
              <a:t>out</a:t>
            </a:r>
            <a:r>
              <a:rPr sz="2200" spc="-55" dirty="0">
                <a:cs typeface="Arial"/>
              </a:rPr>
              <a:t> </a:t>
            </a:r>
            <a:r>
              <a:rPr sz="2200" dirty="0">
                <a:cs typeface="Arial"/>
              </a:rPr>
              <a:t>of</a:t>
            </a:r>
            <a:r>
              <a:rPr sz="2200" spc="45" dirty="0">
                <a:cs typeface="Arial"/>
              </a:rPr>
              <a:t> </a:t>
            </a:r>
            <a:r>
              <a:rPr sz="2200" b="1" dirty="0">
                <a:cs typeface="Arial"/>
              </a:rPr>
              <a:t>537</a:t>
            </a:r>
            <a:r>
              <a:rPr sz="2200" b="1" spc="-25" dirty="0">
                <a:cs typeface="Arial"/>
              </a:rPr>
              <a:t> </a:t>
            </a:r>
            <a:r>
              <a:rPr sz="2200" dirty="0">
                <a:cs typeface="Arial"/>
              </a:rPr>
              <a:t>total</a:t>
            </a:r>
            <a:r>
              <a:rPr sz="2200" spc="-20" dirty="0">
                <a:cs typeface="Arial"/>
              </a:rPr>
              <a:t> </a:t>
            </a:r>
            <a:r>
              <a:rPr sz="2200" dirty="0">
                <a:cs typeface="Arial"/>
              </a:rPr>
              <a:t>providers</a:t>
            </a:r>
            <a:r>
              <a:rPr sz="2200" spc="60" dirty="0">
                <a:cs typeface="Arial"/>
              </a:rPr>
              <a:t> </a:t>
            </a:r>
            <a:r>
              <a:rPr sz="2200" dirty="0">
                <a:cs typeface="Arial"/>
              </a:rPr>
              <a:t>eligible</a:t>
            </a:r>
            <a:r>
              <a:rPr sz="2200" spc="-155" dirty="0">
                <a:cs typeface="Arial"/>
              </a:rPr>
              <a:t> </a:t>
            </a:r>
            <a:r>
              <a:rPr sz="2200" dirty="0">
                <a:cs typeface="Arial"/>
              </a:rPr>
              <a:t>for</a:t>
            </a:r>
            <a:r>
              <a:rPr sz="2200" spc="-5" dirty="0">
                <a:cs typeface="Arial"/>
              </a:rPr>
              <a:t> </a:t>
            </a:r>
            <a:r>
              <a:rPr sz="2200" spc="-20" dirty="0">
                <a:cs typeface="Arial"/>
              </a:rPr>
              <a:t>VFA.</a:t>
            </a:r>
            <a:endParaRPr sz="2200" dirty="0"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9422" y="1206608"/>
            <a:ext cx="593725" cy="784860"/>
            <a:chOff x="1398759" y="1718789"/>
            <a:chExt cx="593725" cy="7848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334" y="1889343"/>
              <a:ext cx="112351" cy="1037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98752" y="1718792"/>
              <a:ext cx="593725" cy="784860"/>
            </a:xfrm>
            <a:custGeom>
              <a:avLst/>
              <a:gdLst/>
              <a:ahLst/>
              <a:cxnLst/>
              <a:rect l="l" t="t" r="r" b="b"/>
              <a:pathLst>
                <a:path w="593725" h="784860">
                  <a:moveTo>
                    <a:pt x="204914" y="243547"/>
                  </a:moveTo>
                  <a:lnTo>
                    <a:pt x="197853" y="230898"/>
                  </a:lnTo>
                  <a:lnTo>
                    <a:pt x="186880" y="222237"/>
                  </a:lnTo>
                  <a:lnTo>
                    <a:pt x="173456" y="218325"/>
                  </a:lnTo>
                  <a:lnTo>
                    <a:pt x="159054" y="219913"/>
                  </a:lnTo>
                  <a:lnTo>
                    <a:pt x="30543" y="406603"/>
                  </a:lnTo>
                  <a:lnTo>
                    <a:pt x="24955" y="422592"/>
                  </a:lnTo>
                  <a:lnTo>
                    <a:pt x="38836" y="531952"/>
                  </a:lnTo>
                  <a:lnTo>
                    <a:pt x="0" y="570776"/>
                  </a:lnTo>
                  <a:lnTo>
                    <a:pt x="36753" y="607542"/>
                  </a:lnTo>
                  <a:lnTo>
                    <a:pt x="78320" y="565975"/>
                  </a:lnTo>
                  <a:lnTo>
                    <a:pt x="67767" y="482752"/>
                  </a:lnTo>
                  <a:lnTo>
                    <a:pt x="67322" y="470750"/>
                  </a:lnTo>
                  <a:lnTo>
                    <a:pt x="186715" y="263144"/>
                  </a:lnTo>
                  <a:lnTo>
                    <a:pt x="199707" y="247815"/>
                  </a:lnTo>
                  <a:lnTo>
                    <a:pt x="204914" y="243547"/>
                  </a:lnTo>
                  <a:close/>
                </a:path>
                <a:path w="593725" h="784860">
                  <a:moveTo>
                    <a:pt x="320370" y="100469"/>
                  </a:moveTo>
                  <a:lnTo>
                    <a:pt x="252577" y="35001"/>
                  </a:lnTo>
                  <a:lnTo>
                    <a:pt x="226390" y="62103"/>
                  </a:lnTo>
                  <a:lnTo>
                    <a:pt x="294170" y="127596"/>
                  </a:lnTo>
                  <a:lnTo>
                    <a:pt x="320370" y="100469"/>
                  </a:lnTo>
                  <a:close/>
                </a:path>
                <a:path w="593725" h="784860">
                  <a:moveTo>
                    <a:pt x="381736" y="0"/>
                  </a:moveTo>
                  <a:lnTo>
                    <a:pt x="344030" y="0"/>
                  </a:lnTo>
                  <a:lnTo>
                    <a:pt x="344030" y="94246"/>
                  </a:lnTo>
                  <a:lnTo>
                    <a:pt x="381736" y="94246"/>
                  </a:lnTo>
                  <a:lnTo>
                    <a:pt x="381736" y="0"/>
                  </a:lnTo>
                  <a:close/>
                </a:path>
                <a:path w="593725" h="784860">
                  <a:moveTo>
                    <a:pt x="499402" y="62128"/>
                  </a:moveTo>
                  <a:lnTo>
                    <a:pt x="473214" y="35026"/>
                  </a:lnTo>
                  <a:lnTo>
                    <a:pt x="405422" y="100507"/>
                  </a:lnTo>
                  <a:lnTo>
                    <a:pt x="431609" y="127622"/>
                  </a:lnTo>
                  <a:lnTo>
                    <a:pt x="499402" y="62128"/>
                  </a:lnTo>
                  <a:close/>
                </a:path>
                <a:path w="593725" h="784860">
                  <a:moveTo>
                    <a:pt x="593547" y="473189"/>
                  </a:moveTo>
                  <a:lnTo>
                    <a:pt x="591185" y="460933"/>
                  </a:lnTo>
                  <a:lnTo>
                    <a:pt x="584085" y="450138"/>
                  </a:lnTo>
                  <a:lnTo>
                    <a:pt x="573379" y="442874"/>
                  </a:lnTo>
                  <a:lnTo>
                    <a:pt x="561124" y="440372"/>
                  </a:lnTo>
                  <a:lnTo>
                    <a:pt x="548830" y="442633"/>
                  </a:lnTo>
                  <a:lnTo>
                    <a:pt x="537527" y="450138"/>
                  </a:lnTo>
                  <a:lnTo>
                    <a:pt x="436486" y="551091"/>
                  </a:lnTo>
                  <a:lnTo>
                    <a:pt x="433552" y="553656"/>
                  </a:lnTo>
                  <a:lnTo>
                    <a:pt x="429158" y="553656"/>
                  </a:lnTo>
                  <a:lnTo>
                    <a:pt x="426224" y="551091"/>
                  </a:lnTo>
                  <a:lnTo>
                    <a:pt x="423595" y="548119"/>
                  </a:lnTo>
                  <a:lnTo>
                    <a:pt x="423595" y="543674"/>
                  </a:lnTo>
                  <a:lnTo>
                    <a:pt x="426224" y="540715"/>
                  </a:lnTo>
                  <a:lnTo>
                    <a:pt x="578916" y="388035"/>
                  </a:lnTo>
                  <a:lnTo>
                    <a:pt x="586244" y="377113"/>
                  </a:lnTo>
                  <a:lnTo>
                    <a:pt x="588746" y="364667"/>
                  </a:lnTo>
                  <a:lnTo>
                    <a:pt x="586397" y="352196"/>
                  </a:lnTo>
                  <a:lnTo>
                    <a:pt x="579183" y="341185"/>
                  </a:lnTo>
                  <a:lnTo>
                    <a:pt x="568274" y="333844"/>
                  </a:lnTo>
                  <a:lnTo>
                    <a:pt x="555828" y="331343"/>
                  </a:lnTo>
                  <a:lnTo>
                    <a:pt x="543344" y="333692"/>
                  </a:lnTo>
                  <a:lnTo>
                    <a:pt x="532345" y="340906"/>
                  </a:lnTo>
                  <a:lnTo>
                    <a:pt x="379552" y="494157"/>
                  </a:lnTo>
                  <a:lnTo>
                    <a:pt x="376478" y="496798"/>
                  </a:lnTo>
                  <a:lnTo>
                    <a:pt x="371843" y="496455"/>
                  </a:lnTo>
                  <a:lnTo>
                    <a:pt x="366814" y="490613"/>
                  </a:lnTo>
                  <a:lnTo>
                    <a:pt x="366814" y="486549"/>
                  </a:lnTo>
                  <a:lnTo>
                    <a:pt x="369189" y="483793"/>
                  </a:lnTo>
                  <a:lnTo>
                    <a:pt x="553554" y="299440"/>
                  </a:lnTo>
                  <a:lnTo>
                    <a:pt x="560755" y="288442"/>
                  </a:lnTo>
                  <a:lnTo>
                    <a:pt x="542264" y="245389"/>
                  </a:lnTo>
                  <a:lnTo>
                    <a:pt x="529793" y="243039"/>
                  </a:lnTo>
                  <a:lnTo>
                    <a:pt x="517334" y="245541"/>
                  </a:lnTo>
                  <a:lnTo>
                    <a:pt x="506425" y="252882"/>
                  </a:lnTo>
                  <a:lnTo>
                    <a:pt x="322630" y="437134"/>
                  </a:lnTo>
                  <a:lnTo>
                    <a:pt x="319544" y="439788"/>
                  </a:lnTo>
                  <a:lnTo>
                    <a:pt x="314909" y="439432"/>
                  </a:lnTo>
                  <a:lnTo>
                    <a:pt x="309880" y="433603"/>
                  </a:lnTo>
                  <a:lnTo>
                    <a:pt x="309880" y="429514"/>
                  </a:lnTo>
                  <a:lnTo>
                    <a:pt x="312254" y="426770"/>
                  </a:lnTo>
                  <a:lnTo>
                    <a:pt x="464947" y="274078"/>
                  </a:lnTo>
                  <a:lnTo>
                    <a:pt x="472186" y="263194"/>
                  </a:lnTo>
                  <a:lnTo>
                    <a:pt x="474599" y="250799"/>
                  </a:lnTo>
                  <a:lnTo>
                    <a:pt x="472186" y="238417"/>
                  </a:lnTo>
                  <a:lnTo>
                    <a:pt x="464947" y="227520"/>
                  </a:lnTo>
                  <a:lnTo>
                    <a:pt x="454063" y="220294"/>
                  </a:lnTo>
                  <a:lnTo>
                    <a:pt x="441667" y="217881"/>
                  </a:lnTo>
                  <a:lnTo>
                    <a:pt x="429285" y="220294"/>
                  </a:lnTo>
                  <a:lnTo>
                    <a:pt x="418388" y="227520"/>
                  </a:lnTo>
                  <a:lnTo>
                    <a:pt x="206133" y="439775"/>
                  </a:lnTo>
                  <a:lnTo>
                    <a:pt x="280695" y="322719"/>
                  </a:lnTo>
                  <a:lnTo>
                    <a:pt x="285635" y="308978"/>
                  </a:lnTo>
                  <a:lnTo>
                    <a:pt x="284949" y="294906"/>
                  </a:lnTo>
                  <a:lnTo>
                    <a:pt x="279031" y="282117"/>
                  </a:lnTo>
                  <a:lnTo>
                    <a:pt x="268300" y="272237"/>
                  </a:lnTo>
                  <a:lnTo>
                    <a:pt x="254939" y="267347"/>
                  </a:lnTo>
                  <a:lnTo>
                    <a:pt x="241185" y="267804"/>
                  </a:lnTo>
                  <a:lnTo>
                    <a:pt x="109804" y="454202"/>
                  </a:lnTo>
                  <a:lnTo>
                    <a:pt x="104216" y="470179"/>
                  </a:lnTo>
                  <a:lnTo>
                    <a:pt x="117817" y="579551"/>
                  </a:lnTo>
                  <a:lnTo>
                    <a:pt x="63233" y="634111"/>
                  </a:lnTo>
                  <a:lnTo>
                    <a:pt x="213664" y="784263"/>
                  </a:lnTo>
                  <a:lnTo>
                    <a:pt x="255333" y="742594"/>
                  </a:lnTo>
                  <a:lnTo>
                    <a:pt x="284543" y="726338"/>
                  </a:lnTo>
                  <a:lnTo>
                    <a:pt x="357924" y="709917"/>
                  </a:lnTo>
                  <a:lnTo>
                    <a:pt x="405485" y="675309"/>
                  </a:lnTo>
                  <a:lnTo>
                    <a:pt x="584085" y="496239"/>
                  </a:lnTo>
                  <a:lnTo>
                    <a:pt x="591185" y="485432"/>
                  </a:lnTo>
                  <a:lnTo>
                    <a:pt x="593547" y="473189"/>
                  </a:lnTo>
                  <a:close/>
                </a:path>
              </a:pathLst>
            </a:custGeom>
            <a:solidFill>
              <a:srgbClr val="1F469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E85529-2D96-4A4E-5DF5-5AF0EC1CE624}"/>
              </a:ext>
            </a:extLst>
          </p:cNvPr>
          <p:cNvSpPr txBox="1"/>
          <p:nvPr/>
        </p:nvSpPr>
        <p:spPr>
          <a:xfrm>
            <a:off x="550506" y="2501037"/>
            <a:ext cx="11279544" cy="3887346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online myCAvax recertification form has officially launched!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submit the recertification form as soon as possible, so that your practice is an active status once the next VFA ordering cycle opens up.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completing the 2024 Recertification process will result in the suspension of VFA vaccine ordering privileges, access to vaccine management functions and eventual account termination from the VFA Program. </a:t>
            </a:r>
            <a:endParaRPr lang="en-US" dirty="0">
              <a:solidFill>
                <a:srgbClr val="2424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7625" marR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 Reminders:</a:t>
            </a:r>
            <a:r>
              <a:rPr lang="en-US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site’s Primary Vaccine Coordinator will have the initial access to log into myCAvax to complete the VFA Recertification.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unaware who your site’s contact is, please reach out to the Provider Call Center for assistance (contact info below). 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buSzPts val="1000"/>
              <a:tabLst>
                <a:tab pos="914400" algn="l"/>
              </a:tabLst>
            </a:pP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have any questions about the VFA Recertification process, please email the CDPH </a:t>
            </a:r>
            <a:r>
              <a:rPr lang="en-US" sz="18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ProviderCallCenter@cdph.ca.gov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call 833-502-1245.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43473"/>
            <a:ext cx="10972800" cy="681339"/>
          </a:xfrm>
          <a:prstGeom prst="rect">
            <a:avLst/>
          </a:prstGeom>
        </p:spPr>
        <p:txBody>
          <a:bodyPr vert="horz" wrap="square" lIns="0" tIns="24803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solidFill>
                  <a:schemeClr val="tx1"/>
                </a:solidFill>
                <a:latin typeface="+mj-lt"/>
              </a:rPr>
              <a:t>Vaccine</a:t>
            </a:r>
            <a:r>
              <a:rPr sz="2800" b="1" spc="-100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Inventory</a:t>
            </a:r>
            <a:r>
              <a:rPr sz="2800" b="1" spc="-85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Management</a:t>
            </a:r>
            <a:r>
              <a:rPr sz="2800" b="1" spc="-170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j-lt"/>
              </a:rPr>
              <a:t>Job</a:t>
            </a:r>
            <a:r>
              <a:rPr sz="2800" b="1" spc="-250" dirty="0">
                <a:solidFill>
                  <a:schemeClr val="tx1"/>
                </a:solidFill>
                <a:latin typeface="+mj-lt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+mj-lt"/>
              </a:rPr>
              <a:t>Aids</a:t>
            </a:r>
          </a:p>
        </p:txBody>
      </p:sp>
      <p:sp>
        <p:nvSpPr>
          <p:cNvPr id="4" name="object 4"/>
          <p:cNvSpPr/>
          <p:nvPr/>
        </p:nvSpPr>
        <p:spPr>
          <a:xfrm>
            <a:off x="1017037" y="1642627"/>
            <a:ext cx="10336762" cy="923292"/>
          </a:xfrm>
          <a:custGeom>
            <a:avLst/>
            <a:gdLst/>
            <a:ahLst/>
            <a:cxnLst/>
            <a:rect l="l" t="t" r="r" b="b"/>
            <a:pathLst>
              <a:path w="10706100" h="866775">
                <a:moveTo>
                  <a:pt x="10561574" y="0"/>
                </a:moveTo>
                <a:lnTo>
                  <a:pt x="144475" y="0"/>
                </a:lnTo>
                <a:lnTo>
                  <a:pt x="98808" y="7361"/>
                </a:lnTo>
                <a:lnTo>
                  <a:pt x="59148" y="27866"/>
                </a:lnTo>
                <a:lnTo>
                  <a:pt x="27874" y="59143"/>
                </a:lnTo>
                <a:lnTo>
                  <a:pt x="7365" y="98820"/>
                </a:lnTo>
                <a:lnTo>
                  <a:pt x="0" y="144525"/>
                </a:lnTo>
                <a:lnTo>
                  <a:pt x="0" y="722249"/>
                </a:lnTo>
                <a:lnTo>
                  <a:pt x="7365" y="767954"/>
                </a:lnTo>
                <a:lnTo>
                  <a:pt x="27874" y="807631"/>
                </a:lnTo>
                <a:lnTo>
                  <a:pt x="59148" y="838908"/>
                </a:lnTo>
                <a:lnTo>
                  <a:pt x="98808" y="859413"/>
                </a:lnTo>
                <a:lnTo>
                  <a:pt x="144475" y="866775"/>
                </a:lnTo>
                <a:lnTo>
                  <a:pt x="10561574" y="866775"/>
                </a:lnTo>
                <a:lnTo>
                  <a:pt x="10607279" y="859413"/>
                </a:lnTo>
                <a:lnTo>
                  <a:pt x="10646956" y="838908"/>
                </a:lnTo>
                <a:lnTo>
                  <a:pt x="10678233" y="807631"/>
                </a:lnTo>
                <a:lnTo>
                  <a:pt x="10698738" y="767954"/>
                </a:lnTo>
                <a:lnTo>
                  <a:pt x="10706100" y="722249"/>
                </a:lnTo>
                <a:lnTo>
                  <a:pt x="10706100" y="144525"/>
                </a:lnTo>
                <a:lnTo>
                  <a:pt x="10698738" y="98820"/>
                </a:lnTo>
                <a:lnTo>
                  <a:pt x="10678233" y="59143"/>
                </a:lnTo>
                <a:lnTo>
                  <a:pt x="10646956" y="27866"/>
                </a:lnTo>
                <a:lnTo>
                  <a:pt x="10607279" y="7361"/>
                </a:lnTo>
                <a:lnTo>
                  <a:pt x="1056157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1165071" y="1737344"/>
            <a:ext cx="10061729" cy="68384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indent="12700" algn="ctr">
              <a:lnSpc>
                <a:spcPct val="100800"/>
              </a:lnSpc>
              <a:spcBef>
                <a:spcPts val="85"/>
              </a:spcBef>
            </a:pPr>
            <a:r>
              <a:rPr sz="2200" dirty="0">
                <a:cs typeface="Arial"/>
              </a:rPr>
              <a:t>The</a:t>
            </a:r>
            <a:r>
              <a:rPr sz="2200" spc="-30" dirty="0">
                <a:cs typeface="Arial"/>
              </a:rPr>
              <a:t> </a:t>
            </a:r>
            <a:r>
              <a:rPr sz="2200" dirty="0">
                <a:cs typeface="Arial"/>
              </a:rPr>
              <a:t>job</a:t>
            </a:r>
            <a:r>
              <a:rPr sz="2200" spc="-20" dirty="0">
                <a:cs typeface="Arial"/>
              </a:rPr>
              <a:t> </a:t>
            </a:r>
            <a:r>
              <a:rPr sz="2200" dirty="0">
                <a:cs typeface="Arial"/>
              </a:rPr>
              <a:t>aids</a:t>
            </a:r>
            <a:r>
              <a:rPr sz="2200" spc="-65" dirty="0">
                <a:cs typeface="Arial"/>
              </a:rPr>
              <a:t> </a:t>
            </a:r>
            <a:r>
              <a:rPr sz="2200" dirty="0">
                <a:cs typeface="Arial"/>
              </a:rPr>
              <a:t>linked</a:t>
            </a:r>
            <a:r>
              <a:rPr sz="2200" spc="-20" dirty="0">
                <a:cs typeface="Arial"/>
              </a:rPr>
              <a:t> </a:t>
            </a:r>
            <a:r>
              <a:rPr sz="2200" dirty="0">
                <a:cs typeface="Arial"/>
              </a:rPr>
              <a:t>below</a:t>
            </a:r>
            <a:r>
              <a:rPr sz="2200" spc="-90" dirty="0">
                <a:cs typeface="Arial"/>
              </a:rPr>
              <a:t> </a:t>
            </a:r>
            <a:r>
              <a:rPr sz="2200" dirty="0">
                <a:cs typeface="Arial"/>
              </a:rPr>
              <a:t>detail</a:t>
            </a:r>
            <a:r>
              <a:rPr sz="2200" spc="-20" dirty="0">
                <a:cs typeface="Arial"/>
              </a:rPr>
              <a:t> </a:t>
            </a:r>
            <a:r>
              <a:rPr sz="2200" dirty="0">
                <a:cs typeface="Arial"/>
              </a:rPr>
              <a:t>how</a:t>
            </a:r>
            <a:r>
              <a:rPr sz="2200" spc="-15" dirty="0">
                <a:cs typeface="Arial"/>
              </a:rPr>
              <a:t> </a:t>
            </a:r>
            <a:r>
              <a:rPr sz="2200" dirty="0">
                <a:cs typeface="Arial"/>
              </a:rPr>
              <a:t>to</a:t>
            </a:r>
            <a:r>
              <a:rPr sz="2200" spc="-95" dirty="0">
                <a:cs typeface="Arial"/>
              </a:rPr>
              <a:t> </a:t>
            </a:r>
            <a:r>
              <a:rPr sz="2200" dirty="0">
                <a:cs typeface="Arial"/>
              </a:rPr>
              <a:t>complete</a:t>
            </a:r>
            <a:r>
              <a:rPr sz="2200" spc="-90" dirty="0">
                <a:cs typeface="Arial"/>
              </a:rPr>
              <a:t> </a:t>
            </a:r>
            <a:r>
              <a:rPr sz="2200" dirty="0">
                <a:cs typeface="Arial"/>
              </a:rPr>
              <a:t>vaccine</a:t>
            </a:r>
            <a:r>
              <a:rPr sz="2200" spc="50" dirty="0">
                <a:cs typeface="Arial"/>
              </a:rPr>
              <a:t> </a:t>
            </a:r>
            <a:r>
              <a:rPr sz="2200" dirty="0">
                <a:cs typeface="Arial"/>
              </a:rPr>
              <a:t>inventory</a:t>
            </a:r>
            <a:r>
              <a:rPr sz="2200" spc="5" dirty="0">
                <a:cs typeface="Arial"/>
              </a:rPr>
              <a:t> </a:t>
            </a:r>
            <a:r>
              <a:rPr sz="2200" dirty="0">
                <a:cs typeface="Arial"/>
              </a:rPr>
              <a:t>reports</a:t>
            </a:r>
            <a:r>
              <a:rPr sz="2200" spc="5" dirty="0">
                <a:cs typeface="Arial"/>
              </a:rPr>
              <a:t> </a:t>
            </a:r>
            <a:r>
              <a:rPr sz="2200" dirty="0">
                <a:cs typeface="Arial"/>
              </a:rPr>
              <a:t>in</a:t>
            </a:r>
            <a:r>
              <a:rPr lang="en-US" sz="2200" spc="-15" dirty="0">
                <a:cs typeface="Arial"/>
              </a:rPr>
              <a:t> </a:t>
            </a:r>
            <a:r>
              <a:rPr sz="2200" spc="-10" dirty="0">
                <a:cs typeface="Arial"/>
              </a:rPr>
              <a:t>myCAvax.</a:t>
            </a:r>
            <a:r>
              <a:rPr sz="2200" spc="170" dirty="0">
                <a:cs typeface="Arial"/>
              </a:rPr>
              <a:t> </a:t>
            </a:r>
            <a:r>
              <a:rPr sz="2200" spc="-35" dirty="0">
                <a:cs typeface="Arial"/>
              </a:rPr>
              <a:t>You</a:t>
            </a:r>
            <a:r>
              <a:rPr sz="2200" spc="-15" dirty="0">
                <a:cs typeface="Arial"/>
              </a:rPr>
              <a:t> </a:t>
            </a:r>
            <a:r>
              <a:rPr sz="2200" dirty="0">
                <a:cs typeface="Arial"/>
              </a:rPr>
              <a:t>can</a:t>
            </a:r>
            <a:r>
              <a:rPr sz="2200" spc="50" dirty="0">
                <a:cs typeface="Arial"/>
              </a:rPr>
              <a:t> </a:t>
            </a:r>
            <a:r>
              <a:rPr sz="2200" spc="-20" dirty="0">
                <a:cs typeface="Arial"/>
              </a:rPr>
              <a:t>also </a:t>
            </a:r>
            <a:r>
              <a:rPr sz="2200" dirty="0">
                <a:cs typeface="Arial"/>
              </a:rPr>
              <a:t>access</a:t>
            </a:r>
            <a:r>
              <a:rPr sz="2200" spc="5" dirty="0">
                <a:cs typeface="Arial"/>
              </a:rPr>
              <a:t> </a:t>
            </a:r>
            <a:r>
              <a:rPr sz="2200" dirty="0">
                <a:cs typeface="Arial"/>
              </a:rPr>
              <a:t>these</a:t>
            </a:r>
            <a:r>
              <a:rPr sz="2200" spc="-10" dirty="0">
                <a:cs typeface="Arial"/>
              </a:rPr>
              <a:t> </a:t>
            </a:r>
            <a:r>
              <a:rPr sz="2200" dirty="0">
                <a:cs typeface="Arial"/>
              </a:rPr>
              <a:t>job</a:t>
            </a:r>
            <a:r>
              <a:rPr sz="2200" spc="-85" dirty="0">
                <a:cs typeface="Arial"/>
              </a:rPr>
              <a:t> </a:t>
            </a:r>
            <a:r>
              <a:rPr sz="2200" dirty="0">
                <a:cs typeface="Arial"/>
              </a:rPr>
              <a:t>aids</a:t>
            </a:r>
            <a:r>
              <a:rPr sz="2200" spc="-10" dirty="0">
                <a:cs typeface="Arial"/>
              </a:rPr>
              <a:t> </a:t>
            </a:r>
            <a:r>
              <a:rPr sz="2200" dirty="0">
                <a:cs typeface="Arial"/>
              </a:rPr>
              <a:t>from</a:t>
            </a:r>
            <a:r>
              <a:rPr sz="2200" spc="10" dirty="0">
                <a:cs typeface="Arial"/>
              </a:rPr>
              <a:t> </a:t>
            </a:r>
            <a:r>
              <a:rPr sz="2200" dirty="0">
                <a:cs typeface="Arial"/>
              </a:rPr>
              <a:t>the</a:t>
            </a:r>
            <a:r>
              <a:rPr sz="2200" spc="-80" dirty="0">
                <a:cs typeface="Arial"/>
              </a:rPr>
              <a:t> </a:t>
            </a:r>
            <a:r>
              <a:rPr sz="2200" u="sng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2"/>
              </a:rPr>
              <a:t>Knowledge</a:t>
            </a:r>
            <a:r>
              <a:rPr sz="2200" u="sng" spc="-155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2"/>
              </a:rPr>
              <a:t> </a:t>
            </a:r>
            <a:r>
              <a:rPr sz="2200" u="sng" dirty="0">
                <a:solidFill>
                  <a:srgbClr val="F37C1F"/>
                </a:solidFill>
                <a:uFill>
                  <a:solidFill>
                    <a:srgbClr val="F37C1F"/>
                  </a:solidFill>
                </a:uFill>
                <a:cs typeface="Arial"/>
                <a:hlinkClick r:id="rId2"/>
              </a:rPr>
              <a:t>Center</a:t>
            </a:r>
            <a:r>
              <a:rPr sz="2200" spc="30" dirty="0">
                <a:solidFill>
                  <a:srgbClr val="F37C1F"/>
                </a:solidFill>
                <a:cs typeface="Arial"/>
              </a:rPr>
              <a:t> </a:t>
            </a:r>
            <a:r>
              <a:rPr sz="2200" dirty="0">
                <a:cs typeface="Arial"/>
              </a:rPr>
              <a:t>(myCAvax</a:t>
            </a:r>
            <a:r>
              <a:rPr sz="2200" spc="155" dirty="0">
                <a:cs typeface="Arial"/>
              </a:rPr>
              <a:t> </a:t>
            </a:r>
            <a:r>
              <a:rPr sz="2200" dirty="0">
                <a:cs typeface="Arial"/>
              </a:rPr>
              <a:t>login</a:t>
            </a:r>
            <a:r>
              <a:rPr sz="2200" spc="-85" dirty="0">
                <a:cs typeface="Arial"/>
              </a:rPr>
              <a:t> </a:t>
            </a:r>
            <a:r>
              <a:rPr sz="2200" spc="-10" dirty="0">
                <a:cs typeface="Arial"/>
              </a:rPr>
              <a:t>required).</a:t>
            </a:r>
            <a:endParaRPr sz="2200" dirty="0"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63493"/>
              </p:ext>
            </p:extLst>
          </p:nvPr>
        </p:nvGraphicFramePr>
        <p:xfrm>
          <a:off x="2695592" y="3024524"/>
          <a:ext cx="6241415" cy="2376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Vaccine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Inventory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Management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Job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Aids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D0CECE"/>
                      </a:solidFill>
                      <a:prstDash val="solid"/>
                    </a:lnL>
                    <a:lnR w="12700">
                      <a:solidFill>
                        <a:srgbClr val="D0CECE"/>
                      </a:solidFill>
                      <a:prstDash val="solid"/>
                    </a:lnR>
                    <a:lnT w="12700">
                      <a:solidFill>
                        <a:srgbClr val="D0CECE"/>
                      </a:solidFill>
                      <a:prstDash val="solid"/>
                    </a:lnT>
                    <a:lnB w="12700">
                      <a:solidFill>
                        <a:srgbClr val="D0CECE"/>
                      </a:solidFill>
                      <a:prstDash val="solid"/>
                    </a:lnB>
                    <a:solidFill>
                      <a:srgbClr val="008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3"/>
                        </a:rPr>
                        <a:t>Recording</a:t>
                      </a:r>
                      <a:r>
                        <a:rPr sz="2000" b="1" u="sng" spc="1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3"/>
                        </a:rPr>
                        <a:t> </a:t>
                      </a: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3"/>
                        </a:rPr>
                        <a:t>Shipment</a:t>
                      </a:r>
                      <a:r>
                        <a:rPr sz="2000" b="1" u="sng" spc="-8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3"/>
                        </a:rPr>
                        <a:t> </a:t>
                      </a:r>
                      <a:r>
                        <a:rPr sz="2000" b="1" u="sng" spc="-1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3"/>
                        </a:rPr>
                        <a:t>Incidents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D0CECE"/>
                      </a:solidFill>
                      <a:prstDash val="solid"/>
                    </a:lnL>
                    <a:lnR w="12700">
                      <a:solidFill>
                        <a:srgbClr val="D0CECE"/>
                      </a:solidFill>
                      <a:prstDash val="solid"/>
                    </a:lnR>
                    <a:lnT w="12700">
                      <a:solidFill>
                        <a:srgbClr val="D0CECE"/>
                      </a:solidFill>
                      <a:prstDash val="solid"/>
                    </a:lnT>
                    <a:lnB w="1270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4"/>
                        </a:rPr>
                        <a:t>Recording</a:t>
                      </a:r>
                      <a:r>
                        <a:rPr sz="2000" b="1" u="sng" spc="1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4"/>
                        </a:rPr>
                        <a:t> </a:t>
                      </a: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4"/>
                        </a:rPr>
                        <a:t>Temperature</a:t>
                      </a:r>
                      <a:r>
                        <a:rPr sz="2000" b="1" u="sng" spc="-85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4"/>
                        </a:rPr>
                        <a:t> </a:t>
                      </a:r>
                      <a:r>
                        <a:rPr sz="2000" b="1" u="sng" spc="-1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4"/>
                        </a:rPr>
                        <a:t>Excursions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D0CECE"/>
                      </a:solidFill>
                      <a:prstDash val="solid"/>
                    </a:lnL>
                    <a:lnR w="12700">
                      <a:solidFill>
                        <a:srgbClr val="D0CECE"/>
                      </a:solidFill>
                      <a:prstDash val="solid"/>
                    </a:lnR>
                    <a:lnT w="12700">
                      <a:solidFill>
                        <a:srgbClr val="D0CECE"/>
                      </a:solidFill>
                      <a:prstDash val="solid"/>
                    </a:lnT>
                    <a:lnB w="1270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5"/>
                        </a:rPr>
                        <a:t>Recording</a:t>
                      </a:r>
                      <a:r>
                        <a:rPr sz="2000" b="1" u="sng" spc="-5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5"/>
                        </a:rPr>
                        <a:t> </a:t>
                      </a: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5"/>
                        </a:rPr>
                        <a:t>Returns</a:t>
                      </a:r>
                      <a:r>
                        <a:rPr sz="2000" b="1" u="sng" spc="-45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5"/>
                        </a:rPr>
                        <a:t> </a:t>
                      </a: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5"/>
                        </a:rPr>
                        <a:t>and</a:t>
                      </a:r>
                      <a:r>
                        <a:rPr sz="2000" b="1" u="sng" spc="4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5"/>
                        </a:rPr>
                        <a:t> </a:t>
                      </a:r>
                      <a:r>
                        <a:rPr sz="2000" b="1" u="sng" spc="-2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5"/>
                        </a:rPr>
                        <a:t>Waste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D0CECE"/>
                      </a:solidFill>
                      <a:prstDash val="solid"/>
                    </a:lnL>
                    <a:lnR w="12700">
                      <a:solidFill>
                        <a:srgbClr val="D0CECE"/>
                      </a:solidFill>
                      <a:prstDash val="solid"/>
                    </a:lnR>
                    <a:lnT w="12700">
                      <a:solidFill>
                        <a:srgbClr val="D0CECE"/>
                      </a:solidFill>
                      <a:prstDash val="solid"/>
                    </a:lnT>
                    <a:lnB w="1270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6"/>
                        </a:rPr>
                        <a:t>Recording</a:t>
                      </a:r>
                      <a:r>
                        <a:rPr sz="2000" b="1" u="sng" spc="-6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6"/>
                        </a:rPr>
                        <a:t> </a:t>
                      </a:r>
                      <a:r>
                        <a:rPr sz="2000" b="1" u="sng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6"/>
                        </a:rPr>
                        <a:t>a</a:t>
                      </a:r>
                      <a:r>
                        <a:rPr sz="2000" b="1" u="sng" spc="35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6"/>
                        </a:rPr>
                        <a:t> </a:t>
                      </a:r>
                      <a:r>
                        <a:rPr sz="2000" b="1" u="sng" spc="-1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6"/>
                        </a:rPr>
                        <a:t>Vaccine</a:t>
                      </a:r>
                      <a:r>
                        <a:rPr sz="2000" b="1" u="sng" spc="-6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6"/>
                        </a:rPr>
                        <a:t> </a:t>
                      </a:r>
                      <a:r>
                        <a:rPr sz="2000" b="1" u="sng" spc="-10" dirty="0">
                          <a:solidFill>
                            <a:srgbClr val="F37C1F"/>
                          </a:solidFill>
                          <a:uFill>
                            <a:solidFill>
                              <a:srgbClr val="F37C1F"/>
                            </a:solidFill>
                          </a:uFill>
                          <a:latin typeface="+mn-lt"/>
                          <a:cs typeface="Arial"/>
                          <a:hlinkClick r:id="rId6"/>
                        </a:rPr>
                        <a:t>Transfer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D0CECE"/>
                      </a:solidFill>
                      <a:prstDash val="solid"/>
                    </a:lnL>
                    <a:lnR w="12700">
                      <a:solidFill>
                        <a:srgbClr val="D0CECE"/>
                      </a:solidFill>
                      <a:prstDash val="solid"/>
                    </a:lnR>
                    <a:lnT w="12700">
                      <a:solidFill>
                        <a:srgbClr val="D0CECE"/>
                      </a:solidFill>
                      <a:prstDash val="solid"/>
                    </a:lnT>
                    <a:lnB w="12700">
                      <a:solidFill>
                        <a:srgbClr val="D0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1283060" y="3638973"/>
            <a:ext cx="909319" cy="2543175"/>
            <a:chOff x="11283060" y="3638973"/>
            <a:chExt cx="909319" cy="25431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3799" y="3685793"/>
              <a:ext cx="838200" cy="18437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44274" y="3638973"/>
              <a:ext cx="847725" cy="1771014"/>
            </a:xfrm>
            <a:custGeom>
              <a:avLst/>
              <a:gdLst/>
              <a:ahLst/>
              <a:cxnLst/>
              <a:rect l="l" t="t" r="r" b="b"/>
              <a:pathLst>
                <a:path w="847725" h="1771014">
                  <a:moveTo>
                    <a:pt x="847725" y="0"/>
                  </a:moveTo>
                  <a:lnTo>
                    <a:pt x="0" y="885401"/>
                  </a:lnTo>
                  <a:lnTo>
                    <a:pt x="847725" y="1770803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F37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83060" y="4363845"/>
              <a:ext cx="909319" cy="1818005"/>
            </a:xfrm>
            <a:custGeom>
              <a:avLst/>
              <a:gdLst/>
              <a:ahLst/>
              <a:cxnLst/>
              <a:rect l="l" t="t" r="r" b="b"/>
              <a:pathLst>
                <a:path w="909320" h="1818004">
                  <a:moveTo>
                    <a:pt x="908939" y="0"/>
                  </a:moveTo>
                  <a:lnTo>
                    <a:pt x="0" y="908813"/>
                  </a:lnTo>
                  <a:lnTo>
                    <a:pt x="908939" y="1817714"/>
                  </a:lnTo>
                  <a:lnTo>
                    <a:pt x="908939" y="1204596"/>
                  </a:lnTo>
                  <a:lnTo>
                    <a:pt x="613156" y="908813"/>
                  </a:lnTo>
                  <a:lnTo>
                    <a:pt x="908939" y="613152"/>
                  </a:lnTo>
                  <a:lnTo>
                    <a:pt x="908939" y="0"/>
                  </a:lnTo>
                  <a:close/>
                </a:path>
              </a:pathLst>
            </a:custGeom>
            <a:solidFill>
              <a:srgbClr val="1F4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E954-A8C0-80D8-EA4B-1CF85D7A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General Fund Flu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9711-0D41-AE63-B33C-1D7D4BCC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 the process of collecting accountability for all doses that we have distributed today.</a:t>
            </a:r>
          </a:p>
          <a:p>
            <a:r>
              <a:rPr lang="en-US" dirty="0"/>
              <a:t>Issues with CAIR data pull</a:t>
            </a:r>
          </a:p>
        </p:txBody>
      </p:sp>
    </p:spTree>
    <p:extLst>
      <p:ext uri="{BB962C8B-B14F-4D97-AF65-F5344CB8AC3E}">
        <p14:creationId xmlns:p14="http://schemas.microsoft.com/office/powerpoint/2010/main" val="2699645455"/>
      </p:ext>
    </p:extLst>
  </p:cSld>
  <p:clrMapOvr>
    <a:masterClrMapping/>
  </p:clrMapOvr>
</p:sld>
</file>

<file path=ppt/theme/theme1.xml><?xml version="1.0" encoding="utf-8"?>
<a:theme xmlns:a="http://schemas.openxmlformats.org/drawingml/2006/main" name="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8270C33D-5110-420C-A72C-D2903842CFE6}" vid="{76C20165-E93C-4A9E-9348-54D591371B35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82a4d-781b-43f7-9455-28e480f20635">
      <Terms xmlns="http://schemas.microsoft.com/office/infopath/2007/PartnerControls"/>
    </lcf76f155ced4ddcb4097134ff3c332f>
    <TaxCatchAll xmlns="bf2920f7-6e42-4ee3-9f3f-c94b7af73a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D91F4C12E414BB1986EB74AB9F7F7" ma:contentTypeVersion="15" ma:contentTypeDescription="Create a new document." ma:contentTypeScope="" ma:versionID="7d8e8bc861244d26c1fb4fb9d3a2c751">
  <xsd:schema xmlns:xsd="http://www.w3.org/2001/XMLSchema" xmlns:xs="http://www.w3.org/2001/XMLSchema" xmlns:p="http://schemas.microsoft.com/office/2006/metadata/properties" xmlns:ns2="62c82a4d-781b-43f7-9455-28e480f20635" xmlns:ns3="13ac4ded-852d-45e3-b3d7-499fba022b4e" xmlns:ns4="bf2920f7-6e42-4ee3-9f3f-c94b7af73a2a" targetNamespace="http://schemas.microsoft.com/office/2006/metadata/properties" ma:root="true" ma:fieldsID="05a3a399b073838315f60e43d66b5df3" ns2:_="" ns3:_="" ns4:_="">
    <xsd:import namespace="62c82a4d-781b-43f7-9455-28e480f20635"/>
    <xsd:import namespace="13ac4ded-852d-45e3-b3d7-499fba022b4e"/>
    <xsd:import namespace="bf2920f7-6e42-4ee3-9f3f-c94b7af73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82a4d-781b-43f7-9455-28e480f2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377eeec-9545-4db6-a5b8-3c28df25b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c4ded-852d-45e3-b3d7-499fba022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20f7-6e42-4ee3-9f3f-c94b7af73a2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ed3a10c-b20a-49ae-b8a9-4d1ece0e9b3a}" ma:internalName="TaxCatchAll" ma:showField="CatchAllData" ma:web="13ac4ded-852d-45e3-b3d7-499fba022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B02E5-9CEB-46E3-B003-F75247A5AA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F308F1-FA4D-4F02-933F-6C2A6C682F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B60D8-A4E7-4D55-AD7F-39B7D1D57C1B}"/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 DPH</Template>
  <TotalTime>361</TotalTime>
  <Words>564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Calibri</vt:lpstr>
      <vt:lpstr>Courier New</vt:lpstr>
      <vt:lpstr>Franklin Gothic Demi</vt:lpstr>
      <vt:lpstr>Symbol</vt:lpstr>
      <vt:lpstr>LA DPH</vt:lpstr>
      <vt:lpstr>4_Office Theme</vt:lpstr>
      <vt:lpstr>6_Office Theme</vt:lpstr>
      <vt:lpstr>1_LA DPH</vt:lpstr>
      <vt:lpstr>5_Office Theme</vt:lpstr>
      <vt:lpstr>DPH Office Hours</vt:lpstr>
      <vt:lpstr>June 2024 California Immunization Coalition Summit</vt:lpstr>
      <vt:lpstr>Change to Pfizer Diluent</vt:lpstr>
      <vt:lpstr>VFA Recertification Completion</vt:lpstr>
      <vt:lpstr>Vaccine Inventory Management Job Aids</vt:lpstr>
      <vt:lpstr>State General Fund Flu Vaccine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LHD 317 &amp; Vaccines for Adults (VFA) myCAvax Transition</dc:title>
  <dc:creator>Wendi Cate</dc:creator>
  <cp:lastModifiedBy>Wendi Cate</cp:lastModifiedBy>
  <cp:revision>5</cp:revision>
  <dcterms:created xsi:type="dcterms:W3CDTF">2024-01-30T23:22:30Z</dcterms:created>
  <dcterms:modified xsi:type="dcterms:W3CDTF">2024-03-13T16:00:22Z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0x01010027CD91F4C12E414BB1986EB74AB9F7F7</vt:lpwstr>
  </property>
</Properties>
</file>