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20" r:id="rId4"/>
    <p:sldMasterId id="2147483756" r:id="rId5"/>
    <p:sldMasterId id="2147483780" r:id="rId6"/>
    <p:sldMasterId id="2147483792" r:id="rId7"/>
    <p:sldMasterId id="2147483816" r:id="rId8"/>
  </p:sldMasterIdLst>
  <p:notesMasterIdLst>
    <p:notesMasterId r:id="rId27"/>
  </p:notesMasterIdLst>
  <p:handoutMasterIdLst>
    <p:handoutMasterId r:id="rId28"/>
  </p:handoutMasterIdLst>
  <p:sldIdLst>
    <p:sldId id="283" r:id="rId9"/>
    <p:sldId id="2147470565" r:id="rId10"/>
    <p:sldId id="2147470572" r:id="rId11"/>
    <p:sldId id="257" r:id="rId12"/>
    <p:sldId id="325" r:id="rId13"/>
    <p:sldId id="260" r:id="rId14"/>
    <p:sldId id="308" r:id="rId15"/>
    <p:sldId id="2147470556" r:id="rId16"/>
    <p:sldId id="341" r:id="rId17"/>
    <p:sldId id="2147470573" r:id="rId18"/>
    <p:sldId id="2147470574" r:id="rId19"/>
    <p:sldId id="2147470553" r:id="rId20"/>
    <p:sldId id="311" r:id="rId21"/>
    <p:sldId id="2147470577" r:id="rId22"/>
    <p:sldId id="2147470575" r:id="rId23"/>
    <p:sldId id="2147470578" r:id="rId24"/>
    <p:sldId id="2147470549" r:id="rId25"/>
    <p:sldId id="929" r:id="rId26"/>
  </p:sldIdLst>
  <p:sldSz cx="12192000" cy="6858000"/>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userDrawn="1">
          <p15:clr>
            <a:srgbClr val="A4A3A4"/>
          </p15:clr>
        </p15:guide>
        <p15:guide id="2" pos="17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6031B2-CDDD-7C97-B20B-19EC6E73B054}" name="Arely Briseno" initials="AB" userId="S::ABriseno@ph.lacounty.gov::b857a56c-b2e7-465e-b6bd-9d45f85c60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achary Rubin" initials="ZR" lastIdx="1" clrIdx="0">
    <p:extLst>
      <p:ext uri="{19B8F6BF-5375-455C-9EA6-DF929625EA0E}">
        <p15:presenceInfo xmlns:p15="http://schemas.microsoft.com/office/powerpoint/2012/main" userId="S::ZRubin@ph.lacounty.gov::2db335cc-b442-4877-b41a-7b54ef860299" providerId="AD"/>
      </p:ext>
    </p:extLst>
  </p:cmAuthor>
  <p:cmAuthor id="2" name="Kay Hooshmand" initials="KH" lastIdx="2" clrIdx="1">
    <p:extLst>
      <p:ext uri="{19B8F6BF-5375-455C-9EA6-DF929625EA0E}">
        <p15:presenceInfo xmlns:p15="http://schemas.microsoft.com/office/powerpoint/2012/main" userId="S::khooshmand@ph.lacounty.gov::bd79e869-c8f4-4e65-a80f-792a71834cf5" providerId="AD"/>
      </p:ext>
    </p:extLst>
  </p:cmAuthor>
  <p:cmAuthor id="3" name="Shobita Rajagopalan" initials="SR" lastIdx="1" clrIdx="2">
    <p:extLst>
      <p:ext uri="{19B8F6BF-5375-455C-9EA6-DF929625EA0E}">
        <p15:presenceInfo xmlns:p15="http://schemas.microsoft.com/office/powerpoint/2012/main" userId="S::srajagopalan@ph.lacounty.gov::de97fbd9-03bf-4ff7-acd3-916a4bd0acfb" providerId="AD"/>
      </p:ext>
    </p:extLst>
  </p:cmAuthor>
  <p:cmAuthor id="4" name="Michelle Mckinlay" initials="MM" lastIdx="1" clrIdx="3">
    <p:extLst>
      <p:ext uri="{19B8F6BF-5375-455C-9EA6-DF929625EA0E}">
        <p15:presenceInfo xmlns:p15="http://schemas.microsoft.com/office/powerpoint/2012/main" userId="S::mmckinlay@ph.lacounty.gov::52713d1d-54fc-4090-aa81-bfef88e76c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18FDE"/>
    <a:srgbClr val="00205B"/>
    <a:srgbClr val="EEB111"/>
    <a:srgbClr val="FFCB02"/>
    <a:srgbClr val="000000"/>
    <a:srgbClr val="D60093"/>
    <a:srgbClr val="F2C104"/>
    <a:srgbClr val="FFFFCC"/>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1" autoAdjust="0"/>
    <p:restoredTop sz="75578" autoAdjust="0"/>
  </p:normalViewPr>
  <p:slideViewPr>
    <p:cSldViewPr snapToGrid="0">
      <p:cViewPr varScale="1">
        <p:scale>
          <a:sx n="86" d="100"/>
          <a:sy n="86" d="100"/>
        </p:scale>
        <p:origin x="1674" y="84"/>
      </p:cViewPr>
      <p:guideLst>
        <p:guide orient="horz" pos="1680"/>
        <p:guide pos="17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5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8471"/>
          </a:xfrm>
          <a:prstGeom prst="rect">
            <a:avLst/>
          </a:prstGeom>
        </p:spPr>
        <p:txBody>
          <a:bodyPr vert="horz" lIns="94117" tIns="47059" rIns="94117" bIns="47059" rtlCol="0"/>
          <a:lstStyle>
            <a:lvl1pPr algn="l">
              <a:defRPr sz="1200"/>
            </a:lvl1pPr>
          </a:lstStyle>
          <a:p>
            <a:endParaRPr lang="en-US"/>
          </a:p>
        </p:txBody>
      </p:sp>
      <p:sp>
        <p:nvSpPr>
          <p:cNvPr id="3" name="Date Placeholder 2"/>
          <p:cNvSpPr>
            <a:spLocks noGrp="1"/>
          </p:cNvSpPr>
          <p:nvPr>
            <p:ph type="dt" sz="quarter" idx="1"/>
          </p:nvPr>
        </p:nvSpPr>
        <p:spPr>
          <a:xfrm>
            <a:off x="4023093" y="1"/>
            <a:ext cx="3077739" cy="468471"/>
          </a:xfrm>
          <a:prstGeom prst="rect">
            <a:avLst/>
          </a:prstGeom>
        </p:spPr>
        <p:txBody>
          <a:bodyPr vert="horz" lIns="94117" tIns="47059" rIns="94117" bIns="47059" rtlCol="0"/>
          <a:lstStyle>
            <a:lvl1pPr algn="r">
              <a:defRPr sz="1200"/>
            </a:lvl1pPr>
          </a:lstStyle>
          <a:p>
            <a:fld id="{71B6E036-E03C-5842-901C-1E87ADD77BC2}" type="datetimeFigureOut">
              <a:rPr lang="en-US" smtClean="0"/>
              <a:t>9/13/2023</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7" tIns="47059" rIns="94117" bIns="47059"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899328"/>
            <a:ext cx="3077739" cy="468471"/>
          </a:xfrm>
          <a:prstGeom prst="rect">
            <a:avLst/>
          </a:prstGeom>
        </p:spPr>
        <p:txBody>
          <a:bodyPr vert="horz" lIns="94117" tIns="47059" rIns="94117" bIns="47059" rtlCol="0" anchor="b"/>
          <a:lstStyle>
            <a:lvl1pPr algn="r">
              <a:defRPr sz="1200"/>
            </a:lvl1pPr>
          </a:lstStyle>
          <a:p>
            <a:fld id="{4F5934A8-B8B6-9947-A2AF-466E343BBB87}" type="slidenum">
              <a:rPr lang="en-US" smtClean="0"/>
              <a:t>‹#›</a:t>
            </a:fld>
            <a:endParaRPr lang="en-US"/>
          </a:p>
        </p:txBody>
      </p:sp>
    </p:spTree>
    <p:extLst>
      <p:ext uri="{BB962C8B-B14F-4D97-AF65-F5344CB8AC3E}">
        <p14:creationId xmlns:p14="http://schemas.microsoft.com/office/powerpoint/2010/main" val="776458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8471"/>
          </a:xfrm>
          <a:prstGeom prst="rect">
            <a:avLst/>
          </a:prstGeom>
        </p:spPr>
        <p:txBody>
          <a:bodyPr vert="horz" lIns="94117" tIns="47059" rIns="94117" bIns="47059" rtlCol="0"/>
          <a:lstStyle>
            <a:lvl1pPr algn="l">
              <a:defRPr sz="1200"/>
            </a:lvl1pPr>
          </a:lstStyle>
          <a:p>
            <a:endParaRPr lang="en-US"/>
          </a:p>
        </p:txBody>
      </p:sp>
      <p:sp>
        <p:nvSpPr>
          <p:cNvPr id="3" name="Date Placeholder 2"/>
          <p:cNvSpPr>
            <a:spLocks noGrp="1"/>
          </p:cNvSpPr>
          <p:nvPr>
            <p:ph type="dt" idx="1"/>
          </p:nvPr>
        </p:nvSpPr>
        <p:spPr>
          <a:xfrm>
            <a:off x="4023093" y="1"/>
            <a:ext cx="3077739" cy="468471"/>
          </a:xfrm>
          <a:prstGeom prst="rect">
            <a:avLst/>
          </a:prstGeom>
        </p:spPr>
        <p:txBody>
          <a:bodyPr vert="horz" lIns="94117" tIns="47059" rIns="94117" bIns="47059" rtlCol="0"/>
          <a:lstStyle>
            <a:lvl1pPr algn="r">
              <a:defRPr sz="1200"/>
            </a:lvl1pPr>
          </a:lstStyle>
          <a:p>
            <a:fld id="{2A3EB5FC-1857-1849-8047-3303091A6914}" type="datetimeFigureOut">
              <a:rPr lang="en-US" smtClean="0"/>
              <a:t>9/13/2023</a:t>
            </a:fld>
            <a:endParaRPr lang="en-US"/>
          </a:p>
        </p:txBody>
      </p:sp>
      <p:sp>
        <p:nvSpPr>
          <p:cNvPr id="4" name="Slide Image Placeholder 3"/>
          <p:cNvSpPr>
            <a:spLocks noGrp="1" noRot="1" noChangeAspect="1"/>
          </p:cNvSpPr>
          <p:nvPr>
            <p:ph type="sldImg" idx="2"/>
          </p:nvPr>
        </p:nvSpPr>
        <p:spPr>
          <a:xfrm>
            <a:off x="428625" y="703263"/>
            <a:ext cx="6245225" cy="3513137"/>
          </a:xfrm>
          <a:prstGeom prst="rect">
            <a:avLst/>
          </a:prstGeom>
          <a:noFill/>
          <a:ln w="12700">
            <a:solidFill>
              <a:prstClr val="black"/>
            </a:solidFill>
          </a:ln>
        </p:spPr>
        <p:txBody>
          <a:bodyPr vert="horz" lIns="94117" tIns="47059" rIns="94117" bIns="47059" rtlCol="0" anchor="ctr"/>
          <a:lstStyle/>
          <a:p>
            <a:endParaRPr lang="en-US"/>
          </a:p>
        </p:txBody>
      </p:sp>
      <p:sp>
        <p:nvSpPr>
          <p:cNvPr id="5" name="Notes Placeholder 4"/>
          <p:cNvSpPr>
            <a:spLocks noGrp="1"/>
          </p:cNvSpPr>
          <p:nvPr>
            <p:ph type="body" sz="quarter" idx="3"/>
          </p:nvPr>
        </p:nvSpPr>
        <p:spPr>
          <a:xfrm>
            <a:off x="710248" y="4450478"/>
            <a:ext cx="5681980" cy="4216241"/>
          </a:xfrm>
          <a:prstGeom prst="rect">
            <a:avLst/>
          </a:prstGeom>
        </p:spPr>
        <p:txBody>
          <a:bodyPr vert="horz" lIns="94117" tIns="47059" rIns="94117" bIns="470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7" tIns="47059" rIns="94117" bIns="4705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899328"/>
            <a:ext cx="3077739" cy="468471"/>
          </a:xfrm>
          <a:prstGeom prst="rect">
            <a:avLst/>
          </a:prstGeom>
        </p:spPr>
        <p:txBody>
          <a:bodyPr vert="horz" lIns="94117" tIns="47059" rIns="94117" bIns="47059" rtlCol="0" anchor="b"/>
          <a:lstStyle>
            <a:lvl1pPr algn="r">
              <a:defRPr sz="1200"/>
            </a:lvl1pPr>
          </a:lstStyle>
          <a:p>
            <a:fld id="{F6DAE0CD-D28B-7943-AABC-BE60ED5BE82C}" type="slidenum">
              <a:rPr lang="en-US" smtClean="0"/>
              <a:t>‹#›</a:t>
            </a:fld>
            <a:endParaRPr lang="en-US"/>
          </a:p>
        </p:txBody>
      </p:sp>
    </p:spTree>
    <p:extLst>
      <p:ext uri="{BB962C8B-B14F-4D97-AF65-F5344CB8AC3E}">
        <p14:creationId xmlns:p14="http://schemas.microsoft.com/office/powerpoint/2010/main" val="17733632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AE0CD-D28B-7943-AABC-BE60ED5BE82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835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at increased risk of severe RSV disease include those with chronic lung disease of prematurity who require medical support during the 6 months prior to the start of their second RSV season, severe immunocompromise, CF with manifestations of severe lung disease or weight for length &lt;10</a:t>
            </a:r>
            <a:r>
              <a:rPr lang="en-US" baseline="30000" dirty="0"/>
              <a:t>th</a:t>
            </a:r>
            <a:r>
              <a:rPr lang="en-US" dirty="0"/>
              <a:t> percentile, and AI/AN children</a:t>
            </a:r>
          </a:p>
        </p:txBody>
      </p:sp>
      <p:sp>
        <p:nvSpPr>
          <p:cNvPr id="4" name="Slide Number Placeholder 3"/>
          <p:cNvSpPr>
            <a:spLocks noGrp="1"/>
          </p:cNvSpPr>
          <p:nvPr>
            <p:ph type="sldNum" sz="quarter" idx="5"/>
          </p:nvPr>
        </p:nvSpPr>
        <p:spPr/>
        <p:txBody>
          <a:bodyPr/>
          <a:lstStyle/>
          <a:p>
            <a:fld id="{F6DAE0CD-D28B-7943-AABC-BE60ED5BE82C}" type="slidenum">
              <a:rPr lang="en-US" smtClean="0"/>
              <a:t>13</a:t>
            </a:fld>
            <a:endParaRPr lang="en-US"/>
          </a:p>
        </p:txBody>
      </p:sp>
    </p:spTree>
    <p:extLst>
      <p:ext uri="{BB962C8B-B14F-4D97-AF65-F5344CB8AC3E}">
        <p14:creationId xmlns:p14="http://schemas.microsoft.com/office/powerpoint/2010/main" val="3388928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AE0CD-D28B-7943-AABC-BE60ED5BE82C}" type="slidenum">
              <a:rPr lang="en-US" smtClean="0"/>
              <a:t>15</a:t>
            </a:fld>
            <a:endParaRPr lang="en-US"/>
          </a:p>
        </p:txBody>
      </p:sp>
    </p:spTree>
    <p:extLst>
      <p:ext uri="{BB962C8B-B14F-4D97-AF65-F5344CB8AC3E}">
        <p14:creationId xmlns:p14="http://schemas.microsoft.com/office/powerpoint/2010/main" val="2170345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AE0CD-D28B-7943-AABC-BE60ED5BE82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10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There is no commercial support for this section of the webinar webinar and none of the speakers or planners have disclosed any financial interests related to the content of the meeting.</a:t>
            </a:r>
          </a:p>
          <a:p>
            <a:r>
              <a:rPr lang="en-US" dirty="0"/>
              <a:t> </a:t>
            </a:r>
          </a:p>
          <a:p>
            <a:endParaRPr 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96781" indent="-306454">
              <a:defRPr b="1">
                <a:solidFill>
                  <a:schemeClr val="tx1"/>
                </a:solidFill>
                <a:latin typeface="Arial" panose="020B0604020202020204" pitchFamily="34" charset="0"/>
              </a:defRPr>
            </a:lvl2pPr>
            <a:lvl3pPr marL="1225817" indent="-245163">
              <a:defRPr b="1">
                <a:solidFill>
                  <a:schemeClr val="tx1"/>
                </a:solidFill>
                <a:latin typeface="Arial" panose="020B0604020202020204" pitchFamily="34" charset="0"/>
              </a:defRPr>
            </a:lvl3pPr>
            <a:lvl4pPr marL="1716142" indent="-245163">
              <a:defRPr b="1">
                <a:solidFill>
                  <a:schemeClr val="tx1"/>
                </a:solidFill>
                <a:latin typeface="Arial" panose="020B0604020202020204" pitchFamily="34" charset="0"/>
              </a:defRPr>
            </a:lvl4pPr>
            <a:lvl5pPr marL="2206470" indent="-245163">
              <a:defRPr b="1">
                <a:solidFill>
                  <a:schemeClr val="tx1"/>
                </a:solidFill>
                <a:latin typeface="Arial" panose="020B0604020202020204" pitchFamily="34" charset="0"/>
              </a:defRPr>
            </a:lvl5pPr>
            <a:lvl6pPr marL="2696797" indent="-245163" eaLnBrk="0" fontAlgn="base" hangingPunct="0">
              <a:spcBef>
                <a:spcPct val="0"/>
              </a:spcBef>
              <a:spcAft>
                <a:spcPct val="0"/>
              </a:spcAft>
              <a:defRPr b="1">
                <a:solidFill>
                  <a:schemeClr val="tx1"/>
                </a:solidFill>
                <a:latin typeface="Arial" panose="020B0604020202020204" pitchFamily="34" charset="0"/>
              </a:defRPr>
            </a:lvl6pPr>
            <a:lvl7pPr marL="3187124" indent="-245163" eaLnBrk="0" fontAlgn="base" hangingPunct="0">
              <a:spcBef>
                <a:spcPct val="0"/>
              </a:spcBef>
              <a:spcAft>
                <a:spcPct val="0"/>
              </a:spcAft>
              <a:defRPr b="1">
                <a:solidFill>
                  <a:schemeClr val="tx1"/>
                </a:solidFill>
                <a:latin typeface="Arial" panose="020B0604020202020204" pitchFamily="34" charset="0"/>
              </a:defRPr>
            </a:lvl7pPr>
            <a:lvl8pPr marL="3677450" indent="-245163" eaLnBrk="0" fontAlgn="base" hangingPunct="0">
              <a:spcBef>
                <a:spcPct val="0"/>
              </a:spcBef>
              <a:spcAft>
                <a:spcPct val="0"/>
              </a:spcAft>
              <a:defRPr b="1">
                <a:solidFill>
                  <a:schemeClr val="tx1"/>
                </a:solidFill>
                <a:latin typeface="Arial" panose="020B0604020202020204" pitchFamily="34" charset="0"/>
              </a:defRPr>
            </a:lvl8pPr>
            <a:lvl9pPr marL="4167776" indent="-245163"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A2631C3-603F-4F4E-BE39-CA2FF61F21EC}" type="slidenum">
              <a:rPr kumimoji="0" lang="en-US"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186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AE0CD-D28B-7943-AABC-BE60ED5BE82C}" type="slidenum">
              <a:rPr lang="en-US" smtClean="0"/>
              <a:t>2</a:t>
            </a:fld>
            <a:endParaRPr lang="en-US"/>
          </a:p>
        </p:txBody>
      </p:sp>
    </p:spTree>
    <p:extLst>
      <p:ext uri="{BB962C8B-B14F-4D97-AF65-F5344CB8AC3E}">
        <p14:creationId xmlns:p14="http://schemas.microsoft.com/office/powerpoint/2010/main" val="412722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A2A2A"/>
                </a:solidFill>
                <a:effectLst/>
                <a:latin typeface="Merriweather" pitchFamily="2" charset="77"/>
              </a:rPr>
              <a:t>The G protein targets the ciliated cells of the airways and mediates adherence to the host cells. The F protein initiates viral penetration by fusing viral and cellular membranes, and late in the infection it causes infected cells to fuse inducing the characteristic syncytia.</a:t>
            </a:r>
            <a:endParaRPr lang="en-US" dirty="0"/>
          </a:p>
        </p:txBody>
      </p:sp>
      <p:sp>
        <p:nvSpPr>
          <p:cNvPr id="4" name="Slide Number Placeholder 3"/>
          <p:cNvSpPr>
            <a:spLocks noGrp="1"/>
          </p:cNvSpPr>
          <p:nvPr>
            <p:ph type="sldNum" sz="quarter" idx="5"/>
          </p:nvPr>
        </p:nvSpPr>
        <p:spPr/>
        <p:txBody>
          <a:bodyPr/>
          <a:lstStyle/>
          <a:p>
            <a:fld id="{F34B5E00-3239-8844-A309-8886F80A35AB}" type="slidenum">
              <a:rPr lang="en-US" smtClean="0"/>
              <a:t>3</a:t>
            </a:fld>
            <a:endParaRPr lang="en-US"/>
          </a:p>
        </p:txBody>
      </p:sp>
    </p:spTree>
    <p:extLst>
      <p:ext uri="{BB962C8B-B14F-4D97-AF65-F5344CB8AC3E}">
        <p14:creationId xmlns:p14="http://schemas.microsoft.com/office/powerpoint/2010/main" val="2364182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AE0CD-D28B-7943-AABC-BE60ED5BE82C}" type="slidenum">
              <a:rPr lang="en-US" smtClean="0"/>
              <a:t>4</a:t>
            </a:fld>
            <a:endParaRPr lang="en-US"/>
          </a:p>
        </p:txBody>
      </p:sp>
    </p:spTree>
    <p:extLst>
      <p:ext uri="{BB962C8B-B14F-4D97-AF65-F5344CB8AC3E}">
        <p14:creationId xmlns:p14="http://schemas.microsoft.com/office/powerpoint/2010/main" val="146831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4B5E00-3239-8844-A309-8886F80A35AB}" type="slidenum">
              <a:rPr lang="en-US" smtClean="0"/>
              <a:t>5</a:t>
            </a:fld>
            <a:endParaRPr lang="en-US"/>
          </a:p>
        </p:txBody>
      </p:sp>
    </p:spTree>
    <p:extLst>
      <p:ext uri="{BB962C8B-B14F-4D97-AF65-F5344CB8AC3E}">
        <p14:creationId xmlns:p14="http://schemas.microsoft.com/office/powerpoint/2010/main" val="4126433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yriad-pro"/>
              </a:rPr>
              <a:t>Notably, patients with immunocompromising conditions were not included in the clinical trials for these vaccines, so how well these vaccines work in this population is unknown. Also, the studies did not include many older adults aged 75 to 80 and older. </a:t>
            </a:r>
          </a:p>
          <a:p>
            <a:endParaRPr lang="en-US" dirty="0"/>
          </a:p>
        </p:txBody>
      </p:sp>
      <p:sp>
        <p:nvSpPr>
          <p:cNvPr id="4" name="Slide Number Placeholder 3"/>
          <p:cNvSpPr>
            <a:spLocks noGrp="1"/>
          </p:cNvSpPr>
          <p:nvPr>
            <p:ph type="sldNum" sz="quarter" idx="5"/>
          </p:nvPr>
        </p:nvSpPr>
        <p:spPr/>
        <p:txBody>
          <a:bodyPr/>
          <a:lstStyle/>
          <a:p>
            <a:fld id="{F34B5E00-3239-8844-A309-8886F80A35AB}" type="slidenum">
              <a:rPr lang="en-US" smtClean="0"/>
              <a:t>8</a:t>
            </a:fld>
            <a:endParaRPr lang="en-US"/>
          </a:p>
        </p:txBody>
      </p:sp>
    </p:spTree>
    <p:extLst>
      <p:ext uri="{BB962C8B-B14F-4D97-AF65-F5344CB8AC3E}">
        <p14:creationId xmlns:p14="http://schemas.microsoft.com/office/powerpoint/2010/main" val="174807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4B5E00-3239-8844-A309-8886F80A35AB}" type="slidenum">
              <a:rPr lang="en-US" smtClean="0"/>
              <a:t>9</a:t>
            </a:fld>
            <a:endParaRPr lang="en-US"/>
          </a:p>
        </p:txBody>
      </p:sp>
    </p:spTree>
    <p:extLst>
      <p:ext uri="{BB962C8B-B14F-4D97-AF65-F5344CB8AC3E}">
        <p14:creationId xmlns:p14="http://schemas.microsoft.com/office/powerpoint/2010/main" val="305322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yriad-pro"/>
              </a:rPr>
              <a:t>Consider risk factors for severe RSV-associated such as frailty, advanced age, residence at skilled nursing facilities or long term care, chronic medical conditions (lung, cardiovascular), moderate/severe immunocompromise, diabetes</a:t>
            </a:r>
          </a:p>
          <a:p>
            <a:r>
              <a:rPr lang="en-US" dirty="0"/>
              <a:t>Consider administering RSV vaccines with other vaccines such as flu, pneumococcal, shingles, COVID.</a:t>
            </a:r>
          </a:p>
        </p:txBody>
      </p:sp>
      <p:sp>
        <p:nvSpPr>
          <p:cNvPr id="4" name="Slide Number Placeholder 3"/>
          <p:cNvSpPr>
            <a:spLocks noGrp="1"/>
          </p:cNvSpPr>
          <p:nvPr>
            <p:ph type="sldNum" sz="quarter" idx="5"/>
          </p:nvPr>
        </p:nvSpPr>
        <p:spPr/>
        <p:txBody>
          <a:bodyPr/>
          <a:lstStyle/>
          <a:p>
            <a:fld id="{F6DAE0CD-D28B-7943-AABC-BE60ED5BE82C}" type="slidenum">
              <a:rPr lang="en-US" smtClean="0"/>
              <a:t>10</a:t>
            </a:fld>
            <a:endParaRPr lang="en-US"/>
          </a:p>
        </p:txBody>
      </p:sp>
    </p:spTree>
    <p:extLst>
      <p:ext uri="{BB962C8B-B14F-4D97-AF65-F5344CB8AC3E}">
        <p14:creationId xmlns:p14="http://schemas.microsoft.com/office/powerpoint/2010/main" val="4100434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microsoft.com/office/2007/relationships/hdphoto" Target="../media/hdphoto3.wdp"/><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userDrawn="1"/>
        </p:nvGrpSpPr>
        <p:grpSpPr>
          <a:xfrm>
            <a:off x="8703886" y="434780"/>
            <a:ext cx="2971097" cy="626682"/>
            <a:chOff x="193478" y="5437878"/>
            <a:chExt cx="2295608" cy="645605"/>
          </a:xfrm>
        </p:grpSpPr>
        <p:pic>
          <p:nvPicPr>
            <p:cNvPr id="15" name="Picture 14" descr="DPH-Logo-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9/13/2023</a:t>
            </a:fld>
            <a:endParaRPr lang="en-US"/>
          </a:p>
        </p:txBody>
      </p:sp>
      <p:grpSp>
        <p:nvGrpSpPr>
          <p:cNvPr id="10" name="Group 9"/>
          <p:cNvGrpSpPr/>
          <p:nvPr userDrawn="1"/>
        </p:nvGrpSpPr>
        <p:grpSpPr>
          <a:xfrm>
            <a:off x="16933" y="6787274"/>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08868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2487-B88F-6280-E195-3527B351F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E26CE6-4C90-6D9A-14E2-962E0EC18F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3C8FE-DAE6-0A2C-482F-9E5EDAB4D39F}"/>
              </a:ext>
            </a:extLst>
          </p:cNvPr>
          <p:cNvSpPr>
            <a:spLocks noGrp="1"/>
          </p:cNvSpPr>
          <p:nvPr>
            <p:ph type="dt" sz="half" idx="10"/>
          </p:nvPr>
        </p:nvSpPr>
        <p:spPr/>
        <p:txBody>
          <a:bodyPr/>
          <a:lstStyle/>
          <a:p>
            <a:fld id="{95B85F5C-D96B-4B41-9460-7883FFB1659D}" type="datetimeFigureOut">
              <a:rPr lang="en-US" smtClean="0"/>
              <a:t>9/13/2023</a:t>
            </a:fld>
            <a:endParaRPr lang="en-US"/>
          </a:p>
        </p:txBody>
      </p:sp>
      <p:sp>
        <p:nvSpPr>
          <p:cNvPr id="5" name="Footer Placeholder 4">
            <a:extLst>
              <a:ext uri="{FF2B5EF4-FFF2-40B4-BE49-F238E27FC236}">
                <a16:creationId xmlns:a16="http://schemas.microsoft.com/office/drawing/2014/main" id="{5B5072DF-545B-E99A-E284-B83ABCE6E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51B82-CAED-953C-F058-3EA4DAE1D84C}"/>
              </a:ext>
            </a:extLst>
          </p:cNvPr>
          <p:cNvSpPr>
            <a:spLocks noGrp="1"/>
          </p:cNvSpPr>
          <p:nvPr>
            <p:ph type="sldNum" sz="quarter" idx="12"/>
          </p:nvPr>
        </p:nvSpPr>
        <p:spPr/>
        <p:txBody>
          <a:bodyPr/>
          <a:lstStyle/>
          <a:p>
            <a:fld id="{0F545F4E-34B0-6B48-917C-9B68F7542822}" type="slidenum">
              <a:rPr lang="en-US" smtClean="0"/>
              <a:t>‹#›</a:t>
            </a:fld>
            <a:endParaRPr lang="en-US"/>
          </a:p>
        </p:txBody>
      </p:sp>
    </p:spTree>
    <p:extLst>
      <p:ext uri="{BB962C8B-B14F-4D97-AF65-F5344CB8AC3E}">
        <p14:creationId xmlns:p14="http://schemas.microsoft.com/office/powerpoint/2010/main" val="347688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userDrawn="1"/>
        </p:nvGrpSpPr>
        <p:grpSpPr>
          <a:xfrm>
            <a:off x="8703886" y="434780"/>
            <a:ext cx="2971097" cy="626682"/>
            <a:chOff x="193478" y="5437878"/>
            <a:chExt cx="2295608" cy="645605"/>
          </a:xfrm>
        </p:grpSpPr>
        <p:pic>
          <p:nvPicPr>
            <p:cNvPr id="15" name="Picture 14" descr="DPH-Logo-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9/13/2023</a:t>
            </a:fld>
            <a:endParaRPr lang="en-US"/>
          </a:p>
        </p:txBody>
      </p:sp>
      <p:grpSp>
        <p:nvGrpSpPr>
          <p:cNvPr id="10" name="Group 9"/>
          <p:cNvGrpSpPr/>
          <p:nvPr userDrawn="1"/>
        </p:nvGrpSpPr>
        <p:grpSpPr>
          <a:xfrm>
            <a:off x="16933" y="6787274"/>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627511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userDrawn="1"/>
        </p:nvGrpSpPr>
        <p:grpSpPr>
          <a:xfrm>
            <a:off x="16933" y="6787274"/>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userDrawn="1"/>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564444" y="5463280"/>
            <a:ext cx="2754337" cy="580962"/>
            <a:chOff x="193478" y="5437878"/>
            <a:chExt cx="2295608" cy="645605"/>
          </a:xfrm>
        </p:grpSpPr>
        <p:pic>
          <p:nvPicPr>
            <p:cNvPr id="14" name="Picture 13" descr="DPH-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endParaRPr lang="en-US"/>
          </a:p>
        </p:txBody>
      </p:sp>
    </p:spTree>
    <p:extLst>
      <p:ext uri="{BB962C8B-B14F-4D97-AF65-F5344CB8AC3E}">
        <p14:creationId xmlns:p14="http://schemas.microsoft.com/office/powerpoint/2010/main" val="3438258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68773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876013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userDrawn="1"/>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userDrawn="1"/>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8605960" y="2527301"/>
            <a:ext cx="3586041" cy="3266046"/>
          </a:xfrm>
          <a:prstGeom prst="rect">
            <a:avLst/>
          </a:prstGeom>
        </p:spPr>
      </p:pic>
      <p:cxnSp>
        <p:nvCxnSpPr>
          <p:cNvPr id="10" name="Straight Connector 9"/>
          <p:cNvCxnSpPr/>
          <p:nvPr userDrawn="1"/>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2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66493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671740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691148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endParaRPr lang="en-US"/>
          </a:p>
        </p:txBody>
      </p:sp>
    </p:spTree>
    <p:extLst>
      <p:ext uri="{BB962C8B-B14F-4D97-AF65-F5344CB8AC3E}">
        <p14:creationId xmlns:p14="http://schemas.microsoft.com/office/powerpoint/2010/main" val="328721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userDrawn="1"/>
        </p:nvGrpSpPr>
        <p:grpSpPr>
          <a:xfrm>
            <a:off x="16933" y="6787274"/>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userDrawn="1"/>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564444" y="5463280"/>
            <a:ext cx="2754337" cy="580962"/>
            <a:chOff x="193478" y="5437878"/>
            <a:chExt cx="2295608" cy="645605"/>
          </a:xfrm>
        </p:grpSpPr>
        <p:pic>
          <p:nvPicPr>
            <p:cNvPr id="14" name="Picture 13" descr="DPH-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endParaRPr lang="en-US"/>
          </a:p>
        </p:txBody>
      </p:sp>
    </p:spTree>
    <p:extLst>
      <p:ext uri="{BB962C8B-B14F-4D97-AF65-F5344CB8AC3E}">
        <p14:creationId xmlns:p14="http://schemas.microsoft.com/office/powerpoint/2010/main" val="1713603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userDrawn="1"/>
        </p:nvGrpSpPr>
        <p:grpSpPr>
          <a:xfrm>
            <a:off x="8703889" y="434780"/>
            <a:ext cx="2971097" cy="626682"/>
            <a:chOff x="193478" y="5437878"/>
            <a:chExt cx="2295608" cy="645605"/>
          </a:xfrm>
        </p:grpSpPr>
        <p:pic>
          <p:nvPicPr>
            <p:cNvPr id="15" name="Picture 14" descr="DPH-Logo-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7437444" y="2527305"/>
            <a:ext cx="4755005" cy="4330699"/>
          </a:xfrm>
          <a:prstGeom prst="rect">
            <a:avLst/>
          </a:prstGeom>
        </p:spPr>
      </p:pic>
      <p:sp>
        <p:nvSpPr>
          <p:cNvPr id="2" name="Title 1"/>
          <p:cNvSpPr>
            <a:spLocks noGrp="1"/>
          </p:cNvSpPr>
          <p:nvPr>
            <p:ph type="ctrTitle"/>
          </p:nvPr>
        </p:nvSpPr>
        <p:spPr>
          <a:xfrm>
            <a:off x="434471" y="3202111"/>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4084758"/>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700"/>
            <a:ext cx="2844800" cy="365125"/>
          </a:xfrm>
        </p:spPr>
        <p:txBody>
          <a:bodyPr/>
          <a:lstStyle>
            <a:lvl1pPr>
              <a:defRPr sz="1000">
                <a:solidFill>
                  <a:srgbClr val="FFFFFF"/>
                </a:solidFill>
              </a:defRPr>
            </a:lvl1pPr>
          </a:lstStyle>
          <a:p>
            <a:fld id="{AC3ED585-F3FD-3549-A994-39826905F8BC}" type="datetime1">
              <a:rPr lang="en-US" smtClean="0"/>
              <a:t>9/13/2023</a:t>
            </a:fld>
            <a:endParaRPr lang="en-US"/>
          </a:p>
        </p:txBody>
      </p:sp>
      <p:grpSp>
        <p:nvGrpSpPr>
          <p:cNvPr id="10" name="Group 9"/>
          <p:cNvGrpSpPr/>
          <p:nvPr userDrawn="1"/>
        </p:nvGrpSpPr>
        <p:grpSpPr>
          <a:xfrm>
            <a:off x="16933" y="6787278"/>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997185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7785165" y="2456579"/>
            <a:ext cx="4435963" cy="4330699"/>
          </a:xfrm>
          <a:prstGeom prst="rect">
            <a:avLst/>
          </a:prstGeom>
        </p:spPr>
      </p:pic>
      <p:sp>
        <p:nvSpPr>
          <p:cNvPr id="2" name="Title 1"/>
          <p:cNvSpPr>
            <a:spLocks noGrp="1"/>
          </p:cNvSpPr>
          <p:nvPr>
            <p:ph type="ctrTitle"/>
          </p:nvPr>
        </p:nvSpPr>
        <p:spPr>
          <a:xfrm>
            <a:off x="434472" y="2846520"/>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3729165"/>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grpSp>
        <p:nvGrpSpPr>
          <p:cNvPr id="10" name="Group 9"/>
          <p:cNvGrpSpPr/>
          <p:nvPr userDrawn="1"/>
        </p:nvGrpSpPr>
        <p:grpSpPr>
          <a:xfrm>
            <a:off x="16933" y="6787278"/>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userDrawn="1"/>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564446" y="5463280"/>
            <a:ext cx="2754337" cy="580962"/>
            <a:chOff x="193478" y="5437878"/>
            <a:chExt cx="2295608" cy="645605"/>
          </a:xfrm>
        </p:grpSpPr>
        <p:pic>
          <p:nvPicPr>
            <p:cNvPr id="14" name="Picture 13" descr="DPH-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3" y="5342472"/>
            <a:ext cx="2721327" cy="804333"/>
          </a:xfrm>
        </p:spPr>
        <p:txBody>
          <a:bodyPr/>
          <a:lstStyle>
            <a:lvl1pPr marL="0" indent="0">
              <a:buFontTx/>
              <a:buNone/>
              <a:defRPr sz="1400">
                <a:solidFill>
                  <a:schemeClr val="bg1"/>
                </a:solidFill>
              </a:defRPr>
            </a:lvl1pPr>
          </a:lstStyle>
          <a:p>
            <a:endParaRPr lang="en-US"/>
          </a:p>
        </p:txBody>
      </p:sp>
    </p:spTree>
    <p:extLst>
      <p:ext uri="{BB962C8B-B14F-4D97-AF65-F5344CB8AC3E}">
        <p14:creationId xmlns:p14="http://schemas.microsoft.com/office/powerpoint/2010/main" val="298640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325786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584984" y="1606553"/>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597533"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1" y="1765306"/>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538664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userDrawn="1"/>
        </p:nvSpPr>
        <p:spPr bwMode="auto">
          <a:xfrm>
            <a:off x="963087"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898" marR="0" indent="-88898" algn="l" defTabSz="914377"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userDrawn="1"/>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50"/>
            <a:ext cx="10363200" cy="403455"/>
          </a:xfrm>
        </p:spPr>
        <p:txBody>
          <a:bodyPr anchor="b" anchorCtr="0"/>
          <a:lstStyle>
            <a:lvl1pPr marL="0" indent="0">
              <a:lnSpc>
                <a:spcPts val="2100"/>
              </a:lnSpc>
              <a:buNone/>
              <a:defRPr sz="2000" b="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8605962" y="2527301"/>
            <a:ext cx="3586041" cy="3266046"/>
          </a:xfrm>
          <a:prstGeom prst="rect">
            <a:avLst/>
          </a:prstGeom>
        </p:spPr>
      </p:pic>
      <p:cxnSp>
        <p:nvCxnSpPr>
          <p:cNvPr id="10" name="Straight Connector 9"/>
          <p:cNvCxnSpPr/>
          <p:nvPr userDrawn="1"/>
        </p:nvCxnSpPr>
        <p:spPr>
          <a:xfrm>
            <a:off x="3"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119"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8586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88"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503728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20625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717342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5"/>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9" y="5494342"/>
            <a:ext cx="10850033" cy="296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1" y="5791200"/>
            <a:ext cx="982062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70" y="838204"/>
            <a:ext cx="10850033" cy="4190999"/>
          </a:xfrm>
        </p:spPr>
        <p:txBody>
          <a:bodyPr/>
          <a:lstStyle>
            <a:lvl1pPr marL="0" indent="0">
              <a:buFontTx/>
              <a:buNone/>
              <a:defRPr sz="2800" b="1">
                <a:latin typeface="+mj-lt"/>
              </a:defRPr>
            </a:lvl1pPr>
          </a:lstStyle>
          <a:p>
            <a:pPr lvl="0"/>
            <a:endParaRPr lang="en-US"/>
          </a:p>
        </p:txBody>
      </p:sp>
    </p:spTree>
    <p:extLst>
      <p:ext uri="{BB962C8B-B14F-4D97-AF65-F5344CB8AC3E}">
        <p14:creationId xmlns:p14="http://schemas.microsoft.com/office/powerpoint/2010/main" val="1951229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itle-ENG">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79D902-BB90-4E78-88FC-15C8450A4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4" name="TextBox 3">
            <a:extLst>
              <a:ext uri="{FF2B5EF4-FFF2-40B4-BE49-F238E27FC236}">
                <a16:creationId xmlns:a16="http://schemas.microsoft.com/office/drawing/2014/main" id="{97229CCC-03A9-4A83-A341-66B762FEC50F}"/>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
        <p:nvSpPr>
          <p:cNvPr id="5" name="TextBox 4">
            <a:extLst>
              <a:ext uri="{FF2B5EF4-FFF2-40B4-BE49-F238E27FC236}">
                <a16:creationId xmlns:a16="http://schemas.microsoft.com/office/drawing/2014/main" id="{6F30874F-81C3-41BE-ADDF-319968F3390E}"/>
              </a:ext>
            </a:extLst>
          </p:cNvPr>
          <p:cNvSpPr txBox="1"/>
          <p:nvPr userDrawn="1"/>
        </p:nvSpPr>
        <p:spPr>
          <a:xfrm>
            <a:off x="5868113" y="411029"/>
            <a:ext cx="6096000" cy="2554545"/>
          </a:xfrm>
          <a:prstGeom prst="rect">
            <a:avLst/>
          </a:prstGeom>
          <a:noFill/>
        </p:spPr>
        <p:txBody>
          <a:bodyPr wrap="square" rtlCol="0">
            <a:spAutoFit/>
          </a:bodyPr>
          <a:lstStyle/>
          <a:p>
            <a:pPr algn="ctr"/>
            <a:r>
              <a:rPr lang="en-US" sz="2800" i="1" spc="100">
                <a:solidFill>
                  <a:schemeClr val="bg1"/>
                </a:solidFill>
                <a:effectLst>
                  <a:outerShdw blurRad="38100" dist="38100" dir="2700000" algn="tl">
                    <a:srgbClr val="000000">
                      <a:alpha val="43137"/>
                    </a:srgbClr>
                  </a:outerShdw>
                </a:effectLst>
                <a:latin typeface="Lato Bold" panose="020F0802020204030203" pitchFamily="34" charset="0"/>
              </a:rPr>
              <a:t>Los Angeles County Responds</a:t>
            </a:r>
          </a:p>
          <a:p>
            <a:pPr algn="ctr"/>
            <a:endParaRPr lang="en-US" sz="32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en-US" sz="4000" b="1" spc="100">
                <a:solidFill>
                  <a:schemeClr val="bg1"/>
                </a:solidFill>
                <a:effectLst>
                  <a:outerShdw blurRad="38100" dist="38100" dir="2700000" algn="tl">
                    <a:srgbClr val="000000">
                      <a:alpha val="43137"/>
                    </a:srgbClr>
                  </a:outerShdw>
                </a:effectLst>
                <a:latin typeface="Lato Black" panose="020F0A02020204030203" pitchFamily="34" charset="0"/>
              </a:rPr>
              <a:t>Confronting COVID-19</a:t>
            </a: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fld id="{06D4D0D8-C7F2-4AF4-98E5-882B50F2D55B}" type="datetime4">
              <a:rPr lang="en-US" sz="2800" i="1" spc="100" smtClean="0">
                <a:solidFill>
                  <a:schemeClr val="bg1"/>
                </a:solidFill>
                <a:effectLst>
                  <a:outerShdw blurRad="38100" dist="38100" dir="2700000" algn="tl">
                    <a:srgbClr val="000000">
                      <a:alpha val="43137"/>
                    </a:srgbClr>
                  </a:outerShdw>
                </a:effectLst>
                <a:latin typeface="Lato Black" panose="020F0A02020204030203" pitchFamily="34" charset="0"/>
              </a:rPr>
              <a:t>September 13, 2023</a:t>
            </a:fld>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p:txBody>
      </p:sp>
      <p:cxnSp>
        <p:nvCxnSpPr>
          <p:cNvPr id="6" name="Straight Connector 5">
            <a:extLst>
              <a:ext uri="{FF2B5EF4-FFF2-40B4-BE49-F238E27FC236}">
                <a16:creationId xmlns:a16="http://schemas.microsoft.com/office/drawing/2014/main" id="{CFDCAF40-C4CC-4717-80CD-A24DE502C2CE}"/>
              </a:ext>
            </a:extLst>
          </p:cNvPr>
          <p:cNvCxnSpPr>
            <a:cxnSpLocks/>
          </p:cNvCxnSpPr>
          <p:nvPr userDrawn="1"/>
        </p:nvCxnSpPr>
        <p:spPr>
          <a:xfrm>
            <a:off x="6316362" y="2200744"/>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8E2B6B-9C58-453B-84D3-8929A36890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Tree>
    <p:extLst>
      <p:ext uri="{BB962C8B-B14F-4D97-AF65-F5344CB8AC3E}">
        <p14:creationId xmlns:p14="http://schemas.microsoft.com/office/powerpoint/2010/main" val="639669940"/>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859896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ITLE-SPN">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79D902-BB90-4E78-88FC-15C8450A4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4" name="TextBox 3">
            <a:extLst>
              <a:ext uri="{FF2B5EF4-FFF2-40B4-BE49-F238E27FC236}">
                <a16:creationId xmlns:a16="http://schemas.microsoft.com/office/drawing/2014/main" id="{97229CCC-03A9-4A83-A341-66B762FEC50F}"/>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
        <p:nvSpPr>
          <p:cNvPr id="5" name="TextBox 4">
            <a:extLst>
              <a:ext uri="{FF2B5EF4-FFF2-40B4-BE49-F238E27FC236}">
                <a16:creationId xmlns:a16="http://schemas.microsoft.com/office/drawing/2014/main" id="{6F30874F-81C3-41BE-ADDF-319968F3390E}"/>
              </a:ext>
            </a:extLst>
          </p:cNvPr>
          <p:cNvSpPr txBox="1"/>
          <p:nvPr userDrawn="1"/>
        </p:nvSpPr>
        <p:spPr>
          <a:xfrm>
            <a:off x="5900872" y="411029"/>
            <a:ext cx="6030483" cy="2400657"/>
          </a:xfrm>
          <a:prstGeom prst="rect">
            <a:avLst/>
          </a:prstGeom>
          <a:noFill/>
        </p:spPr>
        <p:txBody>
          <a:bodyPr wrap="square" rtlCol="0">
            <a:spAutoFit/>
          </a:bodyPr>
          <a:lstStyle/>
          <a:p>
            <a:pPr algn="ctr"/>
            <a:r>
              <a:rPr lang="en-US" sz="2400" i="1" spc="100">
                <a:solidFill>
                  <a:schemeClr val="bg1"/>
                </a:solidFill>
                <a:effectLst>
                  <a:outerShdw blurRad="38100" dist="38100" dir="2700000" algn="tl">
                    <a:srgbClr val="000000">
                      <a:alpha val="43137"/>
                    </a:srgbClr>
                  </a:outerShdw>
                </a:effectLst>
                <a:latin typeface="Lato Bold" panose="020F0802020204030203" pitchFamily="34" charset="0"/>
              </a:rPr>
              <a:t>El Condado de Los Ángeles Responde</a:t>
            </a:r>
          </a:p>
          <a:p>
            <a:pPr algn="ctr"/>
            <a:endParaRPr lang="en-US" sz="32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en-US" sz="3800" b="1" spc="100">
                <a:solidFill>
                  <a:schemeClr val="bg1"/>
                </a:solidFill>
                <a:effectLst>
                  <a:outerShdw blurRad="38100" dist="38100" dir="2700000" algn="tl">
                    <a:srgbClr val="000000">
                      <a:alpha val="43137"/>
                    </a:srgbClr>
                  </a:outerShdw>
                </a:effectLst>
                <a:latin typeface="Lato Black" panose="020F0A02020204030203" pitchFamily="34" charset="0"/>
              </a:rPr>
              <a:t>Confrontando COVID-19</a:t>
            </a: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en-US" sz="2800" i="1" spc="100">
                <a:solidFill>
                  <a:schemeClr val="bg1"/>
                </a:solidFill>
                <a:effectLst>
                  <a:outerShdw blurRad="38100" dist="38100" dir="2700000" algn="tl">
                    <a:srgbClr val="000000">
                      <a:alpha val="43137"/>
                    </a:srgbClr>
                  </a:outerShdw>
                </a:effectLst>
                <a:latin typeface="Lato Black" panose="020F0A02020204030203" pitchFamily="34" charset="0"/>
              </a:rPr>
              <a:t>8 de Junio del 2020</a:t>
            </a:r>
          </a:p>
        </p:txBody>
      </p:sp>
      <p:cxnSp>
        <p:nvCxnSpPr>
          <p:cNvPr id="6" name="Straight Connector 5">
            <a:extLst>
              <a:ext uri="{FF2B5EF4-FFF2-40B4-BE49-F238E27FC236}">
                <a16:creationId xmlns:a16="http://schemas.microsoft.com/office/drawing/2014/main" id="{CFDCAF40-C4CC-4717-80CD-A24DE502C2CE}"/>
              </a:ext>
            </a:extLst>
          </p:cNvPr>
          <p:cNvCxnSpPr>
            <a:cxnSpLocks/>
          </p:cNvCxnSpPr>
          <p:nvPr userDrawn="1"/>
        </p:nvCxnSpPr>
        <p:spPr>
          <a:xfrm>
            <a:off x="6316362" y="2136576"/>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8E2B6B-9C58-453B-84D3-8929A36890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Tree>
    <p:extLst>
      <p:ext uri="{BB962C8B-B14F-4D97-AF65-F5344CB8AC3E}">
        <p14:creationId xmlns:p14="http://schemas.microsoft.com/office/powerpoint/2010/main" val="3280655029"/>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itle-ARM">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79D902-BB90-4E78-88FC-15C8450A4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4" name="TextBox 3">
            <a:extLst>
              <a:ext uri="{FF2B5EF4-FFF2-40B4-BE49-F238E27FC236}">
                <a16:creationId xmlns:a16="http://schemas.microsoft.com/office/drawing/2014/main" id="{97229CCC-03A9-4A83-A341-66B762FEC50F}"/>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
        <p:nvSpPr>
          <p:cNvPr id="5" name="TextBox 4">
            <a:extLst>
              <a:ext uri="{FF2B5EF4-FFF2-40B4-BE49-F238E27FC236}">
                <a16:creationId xmlns:a16="http://schemas.microsoft.com/office/drawing/2014/main" id="{6F30874F-81C3-41BE-ADDF-319968F3390E}"/>
              </a:ext>
            </a:extLst>
          </p:cNvPr>
          <p:cNvSpPr txBox="1"/>
          <p:nvPr userDrawn="1"/>
        </p:nvSpPr>
        <p:spPr>
          <a:xfrm>
            <a:off x="5868113" y="411029"/>
            <a:ext cx="6096000" cy="2816156"/>
          </a:xfrm>
          <a:prstGeom prst="rect">
            <a:avLst/>
          </a:prstGeom>
          <a:noFill/>
        </p:spPr>
        <p:txBody>
          <a:bodyPr wrap="square" rtlCol="0">
            <a:spAutoFit/>
          </a:bodyPr>
          <a:lstStyle/>
          <a:p>
            <a:pPr algn="ctr"/>
            <a:r>
              <a:rPr lang="hy-AM" sz="2000"/>
              <a:t>Լոս Անջելեսի Կոմսությունը Պատասխանում Է</a:t>
            </a:r>
            <a:endParaRPr lang="en-US" sz="2000"/>
          </a:p>
          <a:p>
            <a:pPr algn="ctr"/>
            <a:endParaRPr lang="en-US" sz="20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hy-AM" sz="4000" b="1" spc="100">
                <a:solidFill>
                  <a:schemeClr val="bg1"/>
                </a:solidFill>
                <a:effectLst>
                  <a:outerShdw blurRad="38100" dist="38100" dir="2700000" algn="tl">
                    <a:srgbClr val="000000">
                      <a:alpha val="43137"/>
                    </a:srgbClr>
                  </a:outerShdw>
                </a:effectLst>
                <a:latin typeface="Lato Black" panose="020F0A02020204030203" pitchFamily="34" charset="0"/>
              </a:rPr>
              <a:t>Դիմակայել Կորոնավիրուսին</a:t>
            </a:r>
            <a:endParaRPr lang="en-US" sz="40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y-AM" sz="2800" i="1" spc="100">
                <a:solidFill>
                  <a:schemeClr val="bg1"/>
                </a:solidFill>
                <a:effectLst>
                  <a:outerShdw blurRad="38100" dist="38100" dir="2700000" algn="tl">
                    <a:srgbClr val="000000">
                      <a:alpha val="43137"/>
                    </a:srgbClr>
                  </a:outerShdw>
                </a:effectLst>
                <a:latin typeface="Lato Black" panose="020F0A02020204030203" pitchFamily="34" charset="0"/>
              </a:rPr>
              <a:t>Հունիս</a:t>
            </a:r>
            <a:r>
              <a:rPr lang="en-US" sz="2800" i="1" spc="100">
                <a:solidFill>
                  <a:schemeClr val="bg1"/>
                </a:solidFill>
                <a:effectLst>
                  <a:outerShdw blurRad="38100" dist="38100" dir="2700000" algn="tl">
                    <a:srgbClr val="000000">
                      <a:alpha val="43137"/>
                    </a:srgbClr>
                  </a:outerShdw>
                </a:effectLst>
                <a:latin typeface="Lato Black" panose="020F0A02020204030203" pitchFamily="34" charset="0"/>
              </a:rPr>
              <a:t> 8, 2020</a:t>
            </a:r>
          </a:p>
        </p:txBody>
      </p:sp>
      <p:cxnSp>
        <p:nvCxnSpPr>
          <p:cNvPr id="6" name="Straight Connector 5">
            <a:extLst>
              <a:ext uri="{FF2B5EF4-FFF2-40B4-BE49-F238E27FC236}">
                <a16:creationId xmlns:a16="http://schemas.microsoft.com/office/drawing/2014/main" id="{CFDCAF40-C4CC-4717-80CD-A24DE502C2CE}"/>
              </a:ext>
            </a:extLst>
          </p:cNvPr>
          <p:cNvCxnSpPr>
            <a:cxnSpLocks/>
          </p:cNvCxnSpPr>
          <p:nvPr userDrawn="1"/>
        </p:nvCxnSpPr>
        <p:spPr>
          <a:xfrm>
            <a:off x="6356241" y="2516938"/>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8E2B6B-9C58-453B-84D3-8929A36890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Tree>
    <p:extLst>
      <p:ext uri="{BB962C8B-B14F-4D97-AF65-F5344CB8AC3E}">
        <p14:creationId xmlns:p14="http://schemas.microsoft.com/office/powerpoint/2010/main" val="1977312896"/>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K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10F3B2-FB68-41F9-A738-2E1F455758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7" name="TextBox 6">
            <a:extLst>
              <a:ext uri="{FF2B5EF4-FFF2-40B4-BE49-F238E27FC236}">
                <a16:creationId xmlns:a16="http://schemas.microsoft.com/office/drawing/2014/main" id="{A9E81084-2CCB-490C-A3EB-FA51B7BFEDF1}"/>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10" name="Picture 9">
            <a:extLst>
              <a:ext uri="{FF2B5EF4-FFF2-40B4-BE49-F238E27FC236}">
                <a16:creationId xmlns:a16="http://schemas.microsoft.com/office/drawing/2014/main" id="{6977BC54-5872-4FBF-858A-F00B23E4E2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
        <p:nvSpPr>
          <p:cNvPr id="11" name="TextBox 10">
            <a:extLst>
              <a:ext uri="{FF2B5EF4-FFF2-40B4-BE49-F238E27FC236}">
                <a16:creationId xmlns:a16="http://schemas.microsoft.com/office/drawing/2014/main" id="{C1E8FBF7-8492-427F-B719-C65719B35A41}"/>
              </a:ext>
            </a:extLst>
          </p:cNvPr>
          <p:cNvSpPr txBox="1"/>
          <p:nvPr userDrawn="1"/>
        </p:nvSpPr>
        <p:spPr>
          <a:xfrm>
            <a:off x="5868113" y="411029"/>
            <a:ext cx="6096000" cy="2554545"/>
          </a:xfrm>
          <a:prstGeom prst="rect">
            <a:avLst/>
          </a:prstGeom>
          <a:noFill/>
        </p:spPr>
        <p:txBody>
          <a:bodyPr wrap="square" rtlCol="0">
            <a:spAutoFit/>
          </a:bodyPr>
          <a:lstStyle/>
          <a:p>
            <a:pPr algn="ctr"/>
            <a:r>
              <a:rPr lang="ko-KR" altLang="en-US" sz="2800" i="0" spc="100">
                <a:solidFill>
                  <a:schemeClr val="bg1"/>
                </a:solidFill>
                <a:effectLst>
                  <a:outerShdw blurRad="38100" dist="38100" dir="2700000" algn="tl">
                    <a:srgbClr val="000000">
                      <a:alpha val="43137"/>
                    </a:srgbClr>
                  </a:outerShdw>
                </a:effectLst>
                <a:latin typeface="Lato Bold" panose="020F0802020204030203" pitchFamily="34" charset="0"/>
              </a:rPr>
              <a:t>로스엔젤레스 카운티가 응답하다</a:t>
            </a:r>
            <a:endParaRPr lang="en-US" sz="2800" i="0" spc="100">
              <a:solidFill>
                <a:schemeClr val="bg1"/>
              </a:solidFill>
              <a:effectLst>
                <a:outerShdw blurRad="38100" dist="38100" dir="2700000" algn="tl">
                  <a:srgbClr val="000000">
                    <a:alpha val="43137"/>
                  </a:srgbClr>
                </a:outerShdw>
              </a:effectLst>
              <a:latin typeface="Lato Bold" panose="020F0802020204030203" pitchFamily="34" charset="0"/>
            </a:endParaRPr>
          </a:p>
          <a:p>
            <a:pPr algn="ctr"/>
            <a:endParaRPr lang="en-US" sz="40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ko-KR" altLang="en-US" sz="3600" b="1" spc="100">
                <a:solidFill>
                  <a:schemeClr val="bg1"/>
                </a:solidFill>
                <a:effectLst>
                  <a:outerShdw blurRad="38100" dist="38100" dir="2700000" algn="tl">
                    <a:srgbClr val="000000">
                      <a:alpha val="43137"/>
                    </a:srgbClr>
                  </a:outerShdw>
                </a:effectLst>
                <a:latin typeface="Lato Black" panose="020F0A02020204030203" pitchFamily="34" charset="0"/>
              </a:rPr>
              <a:t>코로나 바이러스에 대항하다</a:t>
            </a:r>
            <a:endParaRPr lang="en-US" sz="24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en-US" altLang="ko-KR" sz="2800" i="0" spc="100">
                <a:solidFill>
                  <a:schemeClr val="bg1"/>
                </a:solidFill>
                <a:effectLst>
                  <a:outerShdw blurRad="38100" dist="38100" dir="2700000" algn="tl">
                    <a:srgbClr val="000000">
                      <a:alpha val="43137"/>
                    </a:srgbClr>
                  </a:outerShdw>
                </a:effectLst>
                <a:latin typeface="Lato Black" panose="020F0A02020204030203" pitchFamily="34" charset="0"/>
              </a:rPr>
              <a:t>2020 </a:t>
            </a:r>
            <a:r>
              <a:rPr lang="ko-KR" altLang="en-US" sz="2800" i="0" spc="100">
                <a:solidFill>
                  <a:schemeClr val="bg1"/>
                </a:solidFill>
                <a:effectLst>
                  <a:outerShdw blurRad="38100" dist="38100" dir="2700000" algn="tl">
                    <a:srgbClr val="000000">
                      <a:alpha val="43137"/>
                    </a:srgbClr>
                  </a:outerShdw>
                </a:effectLst>
                <a:latin typeface="Lato Black" panose="020F0A02020204030203" pitchFamily="34" charset="0"/>
              </a:rPr>
              <a:t>년 </a:t>
            </a:r>
            <a:r>
              <a:rPr lang="en-US" altLang="ko-KR" sz="2800" i="0" spc="100">
                <a:solidFill>
                  <a:schemeClr val="bg1"/>
                </a:solidFill>
                <a:effectLst>
                  <a:outerShdw blurRad="38100" dist="38100" dir="2700000" algn="tl">
                    <a:srgbClr val="000000">
                      <a:alpha val="43137"/>
                    </a:srgbClr>
                  </a:outerShdw>
                </a:effectLst>
                <a:latin typeface="Lato Black" panose="020F0A02020204030203" pitchFamily="34" charset="0"/>
              </a:rPr>
              <a:t>6 </a:t>
            </a:r>
            <a:r>
              <a:rPr lang="ko-KR" altLang="en-US" sz="2800" i="0" spc="100">
                <a:solidFill>
                  <a:schemeClr val="bg1"/>
                </a:solidFill>
                <a:effectLst>
                  <a:outerShdw blurRad="38100" dist="38100" dir="2700000" algn="tl">
                    <a:srgbClr val="000000">
                      <a:alpha val="43137"/>
                    </a:srgbClr>
                  </a:outerShdw>
                </a:effectLst>
                <a:latin typeface="Lato Black" panose="020F0A02020204030203" pitchFamily="34" charset="0"/>
              </a:rPr>
              <a:t>월 </a:t>
            </a:r>
            <a:r>
              <a:rPr lang="en-US" altLang="ko-KR" sz="2800" i="0" spc="100">
                <a:solidFill>
                  <a:schemeClr val="bg1"/>
                </a:solidFill>
                <a:effectLst>
                  <a:outerShdw blurRad="38100" dist="38100" dir="2700000" algn="tl">
                    <a:srgbClr val="000000">
                      <a:alpha val="43137"/>
                    </a:srgbClr>
                  </a:outerShdw>
                </a:effectLst>
                <a:latin typeface="Lato Black" panose="020F0A02020204030203" pitchFamily="34" charset="0"/>
              </a:rPr>
              <a:t>8 </a:t>
            </a:r>
            <a:r>
              <a:rPr lang="ko-KR" altLang="en-US" sz="2800" i="0" spc="100">
                <a:solidFill>
                  <a:schemeClr val="bg1"/>
                </a:solidFill>
                <a:effectLst>
                  <a:outerShdw blurRad="38100" dist="38100" dir="2700000" algn="tl">
                    <a:srgbClr val="000000">
                      <a:alpha val="43137"/>
                    </a:srgbClr>
                  </a:outerShdw>
                </a:effectLst>
                <a:latin typeface="Lato Black" panose="020F0A02020204030203" pitchFamily="34" charset="0"/>
              </a:rPr>
              <a:t>일</a:t>
            </a:r>
            <a:endParaRPr lang="en-US" sz="2800" i="0" spc="100">
              <a:solidFill>
                <a:schemeClr val="bg1"/>
              </a:solidFill>
              <a:effectLst>
                <a:outerShdw blurRad="38100" dist="38100" dir="2700000" algn="tl">
                  <a:srgbClr val="000000">
                    <a:alpha val="43137"/>
                  </a:srgbClr>
                </a:outerShdw>
              </a:effectLst>
              <a:latin typeface="Lato Black" panose="020F0A02020204030203" pitchFamily="34" charset="0"/>
            </a:endParaRPr>
          </a:p>
        </p:txBody>
      </p:sp>
      <p:cxnSp>
        <p:nvCxnSpPr>
          <p:cNvPr id="12" name="Straight Connector 11">
            <a:extLst>
              <a:ext uri="{FF2B5EF4-FFF2-40B4-BE49-F238E27FC236}">
                <a16:creationId xmlns:a16="http://schemas.microsoft.com/office/drawing/2014/main" id="{8DAF0FEF-01F2-4A3D-9501-6262B1A7809A}"/>
              </a:ext>
            </a:extLst>
          </p:cNvPr>
          <p:cNvCxnSpPr>
            <a:cxnSpLocks/>
          </p:cNvCxnSpPr>
          <p:nvPr userDrawn="1"/>
        </p:nvCxnSpPr>
        <p:spPr>
          <a:xfrm>
            <a:off x="6316362" y="1166703"/>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979911"/>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_CH">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10F3B2-FB68-41F9-A738-2E1F455758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7" name="TextBox 6">
            <a:extLst>
              <a:ext uri="{FF2B5EF4-FFF2-40B4-BE49-F238E27FC236}">
                <a16:creationId xmlns:a16="http://schemas.microsoft.com/office/drawing/2014/main" id="{A9E81084-2CCB-490C-A3EB-FA51B7BFEDF1}"/>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
        <p:nvSpPr>
          <p:cNvPr id="8" name="TextBox 7">
            <a:extLst>
              <a:ext uri="{FF2B5EF4-FFF2-40B4-BE49-F238E27FC236}">
                <a16:creationId xmlns:a16="http://schemas.microsoft.com/office/drawing/2014/main" id="{7D374FB4-38E5-45D5-8BD4-8AB69BEE1950}"/>
              </a:ext>
            </a:extLst>
          </p:cNvPr>
          <p:cNvSpPr txBox="1"/>
          <p:nvPr userDrawn="1"/>
        </p:nvSpPr>
        <p:spPr>
          <a:xfrm>
            <a:off x="5868113" y="411029"/>
            <a:ext cx="6096000" cy="2616101"/>
          </a:xfrm>
          <a:prstGeom prst="rect">
            <a:avLst/>
          </a:prstGeom>
          <a:noFill/>
        </p:spPr>
        <p:txBody>
          <a:bodyPr wrap="square" rtlCol="0">
            <a:spAutoFit/>
          </a:bodyPr>
          <a:lstStyle/>
          <a:p>
            <a:pPr algn="ctr"/>
            <a:r>
              <a:rPr lang="zh-TW" altLang="en-US" sz="3200">
                <a:latin typeface="MS Gothic" panose="020B0609070205080204" pitchFamily="49" charset="-128"/>
                <a:ea typeface="MS Gothic" panose="020B0609070205080204" pitchFamily="49" charset="-128"/>
                <a:cs typeface="Arial" panose="020B0604020202020204" pitchFamily="34" charset="0"/>
              </a:rPr>
              <a:t>洛杉磯縣回應</a:t>
            </a:r>
            <a:endParaRPr lang="en-US" altLang="zh-TW" sz="3200">
              <a:latin typeface="MS Gothic" panose="020B0609070205080204" pitchFamily="49" charset="-128"/>
              <a:ea typeface="MS Gothic" panose="020B0609070205080204" pitchFamily="49" charset="-128"/>
              <a:cs typeface="Arial" panose="020B0604020202020204" pitchFamily="34" charset="0"/>
            </a:endParaRPr>
          </a:p>
          <a:p>
            <a:pPr algn="ctr"/>
            <a:endParaRPr lang="en-US" altLang="zh-TW" sz="2800">
              <a:latin typeface="MS Gothic" panose="020B0609070205080204" pitchFamily="49" charset="-128"/>
              <a:ea typeface="MS Gothic" panose="020B0609070205080204" pitchFamily="49"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4000" b="0" i="0" kern="1200">
                <a:solidFill>
                  <a:schemeClr val="tx1"/>
                </a:solidFill>
                <a:effectLst/>
                <a:latin typeface="MS Gothic" panose="020B0609070205080204" pitchFamily="49" charset="-128"/>
                <a:ea typeface="MS Gothic" panose="020B0609070205080204" pitchFamily="49" charset="-128"/>
                <a:cs typeface="Arial" panose="020B0604020202020204" pitchFamily="34" charset="0"/>
              </a:rPr>
              <a:t>對抗</a:t>
            </a:r>
            <a:r>
              <a:rPr lang="en-US" altLang="zh-TW" sz="2000" b="1" i="0" kern="1200" spc="100">
                <a:solidFill>
                  <a:schemeClr val="bg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cs typeface="Arial" panose="020B0604020202020204" pitchFamily="34" charset="0"/>
              </a:rPr>
              <a:t> </a:t>
            </a:r>
            <a:r>
              <a:rPr lang="en-US" altLang="zh-TW" sz="4400" b="1" i="0" kern="1200" spc="100">
                <a:solidFill>
                  <a:schemeClr val="bg1"/>
                </a:solidFill>
                <a:effectLst>
                  <a:outerShdw blurRad="38100" dist="38100" dir="2700000" algn="tl">
                    <a:srgbClr val="000000">
                      <a:alpha val="43137"/>
                    </a:srgbClr>
                  </a:outerShdw>
                </a:effectLst>
                <a:latin typeface="Lato Black" panose="020F0A02020204030203" pitchFamily="34" charset="0"/>
                <a:ea typeface="+mn-ea"/>
                <a:cs typeface="+mn-cs"/>
              </a:rPr>
              <a:t>COVID-19</a:t>
            </a:r>
            <a:endParaRPr lang="en-US" sz="40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i="0" spc="100">
                <a:solidFill>
                  <a:schemeClr val="bg1"/>
                </a:solidFill>
                <a:effectLst>
                  <a:outerShdw blurRad="38100" dist="38100" dir="2700000" algn="tl">
                    <a:srgbClr val="000000">
                      <a:alpha val="43137"/>
                    </a:srgbClr>
                  </a:outerShdw>
                </a:effectLst>
                <a:latin typeface="Lato Black" panose="020F0A02020204030203" pitchFamily="34" charset="0"/>
              </a:rPr>
              <a:t>2020 </a:t>
            </a:r>
            <a:r>
              <a:rPr lang="en-US" altLang="zh-TW" sz="3200" i="0" spc="100">
                <a:solidFill>
                  <a:schemeClr val="bg1"/>
                </a:solidFill>
                <a:effectLst>
                  <a:outerShdw blurRad="38100" dist="38100" dir="2700000" algn="tl">
                    <a:srgbClr val="000000">
                      <a:alpha val="43137"/>
                    </a:srgbClr>
                  </a:outerShdw>
                </a:effectLst>
                <a:latin typeface="Lato Black" panose="020F0A02020204030203" pitchFamily="34" charset="0"/>
              </a:rPr>
              <a:t>6</a:t>
            </a:r>
            <a:r>
              <a:rPr lang="zh-TW" altLang="en-US" sz="3200" i="0" spc="100">
                <a:solidFill>
                  <a:schemeClr val="bg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月</a:t>
            </a:r>
            <a:r>
              <a:rPr lang="en-US" altLang="zh-TW" sz="3200" i="0" spc="100">
                <a:solidFill>
                  <a:schemeClr val="bg1"/>
                </a:solidFill>
                <a:effectLst>
                  <a:outerShdw blurRad="38100" dist="38100" dir="2700000" algn="tl">
                    <a:srgbClr val="000000">
                      <a:alpha val="43137"/>
                    </a:srgbClr>
                  </a:outerShdw>
                </a:effectLst>
                <a:latin typeface="Lato Black" panose="020F0A02020204030203" pitchFamily="34" charset="0"/>
              </a:rPr>
              <a:t>8</a:t>
            </a:r>
            <a:r>
              <a:rPr lang="zh-TW" altLang="en-US" sz="3200" i="0" spc="100">
                <a:solidFill>
                  <a:schemeClr val="bg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日</a:t>
            </a:r>
            <a:endParaRPr lang="en-US" sz="3200" i="0" spc="100">
              <a:solidFill>
                <a:schemeClr val="bg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endParaRPr>
          </a:p>
        </p:txBody>
      </p:sp>
      <p:cxnSp>
        <p:nvCxnSpPr>
          <p:cNvPr id="9" name="Straight Connector 8">
            <a:extLst>
              <a:ext uri="{FF2B5EF4-FFF2-40B4-BE49-F238E27FC236}">
                <a16:creationId xmlns:a16="http://schemas.microsoft.com/office/drawing/2014/main" id="{5588DB59-4FB6-4074-B2EB-1AC01D7EAE57}"/>
              </a:ext>
            </a:extLst>
          </p:cNvPr>
          <p:cNvCxnSpPr>
            <a:cxnSpLocks/>
          </p:cNvCxnSpPr>
          <p:nvPr userDrawn="1"/>
        </p:nvCxnSpPr>
        <p:spPr>
          <a:xfrm>
            <a:off x="6356241" y="2239403"/>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977BC54-5872-4FBF-858A-F00B23E4E2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Tree>
    <p:extLst>
      <p:ext uri="{BB962C8B-B14F-4D97-AF65-F5344CB8AC3E}">
        <p14:creationId xmlns:p14="http://schemas.microsoft.com/office/powerpoint/2010/main" val="737243102"/>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Update-ENG">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AB583F-C67C-48A5-902E-63B537E76004}"/>
              </a:ext>
            </a:extLst>
          </p:cNvPr>
          <p:cNvSpPr txBox="1"/>
          <p:nvPr userDrawn="1"/>
        </p:nvSpPr>
        <p:spPr>
          <a:xfrm>
            <a:off x="6735750" y="5928492"/>
            <a:ext cx="508217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t>9/13/2023</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9" name="Picture 8">
            <a:extLst>
              <a:ext uri="{FF2B5EF4-FFF2-40B4-BE49-F238E27FC236}">
                <a16:creationId xmlns:a16="http://schemas.microsoft.com/office/drawing/2014/main" id="{FF1C0571-E49F-4FF4-9A36-CFBA237FB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7251" y="5859679"/>
            <a:ext cx="598498" cy="598497"/>
          </a:xfrm>
          <a:prstGeom prst="rect">
            <a:avLst/>
          </a:prstGeom>
        </p:spPr>
      </p:pic>
      <p:sp>
        <p:nvSpPr>
          <p:cNvPr id="11" name="TextBox 10">
            <a:extLst>
              <a:ext uri="{FF2B5EF4-FFF2-40B4-BE49-F238E27FC236}">
                <a16:creationId xmlns:a16="http://schemas.microsoft.com/office/drawing/2014/main" id="{0816AEAC-C0A8-4082-A85D-8347A26409BA}"/>
              </a:ext>
            </a:extLst>
          </p:cNvPr>
          <p:cNvSpPr txBox="1"/>
          <p:nvPr userDrawn="1"/>
        </p:nvSpPr>
        <p:spPr>
          <a:xfrm>
            <a:off x="6096001" y="227602"/>
            <a:ext cx="5721922" cy="974241"/>
          </a:xfrm>
          <a:prstGeom prst="rect">
            <a:avLst/>
          </a:prstGeom>
          <a:noFill/>
        </p:spPr>
        <p:txBody>
          <a:bodyPr wrap="square" rtlCol="0">
            <a:spAutoFit/>
          </a:bodyPr>
          <a:lstStyle/>
          <a:p>
            <a:pPr algn="ctr">
              <a:lnSpc>
                <a:spcPct val="150000"/>
              </a:lnSpc>
            </a:pPr>
            <a:r>
              <a:rPr lang="en-US" sz="4400" b="1">
                <a:solidFill>
                  <a:schemeClr val="bg1"/>
                </a:solidFill>
                <a:effectLst>
                  <a:outerShdw blurRad="38100" dist="38100" dir="2700000" algn="tl">
                    <a:srgbClr val="000000">
                      <a:alpha val="43137"/>
                    </a:srgbClr>
                  </a:outerShdw>
                </a:effectLst>
                <a:latin typeface="Lato Black" panose="020F0A02020204030203" pitchFamily="34" charset="0"/>
              </a:rPr>
              <a:t>COVID-19 Update</a:t>
            </a:r>
          </a:p>
        </p:txBody>
      </p:sp>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357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13141"/>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Update-SPN">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AB583F-C67C-48A5-902E-63B537E76004}"/>
              </a:ext>
            </a:extLst>
          </p:cNvPr>
          <p:cNvSpPr txBox="1"/>
          <p:nvPr userDrawn="1"/>
        </p:nvSpPr>
        <p:spPr>
          <a:xfrm>
            <a:off x="6735750" y="5928492"/>
            <a:ext cx="508217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t>9/13/2023</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9" name="Picture 8">
            <a:extLst>
              <a:ext uri="{FF2B5EF4-FFF2-40B4-BE49-F238E27FC236}">
                <a16:creationId xmlns:a16="http://schemas.microsoft.com/office/drawing/2014/main" id="{FF1C0571-E49F-4FF4-9A36-CFBA237FB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7251" y="5859679"/>
            <a:ext cx="598498" cy="598497"/>
          </a:xfrm>
          <a:prstGeom prst="rect">
            <a:avLst/>
          </a:prstGeom>
        </p:spPr>
      </p:pic>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357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1C10067-D318-4FD1-9928-C99EB20D1E08}"/>
              </a:ext>
            </a:extLst>
          </p:cNvPr>
          <p:cNvSpPr txBox="1"/>
          <p:nvPr userDrawn="1"/>
        </p:nvSpPr>
        <p:spPr>
          <a:xfrm>
            <a:off x="6096001" y="227602"/>
            <a:ext cx="5721922" cy="854016"/>
          </a:xfrm>
          <a:prstGeom prst="rect">
            <a:avLst/>
          </a:prstGeom>
          <a:noFill/>
        </p:spPr>
        <p:txBody>
          <a:bodyPr wrap="square" rtlCol="0">
            <a:spAutoFit/>
          </a:bodyPr>
          <a:lstStyle/>
          <a:p>
            <a:pPr algn="ctr">
              <a:lnSpc>
                <a:spcPct val="150000"/>
              </a:lnSpc>
            </a:pPr>
            <a:r>
              <a:rPr lang="en-US" sz="3800" b="1">
                <a:solidFill>
                  <a:schemeClr val="bg1"/>
                </a:solidFill>
                <a:effectLst>
                  <a:outerShdw blurRad="38100" dist="38100" dir="2700000" algn="tl">
                    <a:srgbClr val="000000">
                      <a:alpha val="43137"/>
                    </a:srgbClr>
                  </a:outerShdw>
                </a:effectLst>
                <a:latin typeface="Lato Black" panose="020F0A02020204030203" pitchFamily="34" charset="0"/>
              </a:rPr>
              <a:t>Actualización COVID-19</a:t>
            </a:r>
          </a:p>
        </p:txBody>
      </p:sp>
    </p:spTree>
    <p:extLst>
      <p:ext uri="{BB962C8B-B14F-4D97-AF65-F5344CB8AC3E}">
        <p14:creationId xmlns:p14="http://schemas.microsoft.com/office/powerpoint/2010/main" val="3696749113"/>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Update-ARM">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AB583F-C67C-48A5-902E-63B537E76004}"/>
              </a:ext>
            </a:extLst>
          </p:cNvPr>
          <p:cNvSpPr txBox="1"/>
          <p:nvPr userDrawn="1"/>
        </p:nvSpPr>
        <p:spPr>
          <a:xfrm>
            <a:off x="6735750" y="5928492"/>
            <a:ext cx="508217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t>9/13/2023</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9" name="Picture 8">
            <a:extLst>
              <a:ext uri="{FF2B5EF4-FFF2-40B4-BE49-F238E27FC236}">
                <a16:creationId xmlns:a16="http://schemas.microsoft.com/office/drawing/2014/main" id="{FF1C0571-E49F-4FF4-9A36-CFBA237FB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7251" y="5859679"/>
            <a:ext cx="598498" cy="598497"/>
          </a:xfrm>
          <a:prstGeom prst="rect">
            <a:avLst/>
          </a:prstGeom>
        </p:spPr>
      </p:pic>
      <p:sp>
        <p:nvSpPr>
          <p:cNvPr id="11" name="TextBox 10">
            <a:extLst>
              <a:ext uri="{FF2B5EF4-FFF2-40B4-BE49-F238E27FC236}">
                <a16:creationId xmlns:a16="http://schemas.microsoft.com/office/drawing/2014/main" id="{0816AEAC-C0A8-4082-A85D-8347A26409BA}"/>
              </a:ext>
            </a:extLst>
          </p:cNvPr>
          <p:cNvSpPr txBox="1"/>
          <p:nvPr userDrawn="1"/>
        </p:nvSpPr>
        <p:spPr>
          <a:xfrm>
            <a:off x="6055152" y="68360"/>
            <a:ext cx="5721922" cy="1102161"/>
          </a:xfrm>
          <a:prstGeom prst="rect">
            <a:avLst/>
          </a:prstGeom>
          <a:noFill/>
        </p:spPr>
        <p:txBody>
          <a:bodyPr wrap="square" rtlCol="0">
            <a:spAutoFit/>
          </a:bodyPr>
          <a:lstStyle/>
          <a:p>
            <a:pPr algn="ctr">
              <a:lnSpc>
                <a:spcPct val="150000"/>
              </a:lnSpc>
            </a:pPr>
            <a:r>
              <a:rPr lang="hy-AM" sz="5000" b="1">
                <a:solidFill>
                  <a:schemeClr val="bg1"/>
                </a:solidFill>
                <a:effectLst>
                  <a:outerShdw blurRad="38100" dist="38100" dir="2700000" algn="tl">
                    <a:srgbClr val="000000">
                      <a:alpha val="43137"/>
                    </a:srgbClr>
                  </a:outerShdw>
                </a:effectLst>
                <a:latin typeface="Lato Black" panose="020F0A02020204030203" pitchFamily="34" charset="0"/>
              </a:rPr>
              <a:t>Նորություններ</a:t>
            </a:r>
            <a:endParaRPr lang="en-US" sz="5000" b="1">
              <a:solidFill>
                <a:schemeClr val="bg1"/>
              </a:solidFill>
              <a:effectLst>
                <a:outerShdw blurRad="38100" dist="38100" dir="2700000" algn="tl">
                  <a:srgbClr val="000000">
                    <a:alpha val="43137"/>
                  </a:srgbClr>
                </a:outerShdw>
              </a:effectLst>
              <a:latin typeface="Lato Black" panose="020F0A02020204030203" pitchFamily="34" charset="0"/>
            </a:endParaRPr>
          </a:p>
        </p:txBody>
      </p:sp>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289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177418"/>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Update-ENG (No Footer)">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816AEAC-C0A8-4082-A85D-8347A26409BA}"/>
              </a:ext>
            </a:extLst>
          </p:cNvPr>
          <p:cNvSpPr txBox="1"/>
          <p:nvPr userDrawn="1"/>
        </p:nvSpPr>
        <p:spPr>
          <a:xfrm>
            <a:off x="6096001" y="227602"/>
            <a:ext cx="5721922" cy="974241"/>
          </a:xfrm>
          <a:prstGeom prst="rect">
            <a:avLst/>
          </a:prstGeom>
          <a:noFill/>
        </p:spPr>
        <p:txBody>
          <a:bodyPr wrap="square" rtlCol="0">
            <a:spAutoFit/>
          </a:bodyPr>
          <a:lstStyle/>
          <a:p>
            <a:pPr algn="ctr">
              <a:lnSpc>
                <a:spcPct val="150000"/>
              </a:lnSpc>
            </a:pPr>
            <a:r>
              <a:rPr lang="en-US" sz="4400" b="1">
                <a:solidFill>
                  <a:schemeClr val="bg1"/>
                </a:solidFill>
                <a:effectLst>
                  <a:outerShdw blurRad="38100" dist="38100" dir="2700000" algn="tl">
                    <a:srgbClr val="000000">
                      <a:alpha val="43137"/>
                    </a:srgbClr>
                  </a:outerShdw>
                </a:effectLst>
                <a:latin typeface="Lato Black" panose="020F0A02020204030203" pitchFamily="34" charset="0"/>
              </a:rPr>
              <a:t>COVID-19 Update</a:t>
            </a:r>
          </a:p>
        </p:txBody>
      </p:sp>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357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687422"/>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Update-SPN (No Footer)">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357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1C10067-D318-4FD1-9928-C99EB20D1E08}"/>
              </a:ext>
            </a:extLst>
          </p:cNvPr>
          <p:cNvSpPr txBox="1"/>
          <p:nvPr userDrawn="1"/>
        </p:nvSpPr>
        <p:spPr>
          <a:xfrm>
            <a:off x="6096001" y="227602"/>
            <a:ext cx="5721922" cy="854016"/>
          </a:xfrm>
          <a:prstGeom prst="rect">
            <a:avLst/>
          </a:prstGeom>
          <a:noFill/>
        </p:spPr>
        <p:txBody>
          <a:bodyPr wrap="square" rtlCol="0">
            <a:spAutoFit/>
          </a:bodyPr>
          <a:lstStyle/>
          <a:p>
            <a:pPr algn="ctr">
              <a:lnSpc>
                <a:spcPct val="150000"/>
              </a:lnSpc>
            </a:pPr>
            <a:r>
              <a:rPr lang="en-US" sz="3800" b="1">
                <a:solidFill>
                  <a:schemeClr val="bg1"/>
                </a:solidFill>
                <a:effectLst>
                  <a:outerShdw blurRad="38100" dist="38100" dir="2700000" algn="tl">
                    <a:srgbClr val="000000">
                      <a:alpha val="43137"/>
                    </a:srgbClr>
                  </a:outerShdw>
                </a:effectLst>
                <a:latin typeface="Lato Black" panose="020F0A02020204030203" pitchFamily="34" charset="0"/>
              </a:rPr>
              <a:t>Actualización COVID-19</a:t>
            </a:r>
          </a:p>
        </p:txBody>
      </p:sp>
    </p:spTree>
    <p:extLst>
      <p:ext uri="{BB962C8B-B14F-4D97-AF65-F5344CB8AC3E}">
        <p14:creationId xmlns:p14="http://schemas.microsoft.com/office/powerpoint/2010/main" val="148247034"/>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Update-ARM (No Footer)">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816AEAC-C0A8-4082-A85D-8347A26409BA}"/>
              </a:ext>
            </a:extLst>
          </p:cNvPr>
          <p:cNvSpPr txBox="1"/>
          <p:nvPr userDrawn="1"/>
        </p:nvSpPr>
        <p:spPr>
          <a:xfrm>
            <a:off x="6055152" y="68360"/>
            <a:ext cx="5721922" cy="1102161"/>
          </a:xfrm>
          <a:prstGeom prst="rect">
            <a:avLst/>
          </a:prstGeom>
          <a:noFill/>
        </p:spPr>
        <p:txBody>
          <a:bodyPr wrap="square" rtlCol="0">
            <a:spAutoFit/>
          </a:bodyPr>
          <a:lstStyle/>
          <a:p>
            <a:pPr algn="ctr">
              <a:lnSpc>
                <a:spcPct val="150000"/>
              </a:lnSpc>
            </a:pPr>
            <a:r>
              <a:rPr lang="hy-AM" sz="5000" b="1">
                <a:solidFill>
                  <a:schemeClr val="bg1"/>
                </a:solidFill>
                <a:effectLst>
                  <a:outerShdw blurRad="38100" dist="38100" dir="2700000" algn="tl">
                    <a:srgbClr val="000000">
                      <a:alpha val="43137"/>
                    </a:srgbClr>
                  </a:outerShdw>
                </a:effectLst>
                <a:latin typeface="Lato Black" panose="020F0A02020204030203" pitchFamily="34" charset="0"/>
              </a:rPr>
              <a:t>Նորություններ</a:t>
            </a:r>
            <a:endParaRPr lang="en-US" sz="5000" b="1">
              <a:solidFill>
                <a:schemeClr val="bg1"/>
              </a:solidFill>
              <a:effectLst>
                <a:outerShdw blurRad="38100" dist="38100" dir="2700000" algn="tl">
                  <a:srgbClr val="000000">
                    <a:alpha val="43137"/>
                  </a:srgbClr>
                </a:outerShdw>
              </a:effectLst>
              <a:latin typeface="Lato Black" panose="020F0A02020204030203" pitchFamily="34" charset="0"/>
            </a:endParaRPr>
          </a:p>
        </p:txBody>
      </p:sp>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289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943439"/>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368380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Safer at Home Logo">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79D902-BB90-4E78-88FC-15C8450A4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4" name="TextBox 3">
            <a:extLst>
              <a:ext uri="{FF2B5EF4-FFF2-40B4-BE49-F238E27FC236}">
                <a16:creationId xmlns:a16="http://schemas.microsoft.com/office/drawing/2014/main" id="{97229CCC-03A9-4A83-A341-66B762FEC50F}"/>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Tree>
    <p:extLst>
      <p:ext uri="{BB962C8B-B14F-4D97-AF65-F5344CB8AC3E}">
        <p14:creationId xmlns:p14="http://schemas.microsoft.com/office/powerpoint/2010/main" val="1715492830"/>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link and date">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AB583F-C67C-48A5-902E-63B537E76004}"/>
              </a:ext>
            </a:extLst>
          </p:cNvPr>
          <p:cNvSpPr txBox="1"/>
          <p:nvPr userDrawn="1"/>
        </p:nvSpPr>
        <p:spPr>
          <a:xfrm>
            <a:off x="6735750" y="5928492"/>
            <a:ext cx="508217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t>9/13/2023</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9" name="Picture 8">
            <a:extLst>
              <a:ext uri="{FF2B5EF4-FFF2-40B4-BE49-F238E27FC236}">
                <a16:creationId xmlns:a16="http://schemas.microsoft.com/office/drawing/2014/main" id="{FF1C0571-E49F-4FF4-9A36-CFBA237FB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7251" y="5859679"/>
            <a:ext cx="598498" cy="598497"/>
          </a:xfrm>
          <a:prstGeom prst="rect">
            <a:avLst/>
          </a:prstGeom>
        </p:spPr>
      </p:pic>
    </p:spTree>
    <p:extLst>
      <p:ext uri="{BB962C8B-B14F-4D97-AF65-F5344CB8AC3E}">
        <p14:creationId xmlns:p14="http://schemas.microsoft.com/office/powerpoint/2010/main" val="500776104"/>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0C2EBD-DB06-405A-A160-2D1D985BAE4F}"/>
              </a:ext>
            </a:extLst>
          </p:cNvPr>
          <p:cNvSpPr/>
          <p:nvPr userDrawn="1"/>
        </p:nvSpPr>
        <p:spPr>
          <a:xfrm>
            <a:off x="6096001" y="-1"/>
            <a:ext cx="6096000" cy="6858001"/>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608480"/>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ESTING-Whole screen">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DF9DF6-70B7-4385-938B-F00DE5EC9A67}"/>
              </a:ext>
            </a:extLst>
          </p:cNvPr>
          <p:cNvSpPr/>
          <p:nvPr userDrawn="1"/>
        </p:nvSpPr>
        <p:spPr>
          <a:xfrm>
            <a:off x="262550" y="262552"/>
            <a:ext cx="8704133" cy="4930922"/>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056008"/>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PreREQ1">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551FC-051B-444E-9C24-7294CB140432}"/>
              </a:ext>
            </a:extLst>
          </p:cNvPr>
          <p:cNvSpPr txBox="1"/>
          <p:nvPr userDrawn="1"/>
        </p:nvSpPr>
        <p:spPr>
          <a:xfrm>
            <a:off x="766243" y="311717"/>
            <a:ext cx="61473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00" normalizeH="0" noProof="0">
                <a:ln>
                  <a:noFill/>
                </a:ln>
                <a:solidFill>
                  <a:prstClr val="white"/>
                </a:solidFill>
                <a:effectLst>
                  <a:outerShdw blurRad="38100" dist="38100" dir="2700000" algn="tl">
                    <a:srgbClr val="000000">
                      <a:alpha val="43137"/>
                    </a:srgbClr>
                  </a:outerShdw>
                </a:effectLst>
                <a:uLnTx/>
                <a:uFillTx/>
                <a:latin typeface="Lato Black" panose="020F0502020204030203" pitchFamily="34" charset="77"/>
                <a:ea typeface="+mn-ea"/>
                <a:cs typeface="+mn-cs"/>
              </a:rPr>
              <a:t>Recovery Prerequisites</a:t>
            </a:r>
          </a:p>
        </p:txBody>
      </p:sp>
      <p:cxnSp>
        <p:nvCxnSpPr>
          <p:cNvPr id="3" name="Straight Connector 2">
            <a:extLst>
              <a:ext uri="{FF2B5EF4-FFF2-40B4-BE49-F238E27FC236}">
                <a16:creationId xmlns:a16="http://schemas.microsoft.com/office/drawing/2014/main" id="{992DEEAA-C1FF-4DB1-AB2F-CF6C0FF475E8}"/>
              </a:ext>
            </a:extLst>
          </p:cNvPr>
          <p:cNvCxnSpPr>
            <a:cxnSpLocks/>
          </p:cNvCxnSpPr>
          <p:nvPr userDrawn="1"/>
        </p:nvCxnSpPr>
        <p:spPr>
          <a:xfrm>
            <a:off x="902977" y="1169451"/>
            <a:ext cx="5486400"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840253"/>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GRAPHS ONLY">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926B65-A015-4069-8A71-01D08FB01282}"/>
              </a:ext>
            </a:extLst>
          </p:cNvPr>
          <p:cNvSpPr txBox="1"/>
          <p:nvPr userDrawn="1"/>
        </p:nvSpPr>
        <p:spPr>
          <a:xfrm>
            <a:off x="1392701" y="5859679"/>
            <a:ext cx="7153093" cy="461665"/>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pPr marL="0" marR="0" lvl="0" indent="0" defTabSz="914400" rtl="0" eaLnBrk="1" fontAlgn="auto" latinLnBrk="0" hangingPunct="1">
                <a:lnSpc>
                  <a:spcPct val="100000"/>
                </a:lnSpc>
                <a:spcBef>
                  <a:spcPts val="0"/>
                </a:spcBef>
                <a:spcAft>
                  <a:spcPts val="0"/>
                </a:spcAft>
                <a:buClrTx/>
                <a:buSzTx/>
                <a:buFontTx/>
                <a:buNone/>
                <a:tabLst/>
                <a:defRPr/>
              </a:pPr>
              <a:t>9/13/2023</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8" name="Picture 7">
            <a:extLst>
              <a:ext uri="{FF2B5EF4-FFF2-40B4-BE49-F238E27FC236}">
                <a16:creationId xmlns:a16="http://schemas.microsoft.com/office/drawing/2014/main" id="{BAE82BE6-BEDD-4BF0-8E32-AB140CF0E5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8648" y="5790866"/>
            <a:ext cx="629324" cy="598497"/>
          </a:xfrm>
          <a:prstGeom prst="rect">
            <a:avLst/>
          </a:prstGeom>
        </p:spPr>
      </p:pic>
      <p:sp>
        <p:nvSpPr>
          <p:cNvPr id="4" name="Rectangle 3">
            <a:extLst>
              <a:ext uri="{FF2B5EF4-FFF2-40B4-BE49-F238E27FC236}">
                <a16:creationId xmlns:a16="http://schemas.microsoft.com/office/drawing/2014/main" id="{27C5CD2C-08C6-4384-AFBA-43F8CAD3B183}"/>
              </a:ext>
            </a:extLst>
          </p:cNvPr>
          <p:cNvSpPr/>
          <p:nvPr userDrawn="1"/>
        </p:nvSpPr>
        <p:spPr>
          <a:xfrm>
            <a:off x="0" y="-2"/>
            <a:ext cx="12192000" cy="5577840"/>
          </a:xfrm>
          <a:prstGeom prst="rect">
            <a:avLst/>
          </a:prstGeom>
          <a:solidFill>
            <a:srgbClr val="01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628194"/>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GRAPHS ONLY">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926B65-A015-4069-8A71-01D08FB01282}"/>
              </a:ext>
            </a:extLst>
          </p:cNvPr>
          <p:cNvSpPr txBox="1"/>
          <p:nvPr userDrawn="1"/>
        </p:nvSpPr>
        <p:spPr>
          <a:xfrm>
            <a:off x="1392701" y="5859679"/>
            <a:ext cx="7153093" cy="461665"/>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pPr marL="0" marR="0" lvl="0" indent="0" defTabSz="914400" rtl="0" eaLnBrk="1" fontAlgn="auto" latinLnBrk="0" hangingPunct="1">
                <a:lnSpc>
                  <a:spcPct val="100000"/>
                </a:lnSpc>
                <a:spcBef>
                  <a:spcPts val="0"/>
                </a:spcBef>
                <a:spcAft>
                  <a:spcPts val="0"/>
                </a:spcAft>
                <a:buClrTx/>
                <a:buSzTx/>
                <a:buFontTx/>
                <a:buNone/>
                <a:tabLst/>
                <a:defRPr/>
              </a:pPr>
              <a:t>9/13/2023</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8" name="Picture 7">
            <a:extLst>
              <a:ext uri="{FF2B5EF4-FFF2-40B4-BE49-F238E27FC236}">
                <a16:creationId xmlns:a16="http://schemas.microsoft.com/office/drawing/2014/main" id="{BAE82BE6-BEDD-4BF0-8E32-AB140CF0E5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8648" y="5790866"/>
            <a:ext cx="629324" cy="598497"/>
          </a:xfrm>
          <a:prstGeom prst="rect">
            <a:avLst/>
          </a:prstGeom>
        </p:spPr>
      </p:pic>
      <p:sp>
        <p:nvSpPr>
          <p:cNvPr id="4" name="Rectangle 3">
            <a:extLst>
              <a:ext uri="{FF2B5EF4-FFF2-40B4-BE49-F238E27FC236}">
                <a16:creationId xmlns:a16="http://schemas.microsoft.com/office/drawing/2014/main" id="{27C5CD2C-08C6-4384-AFBA-43F8CAD3B183}"/>
              </a:ext>
            </a:extLst>
          </p:cNvPr>
          <p:cNvSpPr/>
          <p:nvPr userDrawn="1"/>
        </p:nvSpPr>
        <p:spPr>
          <a:xfrm>
            <a:off x="0" y="0"/>
            <a:ext cx="12192000" cy="5512038"/>
          </a:xfrm>
          <a:prstGeom prst="rect">
            <a:avLst/>
          </a:prstGeom>
          <a:solidFill>
            <a:srgbClr val="01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6CEA38-77A1-4D1E-98F7-2386CBF20C8B}"/>
              </a:ext>
            </a:extLst>
          </p:cNvPr>
          <p:cNvSpPr/>
          <p:nvPr userDrawn="1"/>
        </p:nvSpPr>
        <p:spPr>
          <a:xfrm>
            <a:off x="262550" y="262552"/>
            <a:ext cx="8704133" cy="4930922"/>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066012"/>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PreREQ1">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926B65-A015-4069-8A71-01D08FB01282}"/>
              </a:ext>
            </a:extLst>
          </p:cNvPr>
          <p:cNvSpPr txBox="1"/>
          <p:nvPr userDrawn="1"/>
        </p:nvSpPr>
        <p:spPr>
          <a:xfrm>
            <a:off x="1392701" y="5859679"/>
            <a:ext cx="7153093" cy="461665"/>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r>
              <a:rPr lang="en-US" sz="2000" b="0" i="1" spc="100" baseline="0">
                <a:solidFill>
                  <a:schemeClr val="tx1"/>
                </a:solidFill>
                <a:effectLst>
                  <a:outerShdw blurRad="38100" dist="38100" dir="2700000" algn="tl">
                    <a:srgbClr val="000000">
                      <a:alpha val="43137"/>
                    </a:srgbClr>
                  </a:outerShdw>
                </a:effectLst>
                <a:latin typeface="Lato Bold" panose="020F0802020204030203" pitchFamily="34" charset="0"/>
              </a:rPr>
              <a:t>9/30/2021</a:t>
            </a:r>
          </a:p>
        </p:txBody>
      </p:sp>
      <p:pic>
        <p:nvPicPr>
          <p:cNvPr id="6" name="Picture 5">
            <a:extLst>
              <a:ext uri="{FF2B5EF4-FFF2-40B4-BE49-F238E27FC236}">
                <a16:creationId xmlns:a16="http://schemas.microsoft.com/office/drawing/2014/main" id="{B55E35A0-C3B7-4B46-B5C0-2006A7FC3F3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8648" y="5790865"/>
            <a:ext cx="629324" cy="598497"/>
          </a:xfrm>
          <a:prstGeom prst="rect">
            <a:avLst/>
          </a:prstGeom>
        </p:spPr>
      </p:pic>
    </p:spTree>
    <p:extLst>
      <p:ext uri="{BB962C8B-B14F-4D97-AF65-F5344CB8AC3E}">
        <p14:creationId xmlns:p14="http://schemas.microsoft.com/office/powerpoint/2010/main" val="3672599756"/>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PreREQ1">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551FC-051B-444E-9C24-7294CB140432}"/>
              </a:ext>
            </a:extLst>
          </p:cNvPr>
          <p:cNvSpPr txBox="1"/>
          <p:nvPr userDrawn="1"/>
        </p:nvSpPr>
        <p:spPr>
          <a:xfrm>
            <a:off x="766243" y="311717"/>
            <a:ext cx="61473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00" normalizeH="0" noProof="0">
                <a:ln>
                  <a:noFill/>
                </a:ln>
                <a:solidFill>
                  <a:prstClr val="white"/>
                </a:solidFill>
                <a:effectLst>
                  <a:outerShdw blurRad="38100" dist="38100" dir="2700000" algn="tl">
                    <a:srgbClr val="000000">
                      <a:alpha val="43137"/>
                    </a:srgbClr>
                  </a:outerShdw>
                </a:effectLst>
                <a:uLnTx/>
                <a:uFillTx/>
                <a:latin typeface="Lato Black" panose="020F0502020204030203" pitchFamily="34" charset="77"/>
                <a:ea typeface="+mn-ea"/>
                <a:cs typeface="+mn-cs"/>
              </a:rPr>
              <a:t>Recovery Prerequisite</a:t>
            </a:r>
          </a:p>
        </p:txBody>
      </p:sp>
      <p:cxnSp>
        <p:nvCxnSpPr>
          <p:cNvPr id="3" name="Straight Connector 2">
            <a:extLst>
              <a:ext uri="{FF2B5EF4-FFF2-40B4-BE49-F238E27FC236}">
                <a16:creationId xmlns:a16="http://schemas.microsoft.com/office/drawing/2014/main" id="{992DEEAA-C1FF-4DB1-AB2F-CF6C0FF475E8}"/>
              </a:ext>
            </a:extLst>
          </p:cNvPr>
          <p:cNvCxnSpPr>
            <a:cxnSpLocks/>
          </p:cNvCxnSpPr>
          <p:nvPr userDrawn="1"/>
        </p:nvCxnSpPr>
        <p:spPr>
          <a:xfrm>
            <a:off x="902977" y="1169451"/>
            <a:ext cx="5852160"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371501"/>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_Blank">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984731"/>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userDrawn="1"/>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userDrawn="1"/>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8605960" y="2527301"/>
            <a:ext cx="3586041" cy="3266046"/>
          </a:xfrm>
          <a:prstGeom prst="rect">
            <a:avLst/>
          </a:prstGeom>
        </p:spPr>
      </p:pic>
      <p:cxnSp>
        <p:nvCxnSpPr>
          <p:cNvPr id="10" name="Straight Connector 9"/>
          <p:cNvCxnSpPr/>
          <p:nvPr userDrawn="1"/>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053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userDrawn="1"/>
        </p:nvGrpSpPr>
        <p:grpSpPr>
          <a:xfrm>
            <a:off x="8703888" y="434780"/>
            <a:ext cx="2971097" cy="626682"/>
            <a:chOff x="193478" y="5437878"/>
            <a:chExt cx="2295608" cy="645605"/>
          </a:xfrm>
        </p:grpSpPr>
        <p:pic>
          <p:nvPicPr>
            <p:cNvPr id="15" name="Picture 14" descr="DPH-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7437443" y="2527303"/>
            <a:ext cx="4755005" cy="4330699"/>
          </a:xfrm>
          <a:prstGeom prst="rect">
            <a:avLst/>
          </a:prstGeom>
        </p:spPr>
      </p:pic>
      <p:sp>
        <p:nvSpPr>
          <p:cNvPr id="2" name="Title 1"/>
          <p:cNvSpPr>
            <a:spLocks noGrp="1"/>
          </p:cNvSpPr>
          <p:nvPr>
            <p:ph type="ctrTitle"/>
          </p:nvPr>
        </p:nvSpPr>
        <p:spPr>
          <a:xfrm>
            <a:off x="434471" y="3202111"/>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26294" y="4084758"/>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34469" y="5870698"/>
            <a:ext cx="2844800" cy="365125"/>
          </a:xfrm>
        </p:spPr>
        <p:txBody>
          <a:bodyPr/>
          <a:lstStyle>
            <a:lvl1pPr>
              <a:defRPr sz="1000">
                <a:solidFill>
                  <a:srgbClr val="FFFFFF"/>
                </a:solidFill>
              </a:defRPr>
            </a:lvl1pPr>
          </a:lstStyle>
          <a:p>
            <a:fld id="{AC3ED585-F3FD-3549-A994-39826905F8BC}" type="datetime1">
              <a:rPr lang="en-US" smtClean="0"/>
              <a:t>9/13/2023</a:t>
            </a:fld>
            <a:endParaRPr lang="en-US" dirty="0"/>
          </a:p>
        </p:txBody>
      </p:sp>
      <p:grpSp>
        <p:nvGrpSpPr>
          <p:cNvPr id="10" name="Group 9"/>
          <p:cNvGrpSpPr/>
          <p:nvPr userDrawn="1"/>
        </p:nvGrpSpPr>
        <p:grpSpPr>
          <a:xfrm>
            <a:off x="16933" y="6787276"/>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250302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7785164" y="2456577"/>
            <a:ext cx="4435963" cy="4330699"/>
          </a:xfrm>
          <a:prstGeom prst="rect">
            <a:avLst/>
          </a:prstGeom>
        </p:spPr>
      </p:pic>
      <p:sp>
        <p:nvSpPr>
          <p:cNvPr id="2" name="Title 1"/>
          <p:cNvSpPr>
            <a:spLocks noGrp="1"/>
          </p:cNvSpPr>
          <p:nvPr>
            <p:ph type="ctrTitle"/>
          </p:nvPr>
        </p:nvSpPr>
        <p:spPr>
          <a:xfrm>
            <a:off x="434470" y="2846518"/>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26294" y="3729165"/>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userDrawn="1"/>
        </p:nvGrpSpPr>
        <p:grpSpPr>
          <a:xfrm>
            <a:off x="16933" y="6787276"/>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userDrawn="1"/>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564445" y="5463280"/>
            <a:ext cx="2754337"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1" y="5342470"/>
            <a:ext cx="2721327" cy="804333"/>
          </a:xfrm>
        </p:spPr>
        <p:txBody>
          <a:bodyPr/>
          <a:lstStyle>
            <a:lvl1pPr marL="0" indent="0">
              <a:buFontTx/>
              <a:buNone/>
              <a:defRPr sz="14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4127377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114C2-7739-024A-AAE4-333F8728754D}" type="datetime1">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7447050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584984" y="1606553"/>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9/13/2023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597531"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1" y="1765304"/>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69576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userDrawn="1"/>
        </p:nvSpPr>
        <p:spPr bwMode="auto">
          <a:xfrm>
            <a:off x="963086"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898" marR="0" indent="-88898" algn="l" defTabSz="914377"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chemeClr val="tx1"/>
              </a:solidFill>
              <a:effectLst/>
              <a:latin typeface="Arial" charset="0"/>
            </a:endParaRPr>
          </a:p>
        </p:txBody>
      </p:sp>
      <p:sp>
        <p:nvSpPr>
          <p:cNvPr id="9" name="Rectangle 8"/>
          <p:cNvSpPr/>
          <p:nvPr userDrawn="1"/>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609600" y="3698648"/>
            <a:ext cx="10363200" cy="403455"/>
          </a:xfrm>
        </p:spPr>
        <p:txBody>
          <a:bodyPr anchor="b" anchorCtr="0"/>
          <a:lstStyle>
            <a:lvl1pPr marL="0" indent="0">
              <a:lnSpc>
                <a:spcPts val="2100"/>
              </a:lnSpc>
              <a:buNone/>
              <a:defRPr sz="2000" b="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8605961" y="2527301"/>
            <a:ext cx="3586041" cy="3266046"/>
          </a:xfrm>
          <a:prstGeom prst="rect">
            <a:avLst/>
          </a:prstGeom>
        </p:spPr>
      </p:pic>
      <p:cxnSp>
        <p:nvCxnSpPr>
          <p:cNvPr id="10" name="Straight Connector 9"/>
          <p:cNvCxnSpPr/>
          <p:nvPr userDrawn="1"/>
        </p:nvCxnSpPr>
        <p:spPr>
          <a:xfrm>
            <a:off x="2"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118"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459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88"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15B0A-E3F8-2B42-AC0F-4B63D233AF15}" type="datetime1">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328996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9041969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176630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3"/>
            <a:ext cx="1085356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732368" y="5494340"/>
            <a:ext cx="10850033" cy="296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1" y="5791200"/>
            <a:ext cx="982062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732369" y="838202"/>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77894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53239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72718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682078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endParaRPr lang="en-US"/>
          </a:p>
        </p:txBody>
      </p:sp>
    </p:spTree>
    <p:extLst>
      <p:ext uri="{BB962C8B-B14F-4D97-AF65-F5344CB8AC3E}">
        <p14:creationId xmlns:p14="http://schemas.microsoft.com/office/powerpoint/2010/main" val="247315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0.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9.png"/><Relationship Id="rId5" Type="http://schemas.openxmlformats.org/officeDocument/2006/relationships/slideLayout" Target="../slideLayouts/slideLayout54.xml"/><Relationship Id="rId10"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9/13/2023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5374130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814" r:id="rId10"/>
  </p:sldLayoutIdLst>
  <p:hf hd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9/13/2023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70469733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4"/>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9/13/2023</a:t>
            </a:fld>
            <a:endParaRPr lang="en-US"/>
          </a:p>
        </p:txBody>
      </p:sp>
      <p:sp>
        <p:nvSpPr>
          <p:cNvPr id="5" name="Footer Placeholder 4"/>
          <p:cNvSpPr>
            <a:spLocks noGrp="1"/>
          </p:cNvSpPr>
          <p:nvPr>
            <p:ph type="ftr" sz="quarter" idx="3"/>
          </p:nvPr>
        </p:nvSpPr>
        <p:spPr>
          <a:xfrm>
            <a:off x="6688667"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5"/>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8"/>
            <a:ext cx="12204192"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24441273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hf hdr="0" dt="0"/>
  <p:txStyles>
    <p:titleStyle>
      <a:lvl1pPr algn="l" defTabSz="457189" rtl="0" eaLnBrk="1" latinLnBrk="0" hangingPunct="1">
        <a:spcBef>
          <a:spcPct val="0"/>
        </a:spcBef>
        <a:buNone/>
        <a:defRPr sz="2800" b="1" kern="1200">
          <a:solidFill>
            <a:schemeClr val="tx1"/>
          </a:solidFill>
          <a:latin typeface="+mj-lt"/>
          <a:ea typeface="+mj-ea"/>
          <a:cs typeface="+mj-cs"/>
        </a:defRPr>
      </a:lvl1pPr>
    </p:titleStyle>
    <p:bodyStyle>
      <a:lvl1pPr marL="256026" indent="-256026" algn="l" defTabSz="457189"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70"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89000"/>
              </a:schemeClr>
            </a:gs>
            <a:gs pos="23000">
              <a:schemeClr val="accent3">
                <a:lumMod val="89000"/>
              </a:schemeClr>
            </a:gs>
            <a:gs pos="69000">
              <a:srgbClr val="010825"/>
            </a:gs>
            <a:gs pos="97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CA511-29D8-8F48-B964-AF1368815D2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3DC90C-797B-3441-8E27-F409AC0705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A4D23-DF1E-1246-A756-8F9EA37BAA8B}"/>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0834A-103D-8649-82FA-9C529F0872CE}" type="datetimeFigureOut">
              <a:rPr lang="en-US" smtClean="0"/>
              <a:t>9/13/2023</a:t>
            </a:fld>
            <a:endParaRPr lang="en-US"/>
          </a:p>
        </p:txBody>
      </p:sp>
      <p:sp>
        <p:nvSpPr>
          <p:cNvPr id="5" name="Footer Placeholder 4">
            <a:extLst>
              <a:ext uri="{FF2B5EF4-FFF2-40B4-BE49-F238E27FC236}">
                <a16:creationId xmlns:a16="http://schemas.microsoft.com/office/drawing/2014/main" id="{2E1BB63C-578A-284F-AD45-924CC56D7CE2}"/>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CD1C41-8A5B-5942-8790-BD98621CFD10}"/>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E421-89FF-A34C-80F1-A2979FD005CE}" type="slidenum">
              <a:rPr lang="en-US" smtClean="0"/>
              <a:t>‹#›</a:t>
            </a:fld>
            <a:endParaRPr lang="en-US"/>
          </a:p>
        </p:txBody>
      </p:sp>
    </p:spTree>
    <p:extLst>
      <p:ext uri="{BB962C8B-B14F-4D97-AF65-F5344CB8AC3E}">
        <p14:creationId xmlns:p14="http://schemas.microsoft.com/office/powerpoint/2010/main" val="1452662174"/>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Lst>
  <p:transition spd="med">
    <p:wipe dir="r"/>
  </p:transition>
  <p:txStyles>
    <p:titleStyle>
      <a:lvl1pPr algn="l" defTabSz="914400" rtl="0" eaLnBrk="1" latinLnBrk="0" hangingPunct="1">
        <a:lnSpc>
          <a:spcPct val="90000"/>
        </a:lnSpc>
        <a:spcBef>
          <a:spcPct val="0"/>
        </a:spcBef>
        <a:buNone/>
        <a:defRPr sz="5000" b="1" kern="1200">
          <a:solidFill>
            <a:schemeClr val="tx1"/>
          </a:solidFill>
          <a:effectLst>
            <a:outerShdw blurRad="38100" dist="38100" dir="2700000" algn="tl">
              <a:srgbClr val="000000">
                <a:alpha val="43137"/>
              </a:srgbClr>
            </a:outerShdw>
          </a:effectLst>
          <a:latin typeface="Lato Black"/>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2"/>
            <a:ext cx="10972800" cy="63498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9/13/2023</a:t>
            </a:fld>
            <a:endParaRPr lang="en-US"/>
          </a:p>
        </p:txBody>
      </p:sp>
      <p:sp>
        <p:nvSpPr>
          <p:cNvPr id="5" name="Footer Placeholder 4"/>
          <p:cNvSpPr>
            <a:spLocks noGrp="1"/>
          </p:cNvSpPr>
          <p:nvPr>
            <p:ph type="ftr" sz="quarter" idx="3"/>
          </p:nvPr>
        </p:nvSpPr>
        <p:spPr>
          <a:xfrm>
            <a:off x="6688667"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71200" y="6356353"/>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6"/>
            <a:ext cx="12204192"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6922731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Lst>
  <p:hf hdr="0" dt="0"/>
  <p:txStyles>
    <p:titleStyle>
      <a:lvl1pPr algn="l" defTabSz="457189" rtl="0" eaLnBrk="1" latinLnBrk="0" hangingPunct="1">
        <a:spcBef>
          <a:spcPct val="0"/>
        </a:spcBef>
        <a:buNone/>
        <a:defRPr sz="2800" b="1" kern="1200">
          <a:solidFill>
            <a:schemeClr val="tx1"/>
          </a:solidFill>
          <a:latin typeface="+mj-lt"/>
          <a:ea typeface="+mj-ea"/>
          <a:cs typeface="+mj-cs"/>
        </a:defRPr>
      </a:lvl1pPr>
    </p:titleStyle>
    <p:bodyStyle>
      <a:lvl1pPr marL="256026" indent="-256026" algn="l" defTabSz="457189"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70"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vaccines/vpd/rsv/downloads/provider-job-aid-for-older-adults-508.pdf"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media/releases/2023/p-0803-new-tool-prevent-infant-hospitalization-.html"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hyperlink" Target="https://publications.aap.org/redbook/resources/25379/?utm_source=MagnetMai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influenza@ph.lacounty.gov" TargetMode="External"/><Relationship Id="rId2" Type="http://schemas.openxmlformats.org/officeDocument/2006/relationships/hyperlink" Target="http://publichealth.lacounty.gov/acd/FluData.htm"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mailto:LACSNF@ph.lacounty.gov" TargetMode="External"/><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fda.gov/news-events/press-announcements/fda-approves-first-respiratory-syncytial-virus-rsv-vaccine"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8781" y="579863"/>
            <a:ext cx="7593980" cy="524107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defTabSz="914400">
              <a:lnSpc>
                <a:spcPct val="100000"/>
              </a:lnSpc>
              <a:spcBef>
                <a:spcPts val="0"/>
              </a:spcBef>
              <a:defRPr/>
            </a:pPr>
            <a:br>
              <a:rPr lang="en-US" sz="2000" dirty="0"/>
            </a:br>
            <a:r>
              <a:rPr lang="en-US" sz="2400" dirty="0">
                <a:ea typeface="Calibri" panose="020F0502020204030204" pitchFamily="34" charset="0"/>
              </a:rPr>
              <a:t>RSV immunizations for infants and older adults</a:t>
            </a:r>
            <a:br>
              <a:rPr lang="en-US" sz="2400" dirty="0">
                <a:effectLst/>
                <a:ea typeface="Calibri" panose="020F0502020204030204" pitchFamily="34" charset="0"/>
              </a:rPr>
            </a:br>
            <a:br>
              <a:rPr lang="en-US" sz="2400" dirty="0">
                <a:ea typeface="Calibri" panose="020F0502020204030204" pitchFamily="34" charset="0"/>
              </a:rPr>
            </a:br>
            <a:r>
              <a:rPr lang="en-US" sz="2400" dirty="0">
                <a:ea typeface="Calibri" panose="020F0502020204030204" pitchFamily="34" charset="0"/>
              </a:rPr>
              <a:t>September 13, 2023</a:t>
            </a:r>
            <a:br>
              <a:rPr lang="en-US" sz="2400" dirty="0">
                <a:latin typeface="Calibri" panose="020F0502020204030204" pitchFamily="34" charset="0"/>
                <a:ea typeface="Calibri" panose="020F0502020204030204" pitchFamily="34" charset="0"/>
              </a:rPr>
            </a:br>
            <a:br>
              <a:rPr lang="en-US" sz="2400" dirty="0">
                <a:latin typeface="Calibri" panose="020F0502020204030204" pitchFamily="34" charset="0"/>
                <a:ea typeface="Calibri" panose="020F0502020204030204" pitchFamily="34" charset="0"/>
              </a:rPr>
            </a:br>
            <a:br>
              <a:rPr lang="en-US" sz="2400" dirty="0">
                <a:latin typeface="Calibri" panose="020F0502020204030204" pitchFamily="34" charset="0"/>
                <a:ea typeface="Calibri" panose="020F0502020204030204" pitchFamily="34" charset="0"/>
              </a:rPr>
            </a:br>
            <a:br>
              <a:rPr lang="en-US" sz="1600" dirty="0">
                <a:latin typeface="+mn-lt"/>
                <a:ea typeface="Calibri" panose="020F0502020204030204" pitchFamily="34" charset="0"/>
              </a:rPr>
            </a:br>
            <a:r>
              <a:rPr lang="en-US" sz="1600" dirty="0">
                <a:latin typeface="+mn-lt"/>
                <a:ea typeface="Calibri" panose="020F0502020204030204" pitchFamily="34" charset="0"/>
              </a:rPr>
              <a:t>Jordan Braunfeld, MD</a:t>
            </a:r>
            <a:br>
              <a:rPr lang="en-US" sz="1600" dirty="0">
                <a:latin typeface="+mn-lt"/>
                <a:ea typeface="Calibri" panose="020F0502020204030204" pitchFamily="34" charset="0"/>
              </a:rPr>
            </a:br>
            <a:r>
              <a:rPr lang="en-US" sz="1600" dirty="0">
                <a:latin typeface="+mn-lt"/>
                <a:ea typeface="Calibri" panose="020F0502020204030204" pitchFamily="34" charset="0"/>
              </a:rPr>
              <a:t>Los Angeles County Department of Public Health</a:t>
            </a:r>
            <a:br>
              <a:rPr lang="en-US" sz="1600" dirty="0">
                <a:latin typeface="+mn-lt"/>
                <a:ea typeface="Calibri" panose="020F0502020204030204" pitchFamily="34" charset="0"/>
              </a:rPr>
            </a:br>
            <a:r>
              <a:rPr lang="en-US" sz="1600" dirty="0">
                <a:latin typeface="+mn-lt"/>
                <a:ea typeface="Calibri" panose="020F0502020204030204" pitchFamily="34" charset="0"/>
              </a:rPr>
              <a:t>Vaccine Preventable Disease Control </a:t>
            </a:r>
            <a:br>
              <a:rPr lang="en-US" sz="1600" dirty="0">
                <a:latin typeface="+mn-lt"/>
                <a:ea typeface="Calibri" panose="020F0502020204030204" pitchFamily="34" charset="0"/>
              </a:rPr>
            </a:br>
            <a:br>
              <a:rPr lang="en-US" sz="1600" dirty="0">
                <a:latin typeface="+mn-lt"/>
                <a:ea typeface="Calibri" panose="020F0502020204030204" pitchFamily="34" charset="0"/>
              </a:rPr>
            </a:br>
            <a:br>
              <a:rPr lang="en-US" sz="3200" dirty="0">
                <a:effectLst/>
                <a:latin typeface="Calibri" panose="020F0502020204030204" pitchFamily="34" charset="0"/>
                <a:ea typeface="Calibri" panose="020F0502020204030204" pitchFamily="34" charset="0"/>
              </a:rPr>
            </a:br>
            <a:br>
              <a:rPr lang="en-US" i="0" u="none" strike="noStrike" baseline="0" dirty="0">
                <a:latin typeface="+mn-lt"/>
              </a:rPr>
            </a:br>
            <a:br>
              <a:rPr lang="en-US" i="0" u="none" strike="noStrike" baseline="0" dirty="0">
                <a:latin typeface="+mn-lt"/>
              </a:rPr>
            </a:br>
            <a:br>
              <a:rPr lang="en-US" sz="2400" dirty="0">
                <a:latin typeface="+mn-lt"/>
              </a:rPr>
            </a:br>
            <a:br>
              <a:rPr lang="en-US" sz="2400" dirty="0">
                <a:latin typeface="+mn-lt"/>
              </a:rPr>
            </a:br>
            <a:br>
              <a:rPr lang="en-US" sz="2400" dirty="0"/>
            </a:br>
            <a:br>
              <a:rPr lang="en-US" sz="2400" dirty="0">
                <a:latin typeface="+mn-lt"/>
              </a:rPr>
            </a:br>
            <a:br>
              <a:rPr lang="en-US" sz="1800" b="0" dirty="0">
                <a:solidFill>
                  <a:srgbClr val="000000"/>
                </a:solidFill>
                <a:latin typeface="Arial" panose="020B0604020202020204" pitchFamily="34" charset="0"/>
              </a:rPr>
            </a:br>
            <a:endParaRPr lang="en-US" dirty="0"/>
          </a:p>
        </p:txBody>
      </p:sp>
      <p:sp>
        <p:nvSpPr>
          <p:cNvPr id="3" name="TextBox 2">
            <a:extLst>
              <a:ext uri="{FF2B5EF4-FFF2-40B4-BE49-F238E27FC236}">
                <a16:creationId xmlns:a16="http://schemas.microsoft.com/office/drawing/2014/main" id="{8571F278-716E-5E01-4C2A-CE63C38A372D}"/>
              </a:ext>
            </a:extLst>
          </p:cNvPr>
          <p:cNvSpPr txBox="1"/>
          <p:nvPr/>
        </p:nvSpPr>
        <p:spPr>
          <a:xfrm>
            <a:off x="1019421" y="4395625"/>
            <a:ext cx="6112700" cy="929485"/>
          </a:xfrm>
          <a:prstGeom prst="rect">
            <a:avLst/>
          </a:prstGeom>
          <a:noFill/>
        </p:spPr>
        <p:txBody>
          <a:bodyPr wrap="square">
            <a:spAutoFit/>
          </a:bodyPr>
          <a:lstStyle/>
          <a:p>
            <a:pPr marL="0" marR="0" lvl="0" indent="0" algn="ctr" defTabSz="457200" rtl="0" eaLnBrk="1" fontAlgn="auto" latinLnBrk="0" hangingPunct="1">
              <a:spcBef>
                <a:spcPct val="20000"/>
              </a:spcBef>
              <a:spcAft>
                <a:spcPts val="0"/>
              </a:spcAft>
              <a:buClr>
                <a:srgbClr val="4A66AC">
                  <a:lumMod val="75000"/>
                </a:srgbClr>
              </a:buClr>
              <a:buSzTx/>
              <a:buFont typeface="Arial"/>
              <a:buNone/>
              <a:tabLst/>
              <a:defRPr/>
            </a:pPr>
            <a:r>
              <a:rPr kumimoji="0" lang="en-US" sz="1600" b="1" i="0" u="none" strike="noStrike" kern="1200" cap="none" spc="0" normalizeH="0" baseline="0" noProof="0" dirty="0">
                <a:ln>
                  <a:noFill/>
                </a:ln>
                <a:solidFill>
                  <a:srgbClr val="FFFFFF"/>
                </a:solidFill>
                <a:effectLst/>
                <a:uLnTx/>
                <a:uFillTx/>
                <a:ea typeface="+mn-ea"/>
                <a:cs typeface="+mn-cs"/>
              </a:rPr>
              <a:t>Nava Yeganeh, MD MPH</a:t>
            </a:r>
          </a:p>
          <a:p>
            <a:pPr marL="0" marR="0" lvl="0" indent="0" algn="ctr" defTabSz="457200" rtl="0" eaLnBrk="1" fontAlgn="auto" latinLnBrk="0" hangingPunct="1">
              <a:spcBef>
                <a:spcPct val="20000"/>
              </a:spcBef>
              <a:spcAft>
                <a:spcPts val="0"/>
              </a:spcAft>
              <a:buClr>
                <a:srgbClr val="4A66AC">
                  <a:lumMod val="75000"/>
                </a:srgbClr>
              </a:buClr>
              <a:buSzTx/>
              <a:buFont typeface="Arial"/>
              <a:buNone/>
              <a:tabLst/>
              <a:defRPr/>
            </a:pPr>
            <a:r>
              <a:rPr lang="en-US" sz="1600" b="1" dirty="0">
                <a:solidFill>
                  <a:srgbClr val="FFFFFF"/>
                </a:solidFill>
              </a:rPr>
              <a:t>Los Angeles County Department of Public Health</a:t>
            </a:r>
            <a:endParaRPr kumimoji="0" lang="en-US" sz="1600" b="1" i="0" u="none" strike="noStrike" kern="1200" cap="none" spc="0" normalizeH="0" baseline="0" noProof="0" dirty="0">
              <a:ln>
                <a:noFill/>
              </a:ln>
              <a:solidFill>
                <a:srgbClr val="FFFFFF"/>
              </a:solidFill>
              <a:effectLst/>
              <a:uLnTx/>
              <a:uFillTx/>
              <a:ea typeface="+mn-ea"/>
              <a:cs typeface="+mn-cs"/>
            </a:endParaRPr>
          </a:p>
          <a:p>
            <a:pPr marL="0" marR="0" lvl="0" indent="0" algn="ctr" defTabSz="457200" rtl="0" eaLnBrk="1" fontAlgn="auto" latinLnBrk="0" hangingPunct="1">
              <a:spcBef>
                <a:spcPct val="20000"/>
              </a:spcBef>
              <a:spcAft>
                <a:spcPts val="0"/>
              </a:spcAft>
              <a:buClr>
                <a:srgbClr val="4A66AC">
                  <a:lumMod val="75000"/>
                </a:srgbClr>
              </a:buClr>
              <a:buSzTx/>
              <a:buFont typeface="Arial"/>
              <a:buNone/>
              <a:tabLst/>
              <a:defRPr/>
            </a:pPr>
            <a:r>
              <a:rPr kumimoji="0" lang="en-US" sz="1600" b="1" i="0" u="none" strike="noStrike" kern="1200" cap="none" spc="0" normalizeH="0" baseline="0" noProof="0" dirty="0">
                <a:ln>
                  <a:noFill/>
                </a:ln>
                <a:solidFill>
                  <a:srgbClr val="FFFFFF"/>
                </a:solidFill>
                <a:effectLst/>
                <a:uLnTx/>
                <a:uFillTx/>
                <a:ea typeface="+mn-ea"/>
                <a:cs typeface="+mn-cs"/>
              </a:rPr>
              <a:t>Vaccine Preventable Disease Control </a:t>
            </a:r>
          </a:p>
        </p:txBody>
      </p:sp>
    </p:spTree>
    <p:extLst>
      <p:ext uri="{BB962C8B-B14F-4D97-AF65-F5344CB8AC3E}">
        <p14:creationId xmlns:p14="http://schemas.microsoft.com/office/powerpoint/2010/main" val="2851657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C7082-D3DD-0554-38A7-1564F1F9F937}"/>
              </a:ext>
            </a:extLst>
          </p:cNvPr>
          <p:cNvSpPr>
            <a:spLocks noGrp="1"/>
          </p:cNvSpPr>
          <p:nvPr>
            <p:ph type="title"/>
          </p:nvPr>
        </p:nvSpPr>
        <p:spPr>
          <a:xfrm>
            <a:off x="325344" y="489103"/>
            <a:ext cx="10515600" cy="1325563"/>
          </a:xfrm>
        </p:spPr>
        <p:txBody>
          <a:bodyPr/>
          <a:lstStyle/>
          <a:p>
            <a:r>
              <a:rPr lang="en-US" dirty="0"/>
              <a:t>RSV vaccine for adults</a:t>
            </a:r>
          </a:p>
        </p:txBody>
      </p:sp>
      <p:sp>
        <p:nvSpPr>
          <p:cNvPr id="3" name="Content Placeholder 2">
            <a:extLst>
              <a:ext uri="{FF2B5EF4-FFF2-40B4-BE49-F238E27FC236}">
                <a16:creationId xmlns:a16="http://schemas.microsoft.com/office/drawing/2014/main" id="{B9A29956-C31D-2A76-9E14-612EAE87F156}"/>
              </a:ext>
            </a:extLst>
          </p:cNvPr>
          <p:cNvSpPr>
            <a:spLocks noGrp="1"/>
          </p:cNvSpPr>
          <p:nvPr>
            <p:ph idx="1"/>
          </p:nvPr>
        </p:nvSpPr>
        <p:spPr>
          <a:xfrm>
            <a:off x="325344" y="1491916"/>
            <a:ext cx="5770656" cy="5000959"/>
          </a:xfrm>
        </p:spPr>
        <p:txBody>
          <a:bodyPr>
            <a:normAutofit fontScale="77500" lnSpcReduction="20000"/>
          </a:bodyPr>
          <a:lstStyle/>
          <a:p>
            <a:pPr marL="0" indent="0">
              <a:lnSpc>
                <a:spcPct val="120000"/>
              </a:lnSpc>
              <a:buNone/>
            </a:pPr>
            <a:r>
              <a:rPr lang="en-US" sz="3200" b="0" i="0" dirty="0">
                <a:solidFill>
                  <a:srgbClr val="000000"/>
                </a:solidFill>
                <a:effectLst/>
                <a:cs typeface="Arial" panose="020B0604020202020204" pitchFamily="34" charset="0"/>
              </a:rPr>
              <a:t>CDC recommends that adults 60 and older may receive RSV vaccination, using </a:t>
            </a:r>
            <a:r>
              <a:rPr lang="en-US" sz="3200" b="0" i="0" dirty="0">
                <a:solidFill>
                  <a:srgbClr val="000000"/>
                </a:solidFill>
                <a:effectLst/>
                <a:cs typeface="Arial" panose="020B0604020202020204" pitchFamily="34" charset="0"/>
                <a:hlinkClick r:id="rId3"/>
              </a:rPr>
              <a:t>shared clinical decision-making</a:t>
            </a:r>
            <a:r>
              <a:rPr lang="en-US" sz="3200" b="0" i="0" dirty="0">
                <a:solidFill>
                  <a:srgbClr val="000000"/>
                </a:solidFill>
                <a:effectLst/>
                <a:cs typeface="Arial" panose="020B0604020202020204" pitchFamily="34" charset="0"/>
              </a:rPr>
              <a:t>. </a:t>
            </a:r>
          </a:p>
          <a:p>
            <a:pPr marL="0" indent="0" algn="ctr">
              <a:lnSpc>
                <a:spcPct val="120000"/>
              </a:lnSpc>
              <a:buNone/>
            </a:pPr>
            <a:r>
              <a:rPr lang="en-US" sz="3200" b="0" i="0" dirty="0">
                <a:solidFill>
                  <a:srgbClr val="000000"/>
                </a:solidFill>
                <a:effectLst/>
                <a:cs typeface="Arial" panose="020B0604020202020204" pitchFamily="34" charset="0"/>
              </a:rPr>
              <a:t>“The decision to vaccinate an individual patient should be based on a discussion between the healthcare provider and the patient</a:t>
            </a:r>
            <a:r>
              <a:rPr lang="en-US" sz="3200" b="0" i="0" u="sng" dirty="0">
                <a:solidFill>
                  <a:srgbClr val="000000"/>
                </a:solidFill>
                <a:effectLst/>
                <a:cs typeface="Arial" panose="020B0604020202020204" pitchFamily="34" charset="0"/>
              </a:rPr>
              <a:t>,</a:t>
            </a:r>
            <a:r>
              <a:rPr lang="en-US" sz="3200" b="0" i="0" dirty="0">
                <a:solidFill>
                  <a:srgbClr val="000000"/>
                </a:solidFill>
                <a:effectLst/>
                <a:cs typeface="Arial" panose="020B0604020202020204" pitchFamily="34" charset="0"/>
              </a:rPr>
              <a:t> and may be informed by the patient’s risk of severe RSV disease and their characteristics, values, and preferences; the healthcare provider’s clinical discretion; and the characteristics of the vaccine.”</a:t>
            </a:r>
            <a:endParaRPr lang="en-US" sz="3200" dirty="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679DD250-AEF9-FEFB-3819-EF06DEE5ED65}"/>
              </a:ext>
            </a:extLst>
          </p:cNvPr>
          <p:cNvPicPr>
            <a:picLocks noChangeAspect="1"/>
          </p:cNvPicPr>
          <p:nvPr/>
        </p:nvPicPr>
        <p:blipFill>
          <a:blip r:embed="rId4"/>
          <a:stretch>
            <a:fillRect/>
          </a:stretch>
        </p:blipFill>
        <p:spPr>
          <a:xfrm>
            <a:off x="7648928" y="1317670"/>
            <a:ext cx="4217728" cy="3112357"/>
          </a:xfrm>
          <a:prstGeom prst="rect">
            <a:avLst/>
          </a:prstGeom>
        </p:spPr>
      </p:pic>
      <p:pic>
        <p:nvPicPr>
          <p:cNvPr id="4" name="Picture 3">
            <a:extLst>
              <a:ext uri="{FF2B5EF4-FFF2-40B4-BE49-F238E27FC236}">
                <a16:creationId xmlns:a16="http://schemas.microsoft.com/office/drawing/2014/main" id="{E8EA1485-333E-0D58-0549-F8079E931084}"/>
              </a:ext>
            </a:extLst>
          </p:cNvPr>
          <p:cNvPicPr>
            <a:picLocks noChangeAspect="1"/>
          </p:cNvPicPr>
          <p:nvPr/>
        </p:nvPicPr>
        <p:blipFill>
          <a:blip r:embed="rId5"/>
          <a:stretch>
            <a:fillRect/>
          </a:stretch>
        </p:blipFill>
        <p:spPr>
          <a:xfrm>
            <a:off x="6426790" y="4589101"/>
            <a:ext cx="5612810" cy="1583100"/>
          </a:xfrm>
          <a:prstGeom prst="rect">
            <a:avLst/>
          </a:prstGeom>
        </p:spPr>
      </p:pic>
      <p:sp>
        <p:nvSpPr>
          <p:cNvPr id="6" name="TextBox 5">
            <a:extLst>
              <a:ext uri="{FF2B5EF4-FFF2-40B4-BE49-F238E27FC236}">
                <a16:creationId xmlns:a16="http://schemas.microsoft.com/office/drawing/2014/main" id="{8CB15F15-6C7C-FA1D-C9E0-C20941A0B409}"/>
              </a:ext>
            </a:extLst>
          </p:cNvPr>
          <p:cNvSpPr txBox="1"/>
          <p:nvPr/>
        </p:nvSpPr>
        <p:spPr>
          <a:xfrm>
            <a:off x="5745480" y="6482672"/>
            <a:ext cx="6446520" cy="338554"/>
          </a:xfrm>
          <a:prstGeom prst="rect">
            <a:avLst/>
          </a:prstGeom>
          <a:noFill/>
        </p:spPr>
        <p:txBody>
          <a:bodyPr wrap="square" rtlCol="0">
            <a:spAutoFit/>
          </a:bodyPr>
          <a:lstStyle/>
          <a:p>
            <a:r>
              <a:rPr lang="en-US" sz="1600" dirty="0"/>
              <a:t>https://</a:t>
            </a:r>
            <a:r>
              <a:rPr lang="en-US" sz="1600" dirty="0" err="1"/>
              <a:t>www.cdc.gov</a:t>
            </a:r>
            <a:r>
              <a:rPr lang="en-US" sz="1600" dirty="0"/>
              <a:t>/</a:t>
            </a:r>
            <a:r>
              <a:rPr lang="en-US" sz="1600" dirty="0" err="1"/>
              <a:t>mmwr</a:t>
            </a:r>
            <a:r>
              <a:rPr lang="en-US" sz="1600" dirty="0"/>
              <a:t>/volumes/72/</a:t>
            </a:r>
            <a:r>
              <a:rPr lang="en-US" sz="1600" dirty="0" err="1"/>
              <a:t>wr</a:t>
            </a:r>
            <a:r>
              <a:rPr lang="en-US" sz="1600" dirty="0"/>
              <a:t>/pdfs/mm7229a4-H.pdf</a:t>
            </a:r>
          </a:p>
        </p:txBody>
      </p:sp>
    </p:spTree>
    <p:extLst>
      <p:ext uri="{BB962C8B-B14F-4D97-AF65-F5344CB8AC3E}">
        <p14:creationId xmlns:p14="http://schemas.microsoft.com/office/powerpoint/2010/main" val="234423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5D69-DC21-282F-3BB1-66D1B950A358}"/>
              </a:ext>
            </a:extLst>
          </p:cNvPr>
          <p:cNvSpPr>
            <a:spLocks noGrp="1"/>
          </p:cNvSpPr>
          <p:nvPr>
            <p:ph type="title"/>
          </p:nvPr>
        </p:nvSpPr>
        <p:spPr/>
        <p:txBody>
          <a:bodyPr/>
          <a:lstStyle/>
          <a:p>
            <a:r>
              <a:rPr lang="en-US" dirty="0"/>
              <a:t>Offering RSV vaccine to adults</a:t>
            </a:r>
          </a:p>
        </p:txBody>
      </p:sp>
      <p:sp>
        <p:nvSpPr>
          <p:cNvPr id="3" name="Content Placeholder 2">
            <a:extLst>
              <a:ext uri="{FF2B5EF4-FFF2-40B4-BE49-F238E27FC236}">
                <a16:creationId xmlns:a16="http://schemas.microsoft.com/office/drawing/2014/main" id="{BA6C667C-731E-4E85-9E3F-1B451670ABCC}"/>
              </a:ext>
            </a:extLst>
          </p:cNvPr>
          <p:cNvSpPr>
            <a:spLocks noGrp="1"/>
          </p:cNvSpPr>
          <p:nvPr>
            <p:ph idx="1"/>
          </p:nvPr>
        </p:nvSpPr>
        <p:spPr/>
        <p:txBody>
          <a:bodyPr/>
          <a:lstStyle/>
          <a:p>
            <a:r>
              <a:rPr lang="en-US" dirty="0"/>
              <a:t>Consider risk factors for severe RSV disease</a:t>
            </a:r>
          </a:p>
          <a:p>
            <a:r>
              <a:rPr lang="en-US" dirty="0"/>
              <a:t>Consider coadministration of RSV vaccines with other vaccines</a:t>
            </a:r>
          </a:p>
          <a:p>
            <a:pPr lvl="1"/>
            <a:r>
              <a:rPr lang="en-US" dirty="0"/>
              <a:t>No required interval between RSV vaccine and other vaccines</a:t>
            </a:r>
          </a:p>
          <a:p>
            <a:r>
              <a:rPr lang="en-US" dirty="0"/>
              <a:t>Report administration of RSV vaccines to CAIR</a:t>
            </a:r>
          </a:p>
        </p:txBody>
      </p:sp>
      <p:sp>
        <p:nvSpPr>
          <p:cNvPr id="4" name="Footer Placeholder 3">
            <a:extLst>
              <a:ext uri="{FF2B5EF4-FFF2-40B4-BE49-F238E27FC236}">
                <a16:creationId xmlns:a16="http://schemas.microsoft.com/office/drawing/2014/main" id="{D545A816-4373-0941-9B76-BB67F7AC07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76FF91-0CEF-7902-8D4A-1D029A32D968}"/>
              </a:ext>
            </a:extLst>
          </p:cNvPr>
          <p:cNvSpPr>
            <a:spLocks noGrp="1"/>
          </p:cNvSpPr>
          <p:nvPr>
            <p:ph type="sldNum" sz="quarter" idx="12"/>
          </p:nvPr>
        </p:nvSpPr>
        <p:spPr/>
        <p:txBody>
          <a:bodyPr/>
          <a:lstStyle/>
          <a:p>
            <a:fld id="{C3111FA1-5AF9-0647-B31D-D6250D4530A3}" type="slidenum">
              <a:rPr lang="en-US" smtClean="0"/>
              <a:t>10</a:t>
            </a:fld>
            <a:endParaRPr lang="en-US"/>
          </a:p>
        </p:txBody>
      </p:sp>
      <p:sp>
        <p:nvSpPr>
          <p:cNvPr id="6" name="Text Placeholder 5">
            <a:extLst>
              <a:ext uri="{FF2B5EF4-FFF2-40B4-BE49-F238E27FC236}">
                <a16:creationId xmlns:a16="http://schemas.microsoft.com/office/drawing/2014/main" id="{BFA4D098-7FB6-0B44-9286-A39F4D51587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5049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F080-1754-CDEF-882A-C98E98081B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348EC7-865F-1142-A362-5B491A96E86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E14B4D8-E2B4-2CDA-770B-180257CD06F8}"/>
              </a:ext>
            </a:extLst>
          </p:cNvPr>
          <p:cNvSpPr>
            <a:spLocks noGrp="1"/>
          </p:cNvSpPr>
          <p:nvPr>
            <p:ph type="ftr" sz="quarter" idx="11"/>
          </p:nvPr>
        </p:nvSpPr>
        <p:spPr>
          <a:xfrm>
            <a:off x="3895106" y="6492875"/>
            <a:ext cx="7972522" cy="365125"/>
          </a:xfrm>
        </p:spPr>
        <p:txBody>
          <a:bodyPr/>
          <a:lstStyle/>
          <a:p>
            <a:pPr algn="r"/>
            <a:r>
              <a:rPr lang="en-US" dirty="0">
                <a:solidFill>
                  <a:schemeClr val="tx1"/>
                </a:solidFill>
              </a:rPr>
              <a:t>ACIP meet, Dr. Britton June 23, 2023</a:t>
            </a:r>
          </a:p>
          <a:p>
            <a:pPr algn="r"/>
            <a:r>
              <a:rPr lang="en-US" dirty="0">
                <a:solidFill>
                  <a:schemeClr val="tx1"/>
                </a:solidFill>
              </a:rPr>
              <a:t>https://</a:t>
            </a:r>
            <a:r>
              <a:rPr lang="en-US" dirty="0" err="1">
                <a:solidFill>
                  <a:schemeClr val="tx1"/>
                </a:solidFill>
              </a:rPr>
              <a:t>www.cdc.gov</a:t>
            </a:r>
            <a:r>
              <a:rPr lang="en-US" dirty="0">
                <a:solidFill>
                  <a:schemeClr val="tx1"/>
                </a:solidFill>
              </a:rPr>
              <a:t>/vaccines/</a:t>
            </a:r>
            <a:r>
              <a:rPr lang="en-US" dirty="0" err="1">
                <a:solidFill>
                  <a:schemeClr val="tx1"/>
                </a:solidFill>
              </a:rPr>
              <a:t>acip</a:t>
            </a:r>
            <a:r>
              <a:rPr lang="en-US" dirty="0">
                <a:solidFill>
                  <a:schemeClr val="tx1"/>
                </a:solidFill>
              </a:rPr>
              <a:t>/meetings/downloads/slides-2023-06-21-23/07-RSV-Adults-Britton-508.pdf</a:t>
            </a:r>
          </a:p>
        </p:txBody>
      </p:sp>
      <p:sp>
        <p:nvSpPr>
          <p:cNvPr id="5" name="Slide Number Placeholder 4">
            <a:extLst>
              <a:ext uri="{FF2B5EF4-FFF2-40B4-BE49-F238E27FC236}">
                <a16:creationId xmlns:a16="http://schemas.microsoft.com/office/drawing/2014/main" id="{EB4CC798-845F-BFBE-D340-9470003CB761}"/>
              </a:ext>
            </a:extLst>
          </p:cNvPr>
          <p:cNvSpPr>
            <a:spLocks noGrp="1"/>
          </p:cNvSpPr>
          <p:nvPr>
            <p:ph type="sldNum" sz="quarter" idx="12"/>
          </p:nvPr>
        </p:nvSpPr>
        <p:spPr/>
        <p:txBody>
          <a:bodyPr/>
          <a:lstStyle/>
          <a:p>
            <a:fld id="{0F545F4E-34B0-6B48-917C-9B68F7542822}" type="slidenum">
              <a:rPr lang="en-US" smtClean="0"/>
              <a:t>11</a:t>
            </a:fld>
            <a:endParaRPr lang="en-US"/>
          </a:p>
        </p:txBody>
      </p:sp>
      <p:pic>
        <p:nvPicPr>
          <p:cNvPr id="6" name="Picture 5">
            <a:extLst>
              <a:ext uri="{FF2B5EF4-FFF2-40B4-BE49-F238E27FC236}">
                <a16:creationId xmlns:a16="http://schemas.microsoft.com/office/drawing/2014/main" id="{16D26F5F-BA6E-6139-DB7B-B44F894590E4}"/>
              </a:ext>
            </a:extLst>
          </p:cNvPr>
          <p:cNvPicPr>
            <a:picLocks noChangeAspect="1"/>
          </p:cNvPicPr>
          <p:nvPr/>
        </p:nvPicPr>
        <p:blipFill>
          <a:blip r:embed="rId2"/>
          <a:stretch>
            <a:fillRect/>
          </a:stretch>
        </p:blipFill>
        <p:spPr>
          <a:xfrm>
            <a:off x="368607" y="66980"/>
            <a:ext cx="11454786" cy="6289371"/>
          </a:xfrm>
          <a:prstGeom prst="rect">
            <a:avLst/>
          </a:prstGeom>
        </p:spPr>
      </p:pic>
    </p:spTree>
    <p:extLst>
      <p:ext uri="{BB962C8B-B14F-4D97-AF65-F5344CB8AC3E}">
        <p14:creationId xmlns:p14="http://schemas.microsoft.com/office/powerpoint/2010/main" val="62369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F8D32-970B-88E7-1207-F099C309172E}"/>
              </a:ext>
            </a:extLst>
          </p:cNvPr>
          <p:cNvSpPr>
            <a:spLocks noGrp="1"/>
          </p:cNvSpPr>
          <p:nvPr>
            <p:ph type="title"/>
          </p:nvPr>
        </p:nvSpPr>
        <p:spPr>
          <a:xfrm>
            <a:off x="381000" y="820323"/>
            <a:ext cx="10972800" cy="634985"/>
          </a:xfrm>
        </p:spPr>
        <p:txBody>
          <a:bodyPr>
            <a:normAutofit/>
          </a:bodyPr>
          <a:lstStyle/>
          <a:p>
            <a:r>
              <a:rPr lang="en-US" dirty="0" err="1"/>
              <a:t>Nirsevimab</a:t>
            </a:r>
            <a:r>
              <a:rPr lang="en-US" dirty="0"/>
              <a:t> for children</a:t>
            </a:r>
          </a:p>
        </p:txBody>
      </p:sp>
      <p:sp>
        <p:nvSpPr>
          <p:cNvPr id="5" name="Content Placeholder 4">
            <a:extLst>
              <a:ext uri="{FF2B5EF4-FFF2-40B4-BE49-F238E27FC236}">
                <a16:creationId xmlns:a16="http://schemas.microsoft.com/office/drawing/2014/main" id="{1950DDBE-D68A-F418-D5F7-118BC9846711}"/>
              </a:ext>
            </a:extLst>
          </p:cNvPr>
          <p:cNvSpPr>
            <a:spLocks noGrp="1"/>
          </p:cNvSpPr>
          <p:nvPr>
            <p:ph idx="1"/>
          </p:nvPr>
        </p:nvSpPr>
        <p:spPr>
          <a:xfrm>
            <a:off x="609601" y="1455308"/>
            <a:ext cx="5486400" cy="4882291"/>
          </a:xfrm>
        </p:spPr>
        <p:txBody>
          <a:bodyPr>
            <a:normAutofit/>
          </a:bodyPr>
          <a:lstStyle/>
          <a:p>
            <a:pPr>
              <a:lnSpc>
                <a:spcPct val="110000"/>
              </a:lnSpc>
            </a:pPr>
            <a:r>
              <a:rPr lang="en-US" b="0" i="0" dirty="0">
                <a:solidFill>
                  <a:srgbClr val="2A2A2A"/>
                </a:solidFill>
                <a:effectLst/>
                <a:cs typeface="Arial" panose="020B0604020202020204" pitchFamily="34" charset="0"/>
              </a:rPr>
              <a:t>FDA-approved long-acting monoclonal antibody: “vaccine-like” product</a:t>
            </a:r>
          </a:p>
          <a:p>
            <a:pPr lvl="1">
              <a:lnSpc>
                <a:spcPct val="110000"/>
              </a:lnSpc>
            </a:pPr>
            <a:r>
              <a:rPr lang="en-US" b="0" i="0" dirty="0">
                <a:solidFill>
                  <a:srgbClr val="2A2A2A"/>
                </a:solidFill>
                <a:effectLst/>
                <a:cs typeface="Arial" panose="020B0604020202020204" pitchFamily="34" charset="0"/>
              </a:rPr>
              <a:t>Efficacy of 80% for preventing hospitalizations due to RSV-associated LRTI</a:t>
            </a:r>
          </a:p>
          <a:p>
            <a:pPr lvl="1">
              <a:lnSpc>
                <a:spcPct val="110000"/>
              </a:lnSpc>
            </a:pPr>
            <a:r>
              <a:rPr lang="en-US" dirty="0">
                <a:solidFill>
                  <a:srgbClr val="2A2A2A"/>
                </a:solidFill>
                <a:cs typeface="Arial" panose="020B0604020202020204" pitchFamily="34" charset="0"/>
              </a:rPr>
              <a:t>Well-tolerated without any serious adverse events</a:t>
            </a:r>
          </a:p>
          <a:p>
            <a:pPr lvl="1">
              <a:lnSpc>
                <a:spcPct val="110000"/>
              </a:lnSpc>
            </a:pPr>
            <a:r>
              <a:rPr lang="en-US" b="0" i="0" dirty="0">
                <a:solidFill>
                  <a:srgbClr val="2A2A2A"/>
                </a:solidFill>
                <a:effectLst/>
                <a:cs typeface="Arial" panose="020B0604020202020204" pitchFamily="34" charset="0"/>
              </a:rPr>
              <a:t>Protection expected to last at least 150 days</a:t>
            </a:r>
          </a:p>
          <a:p>
            <a:pPr lvl="1">
              <a:lnSpc>
                <a:spcPct val="110000"/>
              </a:lnSpc>
            </a:pPr>
            <a:r>
              <a:rPr lang="en-US" dirty="0">
                <a:solidFill>
                  <a:srgbClr val="2A2A2A"/>
                </a:solidFill>
                <a:cs typeface="Arial" panose="020B0604020202020204" pitchFamily="34" charset="0"/>
              </a:rPr>
              <a:t>Included in the Vaccines for Children Program</a:t>
            </a:r>
            <a:endParaRPr lang="en-US" b="0" i="0" dirty="0">
              <a:solidFill>
                <a:srgbClr val="2A2A2A"/>
              </a:solidFill>
              <a:effectLst/>
              <a:cs typeface="Arial" panose="020B0604020202020204" pitchFamily="34" charset="0"/>
            </a:endParaRPr>
          </a:p>
        </p:txBody>
      </p:sp>
      <p:pic>
        <p:nvPicPr>
          <p:cNvPr id="3" name="Picture 2">
            <a:extLst>
              <a:ext uri="{FF2B5EF4-FFF2-40B4-BE49-F238E27FC236}">
                <a16:creationId xmlns:a16="http://schemas.microsoft.com/office/drawing/2014/main" id="{41458FA3-1E4C-2E5B-3E51-6D87014BFD62}"/>
              </a:ext>
            </a:extLst>
          </p:cNvPr>
          <p:cNvPicPr>
            <a:picLocks noChangeAspect="1"/>
          </p:cNvPicPr>
          <p:nvPr/>
        </p:nvPicPr>
        <p:blipFill>
          <a:blip r:embed="rId2"/>
          <a:stretch>
            <a:fillRect/>
          </a:stretch>
        </p:blipFill>
        <p:spPr>
          <a:xfrm>
            <a:off x="6974516" y="3007867"/>
            <a:ext cx="4788146" cy="1066855"/>
          </a:xfrm>
          <a:prstGeom prst="rect">
            <a:avLst/>
          </a:prstGeom>
        </p:spPr>
      </p:pic>
    </p:spTree>
    <p:extLst>
      <p:ext uri="{BB962C8B-B14F-4D97-AF65-F5344CB8AC3E}">
        <p14:creationId xmlns:p14="http://schemas.microsoft.com/office/powerpoint/2010/main" val="673027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F8D32-970B-88E7-1207-F099C309172E}"/>
              </a:ext>
            </a:extLst>
          </p:cNvPr>
          <p:cNvSpPr>
            <a:spLocks noGrp="1"/>
          </p:cNvSpPr>
          <p:nvPr>
            <p:ph type="title"/>
          </p:nvPr>
        </p:nvSpPr>
        <p:spPr>
          <a:xfrm>
            <a:off x="381000" y="820323"/>
            <a:ext cx="10972800" cy="634985"/>
          </a:xfrm>
        </p:spPr>
        <p:txBody>
          <a:bodyPr>
            <a:normAutofit/>
          </a:bodyPr>
          <a:lstStyle/>
          <a:p>
            <a:r>
              <a:rPr lang="en-US" dirty="0" err="1"/>
              <a:t>Nirsevimab</a:t>
            </a:r>
            <a:r>
              <a:rPr lang="en-US" dirty="0"/>
              <a:t> for children</a:t>
            </a:r>
          </a:p>
        </p:txBody>
      </p:sp>
      <p:sp>
        <p:nvSpPr>
          <p:cNvPr id="5" name="Content Placeholder 4">
            <a:extLst>
              <a:ext uri="{FF2B5EF4-FFF2-40B4-BE49-F238E27FC236}">
                <a16:creationId xmlns:a16="http://schemas.microsoft.com/office/drawing/2014/main" id="{1950DDBE-D68A-F418-D5F7-118BC9846711}"/>
              </a:ext>
            </a:extLst>
          </p:cNvPr>
          <p:cNvSpPr>
            <a:spLocks noGrp="1"/>
          </p:cNvSpPr>
          <p:nvPr>
            <p:ph idx="1"/>
          </p:nvPr>
        </p:nvSpPr>
        <p:spPr>
          <a:xfrm>
            <a:off x="609600" y="1455308"/>
            <a:ext cx="10744200" cy="2410839"/>
          </a:xfrm>
        </p:spPr>
        <p:txBody>
          <a:bodyPr>
            <a:normAutofit fontScale="92500" lnSpcReduction="20000"/>
          </a:bodyPr>
          <a:lstStyle/>
          <a:p>
            <a:pPr>
              <a:lnSpc>
                <a:spcPct val="110000"/>
              </a:lnSpc>
            </a:pPr>
            <a:r>
              <a:rPr lang="en-US" u="sng" dirty="0">
                <a:hlinkClick r:id="rId3"/>
              </a:rPr>
              <a:t>CDC</a:t>
            </a:r>
            <a:r>
              <a:rPr lang="en-US" dirty="0"/>
              <a:t> and the </a:t>
            </a:r>
            <a:r>
              <a:rPr lang="en-US" u="sng" dirty="0">
                <a:hlinkClick r:id="rId4"/>
              </a:rPr>
              <a:t>American Academy of Pediatrics (AAP</a:t>
            </a:r>
            <a:r>
              <a:rPr lang="en-US" dirty="0"/>
              <a:t>) recommend:</a:t>
            </a:r>
          </a:p>
          <a:p>
            <a:pPr lvl="1">
              <a:lnSpc>
                <a:spcPct val="110000"/>
              </a:lnSpc>
            </a:pPr>
            <a:r>
              <a:rPr lang="en-US" dirty="0"/>
              <a:t>a single dose of </a:t>
            </a:r>
            <a:r>
              <a:rPr lang="en-US" dirty="0" err="1"/>
              <a:t>nirsevimab</a:t>
            </a:r>
            <a:r>
              <a:rPr lang="en-US" dirty="0"/>
              <a:t> be administered to all infants under 8 months of age entering their first RSV season. </a:t>
            </a:r>
            <a:r>
              <a:rPr lang="en-US" dirty="0">
                <a:solidFill>
                  <a:srgbClr val="2A2A2A"/>
                </a:solidFill>
                <a:cs typeface="Arial" panose="020B0604020202020204" pitchFamily="34" charset="0"/>
              </a:rPr>
              <a:t>Well-tolerated without any serious adverse events</a:t>
            </a:r>
          </a:p>
          <a:p>
            <a:pPr lvl="1">
              <a:lnSpc>
                <a:spcPct val="110000"/>
              </a:lnSpc>
            </a:pPr>
            <a:r>
              <a:rPr lang="en-US" dirty="0"/>
              <a:t>Additionally, infants and children 8-19 months of age who are at increased risk for severe RSV disease and entering their second RSV season should receive </a:t>
            </a:r>
            <a:r>
              <a:rPr lang="en-US" dirty="0" err="1"/>
              <a:t>nirsevimab</a:t>
            </a:r>
            <a:r>
              <a:rPr lang="en-US" dirty="0"/>
              <a:t>.</a:t>
            </a:r>
          </a:p>
          <a:p>
            <a:pPr>
              <a:lnSpc>
                <a:spcPct val="110000"/>
              </a:lnSpc>
            </a:pPr>
            <a:r>
              <a:rPr lang="en-US" b="0" i="0" dirty="0">
                <a:solidFill>
                  <a:srgbClr val="2A2A2A"/>
                </a:solidFill>
                <a:effectLst/>
                <a:cs typeface="Arial" panose="020B0604020202020204" pitchFamily="34" charset="0"/>
              </a:rPr>
              <a:t>Children who </a:t>
            </a:r>
            <a:r>
              <a:rPr lang="en-US" dirty="0">
                <a:solidFill>
                  <a:srgbClr val="2A2A2A"/>
                </a:solidFill>
                <a:cs typeface="Arial" panose="020B0604020202020204" pitchFamily="34" charset="0"/>
              </a:rPr>
              <a:t>have received </a:t>
            </a:r>
            <a:r>
              <a:rPr lang="en-US" dirty="0" err="1">
                <a:solidFill>
                  <a:srgbClr val="2A2A2A"/>
                </a:solidFill>
                <a:cs typeface="Arial" panose="020B0604020202020204" pitchFamily="34" charset="0"/>
              </a:rPr>
              <a:t>nirsevimab</a:t>
            </a:r>
            <a:r>
              <a:rPr lang="en-US" dirty="0">
                <a:solidFill>
                  <a:srgbClr val="2A2A2A"/>
                </a:solidFill>
                <a:cs typeface="Arial" panose="020B0604020202020204" pitchFamily="34" charset="0"/>
              </a:rPr>
              <a:t> </a:t>
            </a:r>
            <a:r>
              <a:rPr lang="en-US" b="1" dirty="0">
                <a:solidFill>
                  <a:srgbClr val="2A2A2A"/>
                </a:solidFill>
                <a:cs typeface="Arial" panose="020B0604020202020204" pitchFamily="34" charset="0"/>
              </a:rPr>
              <a:t>should not</a:t>
            </a:r>
            <a:r>
              <a:rPr lang="en-US" dirty="0">
                <a:solidFill>
                  <a:srgbClr val="2A2A2A"/>
                </a:solidFill>
                <a:cs typeface="Arial" panose="020B0604020202020204" pitchFamily="34" charset="0"/>
              </a:rPr>
              <a:t> receive palivizumab (</a:t>
            </a:r>
            <a:r>
              <a:rPr lang="en-US" dirty="0" err="1">
                <a:solidFill>
                  <a:srgbClr val="2A2A2A"/>
                </a:solidFill>
                <a:cs typeface="Arial" panose="020B0604020202020204" pitchFamily="34" charset="0"/>
              </a:rPr>
              <a:t>Synagis</a:t>
            </a:r>
            <a:r>
              <a:rPr lang="en-US" dirty="0">
                <a:solidFill>
                  <a:srgbClr val="2A2A2A"/>
                </a:solidFill>
                <a:cs typeface="Arial" panose="020B0604020202020204" pitchFamily="34" charset="0"/>
              </a:rPr>
              <a:t>) for the same RSV season</a:t>
            </a:r>
            <a:endParaRPr lang="en-US" b="0" i="0" dirty="0">
              <a:solidFill>
                <a:srgbClr val="2A2A2A"/>
              </a:solidFill>
              <a:effectLst/>
              <a:cs typeface="Arial" panose="020B0604020202020204" pitchFamily="34" charset="0"/>
            </a:endParaRPr>
          </a:p>
        </p:txBody>
      </p:sp>
      <p:pic>
        <p:nvPicPr>
          <p:cNvPr id="7" name="Picture 6">
            <a:extLst>
              <a:ext uri="{FF2B5EF4-FFF2-40B4-BE49-F238E27FC236}">
                <a16:creationId xmlns:a16="http://schemas.microsoft.com/office/drawing/2014/main" id="{F4B8886A-D203-72E4-4D37-0587A7713E97}"/>
              </a:ext>
            </a:extLst>
          </p:cNvPr>
          <p:cNvPicPr>
            <a:picLocks noChangeAspect="1"/>
          </p:cNvPicPr>
          <p:nvPr/>
        </p:nvPicPr>
        <p:blipFill>
          <a:blip r:embed="rId5"/>
          <a:stretch>
            <a:fillRect/>
          </a:stretch>
        </p:blipFill>
        <p:spPr>
          <a:xfrm>
            <a:off x="1736557" y="4014779"/>
            <a:ext cx="8261685" cy="2711658"/>
          </a:xfrm>
          <a:prstGeom prst="rect">
            <a:avLst/>
          </a:prstGeom>
        </p:spPr>
      </p:pic>
    </p:spTree>
    <p:extLst>
      <p:ext uri="{BB962C8B-B14F-4D97-AF65-F5344CB8AC3E}">
        <p14:creationId xmlns:p14="http://schemas.microsoft.com/office/powerpoint/2010/main" val="1000192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F8D32-970B-88E7-1207-F099C309172E}"/>
              </a:ext>
            </a:extLst>
          </p:cNvPr>
          <p:cNvSpPr>
            <a:spLocks noGrp="1"/>
          </p:cNvSpPr>
          <p:nvPr>
            <p:ph type="title"/>
          </p:nvPr>
        </p:nvSpPr>
        <p:spPr>
          <a:xfrm>
            <a:off x="381000" y="820323"/>
            <a:ext cx="10972800" cy="634985"/>
          </a:xfrm>
        </p:spPr>
        <p:txBody>
          <a:bodyPr>
            <a:normAutofit/>
          </a:bodyPr>
          <a:lstStyle/>
          <a:p>
            <a:r>
              <a:rPr lang="en-US" dirty="0"/>
              <a:t>Offering </a:t>
            </a:r>
            <a:r>
              <a:rPr lang="en-US" dirty="0" err="1"/>
              <a:t>nirsevimab</a:t>
            </a:r>
            <a:r>
              <a:rPr lang="en-US" dirty="0"/>
              <a:t> to children</a:t>
            </a:r>
          </a:p>
        </p:txBody>
      </p:sp>
      <p:sp>
        <p:nvSpPr>
          <p:cNvPr id="5" name="Content Placeholder 4">
            <a:extLst>
              <a:ext uri="{FF2B5EF4-FFF2-40B4-BE49-F238E27FC236}">
                <a16:creationId xmlns:a16="http://schemas.microsoft.com/office/drawing/2014/main" id="{1950DDBE-D68A-F418-D5F7-118BC9846711}"/>
              </a:ext>
            </a:extLst>
          </p:cNvPr>
          <p:cNvSpPr>
            <a:spLocks noGrp="1"/>
          </p:cNvSpPr>
          <p:nvPr>
            <p:ph idx="1"/>
          </p:nvPr>
        </p:nvSpPr>
        <p:spPr>
          <a:xfrm>
            <a:off x="609600" y="1455308"/>
            <a:ext cx="10744200" cy="4882291"/>
          </a:xfrm>
        </p:spPr>
        <p:txBody>
          <a:bodyPr>
            <a:normAutofit/>
          </a:bodyPr>
          <a:lstStyle/>
          <a:p>
            <a:pPr>
              <a:lnSpc>
                <a:spcPct val="110000"/>
              </a:lnSpc>
            </a:pPr>
            <a:r>
              <a:rPr lang="en-US" dirty="0">
                <a:solidFill>
                  <a:srgbClr val="2A2A2A"/>
                </a:solidFill>
                <a:latin typeface="Arial" panose="020B0604020202020204" pitchFamily="34" charset="0"/>
                <a:cs typeface="Arial" panose="020B0604020202020204" pitchFamily="34" charset="0"/>
              </a:rPr>
              <a:t>Procure </a:t>
            </a:r>
            <a:r>
              <a:rPr lang="en-US" dirty="0" err="1">
                <a:solidFill>
                  <a:srgbClr val="2A2A2A"/>
                </a:solidFill>
                <a:latin typeface="Arial" panose="020B0604020202020204" pitchFamily="34" charset="0"/>
                <a:cs typeface="Arial" panose="020B0604020202020204" pitchFamily="34" charset="0"/>
              </a:rPr>
              <a:t>nirsevimab</a:t>
            </a:r>
            <a:r>
              <a:rPr lang="en-US" dirty="0">
                <a:solidFill>
                  <a:srgbClr val="2A2A2A"/>
                </a:solidFill>
                <a:latin typeface="Arial" panose="020B0604020202020204" pitchFamily="34" charset="0"/>
                <a:cs typeface="Arial" panose="020B0604020202020204" pitchFamily="34" charset="0"/>
              </a:rPr>
              <a:t> now ahead of the RSV season</a:t>
            </a:r>
          </a:p>
          <a:p>
            <a:pPr>
              <a:lnSpc>
                <a:spcPct val="110000"/>
              </a:lnSpc>
            </a:pPr>
            <a:r>
              <a:rPr lang="en-US" dirty="0">
                <a:solidFill>
                  <a:srgbClr val="2A2A2A"/>
                </a:solidFill>
                <a:latin typeface="Arial" panose="020B0604020202020204" pitchFamily="34" charset="0"/>
                <a:cs typeface="Arial" panose="020B0604020202020204" pitchFamily="34" charset="0"/>
              </a:rPr>
              <a:t>Sign up for LA County DPH </a:t>
            </a:r>
            <a:r>
              <a:rPr lang="en-US" dirty="0">
                <a:solidFill>
                  <a:srgbClr val="2A2A2A"/>
                </a:solidFill>
                <a:latin typeface="Arial" panose="020B0604020202020204" pitchFamily="34" charset="0"/>
                <a:cs typeface="Arial" panose="020B0604020202020204" pitchFamily="34" charset="0"/>
                <a:hlinkClick r:id="rId2"/>
              </a:rPr>
              <a:t>Influenza Watch</a:t>
            </a:r>
            <a:r>
              <a:rPr lang="en-US" dirty="0">
                <a:solidFill>
                  <a:srgbClr val="2A2A2A"/>
                </a:solidFill>
                <a:latin typeface="Arial" panose="020B0604020202020204" pitchFamily="34" charset="0"/>
                <a:cs typeface="Arial" panose="020B0604020202020204" pitchFamily="34" charset="0"/>
              </a:rPr>
              <a:t> to learn when RSV activity is increasing locally – email </a:t>
            </a:r>
            <a:r>
              <a:rPr lang="en-US" dirty="0">
                <a:solidFill>
                  <a:srgbClr val="2A2A2A"/>
                </a:solidFill>
                <a:latin typeface="Arial" panose="020B0604020202020204" pitchFamily="34" charset="0"/>
                <a:cs typeface="Arial" panose="020B0604020202020204" pitchFamily="34" charset="0"/>
                <a:hlinkClick r:id="rId3"/>
              </a:rPr>
              <a:t>influenza@ph.lacounty.gov</a:t>
            </a:r>
            <a:r>
              <a:rPr lang="en-US" dirty="0">
                <a:solidFill>
                  <a:srgbClr val="2A2A2A"/>
                </a:solidFill>
                <a:latin typeface="Arial" panose="020B0604020202020204" pitchFamily="34" charset="0"/>
                <a:cs typeface="Arial" panose="020B0604020202020204" pitchFamily="34" charset="0"/>
              </a:rPr>
              <a:t> to register</a:t>
            </a:r>
          </a:p>
          <a:p>
            <a:pPr>
              <a:lnSpc>
                <a:spcPct val="110000"/>
              </a:lnSpc>
            </a:pPr>
            <a:r>
              <a:rPr lang="en-US" dirty="0">
                <a:solidFill>
                  <a:srgbClr val="2A2A2A"/>
                </a:solidFill>
                <a:latin typeface="Arial" panose="020B0604020202020204" pitchFamily="34" charset="0"/>
                <a:cs typeface="Arial" panose="020B0604020202020204" pitchFamily="34" charset="0"/>
              </a:rPr>
              <a:t>Ideally offer first dose of </a:t>
            </a:r>
            <a:r>
              <a:rPr lang="en-US" dirty="0" err="1">
                <a:solidFill>
                  <a:srgbClr val="2A2A2A"/>
                </a:solidFill>
                <a:latin typeface="Arial" panose="020B0604020202020204" pitchFamily="34" charset="0"/>
                <a:cs typeface="Arial" panose="020B0604020202020204" pitchFamily="34" charset="0"/>
              </a:rPr>
              <a:t>nirsevimab</a:t>
            </a:r>
            <a:r>
              <a:rPr lang="en-US" dirty="0">
                <a:solidFill>
                  <a:srgbClr val="2A2A2A"/>
                </a:solidFill>
                <a:latin typeface="Arial" panose="020B0604020202020204" pitchFamily="34" charset="0"/>
                <a:cs typeface="Arial" panose="020B0604020202020204" pitchFamily="34" charset="0"/>
              </a:rPr>
              <a:t> within one week of birth at the same time as Hepatitis B vaccine for all those born just before or during their first RSV season</a:t>
            </a:r>
          </a:p>
          <a:p>
            <a:pPr>
              <a:lnSpc>
                <a:spcPct val="110000"/>
              </a:lnSpc>
            </a:pPr>
            <a:r>
              <a:rPr lang="en-US" dirty="0" err="1">
                <a:solidFill>
                  <a:srgbClr val="2A2A2A"/>
                </a:solidFill>
                <a:latin typeface="Arial" panose="020B0604020202020204" pitchFamily="34" charset="0"/>
                <a:cs typeface="Arial" panose="020B0604020202020204" pitchFamily="34" charset="0"/>
              </a:rPr>
              <a:t>Coadminister</a:t>
            </a:r>
            <a:r>
              <a:rPr lang="en-US" dirty="0">
                <a:solidFill>
                  <a:srgbClr val="2A2A2A"/>
                </a:solidFill>
                <a:latin typeface="Arial" panose="020B0604020202020204" pitchFamily="34" charset="0"/>
                <a:cs typeface="Arial" panose="020B0604020202020204" pitchFamily="34" charset="0"/>
              </a:rPr>
              <a:t> </a:t>
            </a:r>
            <a:r>
              <a:rPr lang="en-US" dirty="0" err="1">
                <a:solidFill>
                  <a:srgbClr val="2A2A2A"/>
                </a:solidFill>
                <a:latin typeface="Arial" panose="020B0604020202020204" pitchFamily="34" charset="0"/>
                <a:cs typeface="Arial" panose="020B0604020202020204" pitchFamily="34" charset="0"/>
              </a:rPr>
              <a:t>nirsevimab</a:t>
            </a:r>
            <a:r>
              <a:rPr lang="en-US" dirty="0">
                <a:solidFill>
                  <a:srgbClr val="2A2A2A"/>
                </a:solidFill>
                <a:latin typeface="Arial" panose="020B0604020202020204" pitchFamily="34" charset="0"/>
                <a:cs typeface="Arial" panose="020B0604020202020204" pitchFamily="34" charset="0"/>
              </a:rPr>
              <a:t> with other age-appropriate vaccines if they are due</a:t>
            </a:r>
          </a:p>
          <a:p>
            <a:pPr>
              <a:lnSpc>
                <a:spcPct val="110000"/>
              </a:lnSpc>
            </a:pPr>
            <a:r>
              <a:rPr lang="en-US" dirty="0">
                <a:solidFill>
                  <a:srgbClr val="2A2A2A"/>
                </a:solidFill>
                <a:latin typeface="Arial" panose="020B0604020202020204" pitchFamily="34" charset="0"/>
                <a:cs typeface="Arial" panose="020B0604020202020204" pitchFamily="34" charset="0"/>
              </a:rPr>
              <a:t>Report administration of </a:t>
            </a:r>
            <a:r>
              <a:rPr lang="en-US" dirty="0" err="1">
                <a:solidFill>
                  <a:srgbClr val="2A2A2A"/>
                </a:solidFill>
                <a:latin typeface="Arial" panose="020B0604020202020204" pitchFamily="34" charset="0"/>
                <a:cs typeface="Arial" panose="020B0604020202020204" pitchFamily="34" charset="0"/>
              </a:rPr>
              <a:t>nirsevimab</a:t>
            </a:r>
            <a:r>
              <a:rPr lang="en-US" dirty="0">
                <a:solidFill>
                  <a:srgbClr val="2A2A2A"/>
                </a:solidFill>
                <a:latin typeface="Arial" panose="020B0604020202020204" pitchFamily="34" charset="0"/>
                <a:cs typeface="Arial" panose="020B0604020202020204" pitchFamily="34" charset="0"/>
              </a:rPr>
              <a:t> to CAIR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59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F8D32-970B-88E7-1207-F099C309172E}"/>
              </a:ext>
            </a:extLst>
          </p:cNvPr>
          <p:cNvSpPr>
            <a:spLocks noGrp="1"/>
          </p:cNvSpPr>
          <p:nvPr>
            <p:ph type="title"/>
          </p:nvPr>
        </p:nvSpPr>
        <p:spPr>
          <a:xfrm>
            <a:off x="381000" y="820323"/>
            <a:ext cx="10972800" cy="634985"/>
          </a:xfrm>
        </p:spPr>
        <p:txBody>
          <a:bodyPr>
            <a:normAutofit/>
          </a:bodyPr>
          <a:lstStyle/>
          <a:p>
            <a:r>
              <a:rPr lang="en-US" dirty="0"/>
              <a:t>On the horizon</a:t>
            </a:r>
          </a:p>
        </p:txBody>
      </p:sp>
      <p:sp>
        <p:nvSpPr>
          <p:cNvPr id="5" name="Content Placeholder 4">
            <a:extLst>
              <a:ext uri="{FF2B5EF4-FFF2-40B4-BE49-F238E27FC236}">
                <a16:creationId xmlns:a16="http://schemas.microsoft.com/office/drawing/2014/main" id="{1950DDBE-D68A-F418-D5F7-118BC9846711}"/>
              </a:ext>
            </a:extLst>
          </p:cNvPr>
          <p:cNvSpPr>
            <a:spLocks noGrp="1"/>
          </p:cNvSpPr>
          <p:nvPr>
            <p:ph idx="1"/>
          </p:nvPr>
        </p:nvSpPr>
        <p:spPr>
          <a:xfrm>
            <a:off x="609600" y="1455308"/>
            <a:ext cx="10744200" cy="4882291"/>
          </a:xfrm>
        </p:spPr>
        <p:txBody>
          <a:bodyPr>
            <a:normAutofit/>
          </a:bodyPr>
          <a:lstStyle/>
          <a:p>
            <a:pPr>
              <a:lnSpc>
                <a:spcPct val="110000"/>
              </a:lnSpc>
            </a:pPr>
            <a:r>
              <a:rPr lang="en-US" dirty="0">
                <a:solidFill>
                  <a:srgbClr val="2A2A2A"/>
                </a:solidFill>
                <a:latin typeface="+mj-lt"/>
                <a:cs typeface="Arial" panose="020B0604020202020204" pitchFamily="34" charset="0"/>
              </a:rPr>
              <a:t>Maternal immunization with Pfizer </a:t>
            </a:r>
            <a:r>
              <a:rPr lang="en-US" dirty="0" err="1">
                <a:solidFill>
                  <a:srgbClr val="2A2A2A"/>
                </a:solidFill>
                <a:latin typeface="+mj-lt"/>
                <a:cs typeface="Arial" panose="020B0604020202020204" pitchFamily="34" charset="0"/>
              </a:rPr>
              <a:t>Abrysvo</a:t>
            </a:r>
            <a:r>
              <a:rPr lang="en-US" dirty="0">
                <a:solidFill>
                  <a:srgbClr val="2A2A2A"/>
                </a:solidFill>
                <a:latin typeface="+mj-lt"/>
                <a:cs typeface="Arial" panose="020B0604020202020204" pitchFamily="34" charset="0"/>
              </a:rPr>
              <a:t> (32-36 weeks of gestation)—FDA Approved</a:t>
            </a:r>
          </a:p>
          <a:p>
            <a:pPr lvl="1">
              <a:lnSpc>
                <a:spcPct val="110000"/>
              </a:lnSpc>
            </a:pPr>
            <a:r>
              <a:rPr lang="en-US" dirty="0">
                <a:solidFill>
                  <a:srgbClr val="2A2A2A"/>
                </a:solidFill>
                <a:latin typeface="+mj-lt"/>
                <a:cs typeface="Arial" panose="020B0604020202020204" pitchFamily="34" charset="0"/>
              </a:rPr>
              <a:t>Advantages over immunizing infants</a:t>
            </a:r>
            <a:r>
              <a:rPr lang="en-US" b="0" i="0" dirty="0">
                <a:solidFill>
                  <a:srgbClr val="2A2A2A"/>
                </a:solidFill>
                <a:effectLst/>
                <a:latin typeface="+mj-lt"/>
                <a:cs typeface="Arial" panose="020B0604020202020204" pitchFamily="34" charset="0"/>
              </a:rPr>
              <a:t> </a:t>
            </a:r>
          </a:p>
          <a:p>
            <a:pPr lvl="2">
              <a:lnSpc>
                <a:spcPct val="110000"/>
              </a:lnSpc>
            </a:pPr>
            <a:r>
              <a:rPr lang="en-US" dirty="0">
                <a:solidFill>
                  <a:srgbClr val="2A2A2A"/>
                </a:solidFill>
                <a:latin typeface="+mj-lt"/>
                <a:cs typeface="Arial" panose="020B0604020202020204" pitchFamily="34" charset="0"/>
              </a:rPr>
              <a:t>Newborns representing the </a:t>
            </a:r>
            <a:r>
              <a:rPr lang="en-US" b="0" i="0" dirty="0">
                <a:solidFill>
                  <a:srgbClr val="2A2A2A"/>
                </a:solidFill>
                <a:effectLst/>
                <a:latin typeface="+mj-lt"/>
                <a:cs typeface="Arial" panose="020B0604020202020204" pitchFamily="34" charset="0"/>
              </a:rPr>
              <a:t>greatest proportion of RSV-associated hospitalizations</a:t>
            </a:r>
          </a:p>
          <a:p>
            <a:pPr lvl="2">
              <a:lnSpc>
                <a:spcPct val="110000"/>
              </a:lnSpc>
            </a:pPr>
            <a:r>
              <a:rPr lang="en-US" b="0" i="0" dirty="0">
                <a:solidFill>
                  <a:srgbClr val="2A2A2A"/>
                </a:solidFill>
                <a:effectLst/>
                <a:latin typeface="+mj-lt"/>
                <a:cs typeface="Arial" panose="020B0604020202020204" pitchFamily="34" charset="0"/>
              </a:rPr>
              <a:t>Inability of immune system to mount an effective antibody response against RSV</a:t>
            </a:r>
          </a:p>
          <a:p>
            <a:pPr lvl="1">
              <a:lnSpc>
                <a:spcPct val="110000"/>
              </a:lnSpc>
            </a:pPr>
            <a:r>
              <a:rPr lang="en-US" b="0" i="0" dirty="0">
                <a:solidFill>
                  <a:srgbClr val="2A2A2A"/>
                </a:solidFill>
                <a:effectLst/>
                <a:latin typeface="+mj-lt"/>
                <a:cs typeface="Arial" panose="020B0604020202020204" pitchFamily="34" charset="0"/>
              </a:rPr>
              <a:t>Maternal immunization is an attractive, established strategy, with proven efficacy for prevention of tetanus, pertussis, and influenza in young infants</a:t>
            </a:r>
          </a:p>
          <a:p>
            <a:pPr lvl="1">
              <a:lnSpc>
                <a:spcPct val="110000"/>
              </a:lnSpc>
            </a:pPr>
            <a:r>
              <a:rPr lang="en-US" dirty="0">
                <a:solidFill>
                  <a:srgbClr val="2A2A2A"/>
                </a:solidFill>
                <a:latin typeface="+mj-lt"/>
                <a:cs typeface="Arial" panose="020B0604020202020204" pitchFamily="34" charset="0"/>
              </a:rPr>
              <a:t>CDC/ACIP recommendations to follow later this fall</a:t>
            </a:r>
            <a:endParaRPr lang="en-US" b="0" i="0" dirty="0">
              <a:solidFill>
                <a:srgbClr val="2A2A2A"/>
              </a:solidFill>
              <a:effectLst/>
              <a:latin typeface="+mj-lt"/>
              <a:cs typeface="Arial" panose="020B0604020202020204" pitchFamily="34" charset="0"/>
            </a:endParaRPr>
          </a:p>
        </p:txBody>
      </p:sp>
    </p:spTree>
    <p:extLst>
      <p:ext uri="{BB962C8B-B14F-4D97-AF65-F5344CB8AC3E}">
        <p14:creationId xmlns:p14="http://schemas.microsoft.com/office/powerpoint/2010/main" val="641436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CCAF-4878-7826-6384-06E00E67041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D5FA307-EAD2-3267-B1A0-ACC8B0537298}"/>
              </a:ext>
            </a:extLst>
          </p:cNvPr>
          <p:cNvSpPr>
            <a:spLocks noGrp="1"/>
          </p:cNvSpPr>
          <p:nvPr>
            <p:ph idx="1"/>
          </p:nvPr>
        </p:nvSpPr>
        <p:spPr>
          <a:xfrm>
            <a:off x="609600" y="1520027"/>
            <a:ext cx="10972800" cy="4525963"/>
          </a:xfrm>
        </p:spPr>
        <p:txBody>
          <a:bodyPr/>
          <a:lstStyle/>
          <a:p>
            <a:r>
              <a:rPr lang="en-US" sz="2300" dirty="0"/>
              <a:t>RSV is an important cause of illness, hospitalizations, and death in infants and older adults</a:t>
            </a:r>
          </a:p>
          <a:p>
            <a:r>
              <a:rPr lang="en-US" sz="2300" dirty="0"/>
              <a:t>Two vaccines to prevent severe illness are now available and recommended for those 60 years of age and older</a:t>
            </a:r>
          </a:p>
          <a:p>
            <a:pPr lvl="1"/>
            <a:r>
              <a:rPr lang="en-US" sz="2300" dirty="0"/>
              <a:t>Co-administration of RSV and Flu vaccines showed acceptable immunogenicity</a:t>
            </a:r>
          </a:p>
          <a:p>
            <a:r>
              <a:rPr lang="en-US" sz="2300" dirty="0"/>
              <a:t>A long-acting monoclonal antibody is recommended for all infants &lt;8 months to prevent RSV disease</a:t>
            </a:r>
          </a:p>
          <a:p>
            <a:r>
              <a:rPr lang="en-US" sz="2300" dirty="0"/>
              <a:t>A vaccine for pregnant women is FDA approved for pregnant women 32-36 weeks GA and may garner CDC recommendation in the coming months</a:t>
            </a:r>
          </a:p>
          <a:p>
            <a:r>
              <a:rPr lang="en-US" sz="2300" dirty="0"/>
              <a:t>Ongoing vaccine administration reporting for evaluation of population </a:t>
            </a:r>
            <a:r>
              <a:rPr lang="en-US" sz="2300"/>
              <a:t>immunization rates</a:t>
            </a:r>
            <a:endParaRPr lang="en-US" sz="2300" dirty="0"/>
          </a:p>
        </p:txBody>
      </p:sp>
      <p:sp>
        <p:nvSpPr>
          <p:cNvPr id="4" name="Footer Placeholder 3">
            <a:extLst>
              <a:ext uri="{FF2B5EF4-FFF2-40B4-BE49-F238E27FC236}">
                <a16:creationId xmlns:a16="http://schemas.microsoft.com/office/drawing/2014/main" id="{7CA252DE-F091-63C6-4AC2-D1DDFEF5D60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990B3F-4C68-FF22-8238-3BD8AC70FDEB}"/>
              </a:ext>
            </a:extLst>
          </p:cNvPr>
          <p:cNvSpPr>
            <a:spLocks noGrp="1"/>
          </p:cNvSpPr>
          <p:nvPr>
            <p:ph type="sldNum" sz="quarter" idx="12"/>
          </p:nvPr>
        </p:nvSpPr>
        <p:spPr/>
        <p:txBody>
          <a:bodyPr/>
          <a:lstStyle/>
          <a:p>
            <a:fld id="{0F545F4E-34B0-6B48-917C-9B68F7542822}" type="slidenum">
              <a:rPr lang="en-US" smtClean="0"/>
              <a:t>16</a:t>
            </a:fld>
            <a:endParaRPr lang="en-US"/>
          </a:p>
        </p:txBody>
      </p:sp>
    </p:spTree>
    <p:extLst>
      <p:ext uri="{BB962C8B-B14F-4D97-AF65-F5344CB8AC3E}">
        <p14:creationId xmlns:p14="http://schemas.microsoft.com/office/powerpoint/2010/main" val="1217908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438507"/>
            <a:ext cx="7593980" cy="398098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br>
              <a:rPr lang="en-US" sz="2400" dirty="0">
                <a:latin typeface="+mn-lt"/>
              </a:rPr>
            </a:br>
            <a:br>
              <a:rPr lang="en-US" sz="2400" dirty="0">
                <a:latin typeface="+mn-lt"/>
              </a:rPr>
            </a:br>
            <a:r>
              <a:rPr lang="en-US" dirty="0">
                <a:latin typeface="+mn-lt"/>
              </a:rPr>
              <a:t>Thank you!</a:t>
            </a:r>
            <a:br>
              <a:rPr lang="en-US" dirty="0">
                <a:latin typeface="+mn-lt"/>
              </a:rPr>
            </a:br>
            <a:br>
              <a:rPr lang="en-US" sz="2400" dirty="0">
                <a:latin typeface="+mn-lt"/>
              </a:rPr>
            </a:br>
            <a:br>
              <a:rPr lang="en-US" sz="2400" dirty="0">
                <a:latin typeface="+mn-lt"/>
              </a:rPr>
            </a:br>
            <a:r>
              <a:rPr lang="en-US" sz="2400" dirty="0">
                <a:latin typeface="+mn-lt"/>
              </a:rPr>
              <a:t>For additional questions, please contact: </a:t>
            </a:r>
            <a:r>
              <a:rPr lang="en-US" sz="2400" dirty="0">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LACSNF@ph.lacounty.gov</a:t>
            </a:r>
            <a:r>
              <a:rPr lang="en-US" sz="2400" dirty="0">
                <a:solidFill>
                  <a:srgbClr val="242424"/>
                </a:solidFill>
                <a:effectLst/>
                <a:latin typeface="+mn-lt"/>
                <a:ea typeface="Calibri" panose="020F0502020204030204" pitchFamily="34" charset="0"/>
              </a:rPr>
              <a:t>. </a:t>
            </a:r>
            <a:br>
              <a:rPr lang="en-US" i="0" u="none" strike="noStrike" baseline="0" dirty="0">
                <a:latin typeface="+mn-lt"/>
              </a:rPr>
            </a:br>
            <a:br>
              <a:rPr lang="en-US" i="0" u="none" strike="noStrike" baseline="0" dirty="0">
                <a:latin typeface="+mn-lt"/>
              </a:rPr>
            </a:br>
            <a:br>
              <a:rPr lang="en-US" sz="2400" dirty="0">
                <a:latin typeface="+mn-lt"/>
              </a:rPr>
            </a:br>
            <a:br>
              <a:rPr lang="en-US" sz="2400" dirty="0">
                <a:latin typeface="+mn-lt"/>
              </a:rPr>
            </a:br>
            <a:br>
              <a:rPr lang="en-US" sz="2400" dirty="0"/>
            </a:br>
            <a:br>
              <a:rPr lang="en-US" sz="2400" dirty="0">
                <a:latin typeface="+mn-lt"/>
              </a:rPr>
            </a:br>
            <a:br>
              <a:rPr lang="en-US" sz="1800" b="0" dirty="0">
                <a:solidFill>
                  <a:srgbClr val="000000"/>
                </a:solidFill>
                <a:latin typeface="Arial" panose="020B0604020202020204" pitchFamily="34" charset="0"/>
              </a:rPr>
            </a:br>
            <a:endParaRPr lang="en-US" dirty="0"/>
          </a:p>
        </p:txBody>
      </p:sp>
    </p:spTree>
    <p:extLst>
      <p:ext uri="{BB962C8B-B14F-4D97-AF65-F5344CB8AC3E}">
        <p14:creationId xmlns:p14="http://schemas.microsoft.com/office/powerpoint/2010/main" val="118535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873045" y="828638"/>
            <a:ext cx="8229600" cy="635000"/>
          </a:xfrm>
        </p:spPr>
        <p:txBody>
          <a:bodyPr/>
          <a:lstStyle/>
          <a:p>
            <a:r>
              <a:rPr lang="en-US" altLang="en-US" sz="3600" dirty="0"/>
              <a:t>Disclosures</a:t>
            </a:r>
          </a:p>
        </p:txBody>
      </p:sp>
      <p:sp>
        <p:nvSpPr>
          <p:cNvPr id="696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76092"/>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rgbClr val="E46C0A"/>
              </a:buClr>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E2F5929D-4764-4E4F-B95C-EAE7D8C7D99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TextBox 5"/>
          <p:cNvSpPr txBox="1"/>
          <p:nvPr/>
        </p:nvSpPr>
        <p:spPr>
          <a:xfrm>
            <a:off x="1674925" y="1463638"/>
            <a:ext cx="8149590" cy="1257300"/>
          </a:xfrm>
          <a:prstGeom prst="roundRect">
            <a:avLst>
              <a:gd name="adj" fmla="val 2339"/>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tIns="0" anchor="ctr"/>
          <a:lstStyle>
            <a:defPPr>
              <a:defRPr lang="en-GB"/>
            </a:defPPr>
            <a:lvl1pPr>
              <a:defRPr b="1">
                <a:solidFill>
                  <a:schemeClr val="tx1">
                    <a:lumMod val="95000"/>
                    <a:lumOff val="5000"/>
                  </a:schemeClr>
                </a:solidFill>
              </a:defRPr>
            </a:lvl1pP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There is no commercial support for today’s webinar.</a:t>
            </a:r>
            <a:endParaRPr kumimoji="0" lang="en-US" sz="2800" b="0" i="0" u="none" strike="noStrike" kern="1200" cap="none" spc="0" normalizeH="0" baseline="0" noProof="0" dirty="0">
              <a:ln>
                <a:noFill/>
              </a:ln>
              <a:solidFill>
                <a:prstClr val="white"/>
              </a:solidFill>
              <a:effectLst/>
              <a:uLnTx/>
              <a:uFillTx/>
              <a:latin typeface="Calibri"/>
              <a:ea typeface="+mn-ea"/>
              <a:cs typeface="Calibri" pitchFamily="34" charset="0"/>
            </a:endParaRPr>
          </a:p>
        </p:txBody>
      </p:sp>
      <p:sp>
        <p:nvSpPr>
          <p:cNvPr id="7" name="TextBox 6"/>
          <p:cNvSpPr txBox="1"/>
          <p:nvPr/>
        </p:nvSpPr>
        <p:spPr>
          <a:xfrm>
            <a:off x="1674925" y="2906931"/>
            <a:ext cx="8149590" cy="1498600"/>
          </a:xfrm>
          <a:prstGeom prst="roundRect">
            <a:avLst>
              <a:gd name="adj" fmla="val 2339"/>
            </a:avLst>
          </a:prstGeom>
          <a:solidFill>
            <a:srgbClr val="418FDE"/>
          </a:solidFill>
          <a:ln/>
        </p:spPr>
        <p:style>
          <a:lnRef idx="3">
            <a:schemeClr val="lt1"/>
          </a:lnRef>
          <a:fillRef idx="1">
            <a:schemeClr val="accent6"/>
          </a:fillRef>
          <a:effectRef idx="1">
            <a:schemeClr val="accent6"/>
          </a:effectRef>
          <a:fontRef idx="minor">
            <a:schemeClr val="lt1"/>
          </a:fontRef>
        </p:style>
        <p:txBody>
          <a:bodyPr tIns="0" anchor="ctr"/>
          <a:lstStyle>
            <a:defPPr>
              <a:defRPr lang="en-GB"/>
            </a:defPPr>
            <a:lvl1pPr>
              <a:defRPr b="1">
                <a:solidFill>
                  <a:schemeClr val="tx1">
                    <a:lumMod val="95000"/>
                    <a:lumOff val="5000"/>
                  </a:schemeClr>
                </a:solidFill>
              </a:defRPr>
            </a:lvl1pPr>
          </a:lstStyle>
          <a:p>
            <a:pPr marL="18288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Calibri" pitchFamily="34" charset="0"/>
              </a:rPr>
              <a:t>Neither the speakers nor planners for today’s webinar have disclosed any financial interests related to the content of the meeting.</a:t>
            </a:r>
          </a:p>
        </p:txBody>
      </p:sp>
      <p:sp>
        <p:nvSpPr>
          <p:cNvPr id="8" name="TextBox 7">
            <a:extLst>
              <a:ext uri="{FF2B5EF4-FFF2-40B4-BE49-F238E27FC236}">
                <a16:creationId xmlns:a16="http://schemas.microsoft.com/office/drawing/2014/main" id="{1869DC92-C726-44C6-A642-60947E73AB46}"/>
              </a:ext>
            </a:extLst>
          </p:cNvPr>
          <p:cNvSpPr txBox="1"/>
          <p:nvPr/>
        </p:nvSpPr>
        <p:spPr>
          <a:xfrm>
            <a:off x="1674925" y="4591524"/>
            <a:ext cx="8149590" cy="1498600"/>
          </a:xfrm>
          <a:prstGeom prst="roundRect">
            <a:avLst>
              <a:gd name="adj" fmla="val 2339"/>
            </a:avLst>
          </a:prstGeom>
          <a:solidFill>
            <a:srgbClr val="00B050"/>
          </a:solidFill>
          <a:ln/>
        </p:spPr>
        <p:style>
          <a:lnRef idx="3">
            <a:schemeClr val="lt1"/>
          </a:lnRef>
          <a:fillRef idx="1">
            <a:schemeClr val="accent6"/>
          </a:fillRef>
          <a:effectRef idx="1">
            <a:schemeClr val="accent6"/>
          </a:effectRef>
          <a:fontRef idx="minor">
            <a:schemeClr val="lt1"/>
          </a:fontRef>
        </p:style>
        <p:txBody>
          <a:bodyPr tIns="0" anchor="ctr"/>
          <a:lstStyle>
            <a:defPPr>
              <a:defRPr lang="en-GB"/>
            </a:defPPr>
            <a:lvl1pPr>
              <a:defRPr b="1">
                <a:solidFill>
                  <a:schemeClr val="tx1">
                    <a:lumMod val="95000"/>
                    <a:lumOff val="5000"/>
                  </a:schemeClr>
                </a:solidFill>
              </a:defRPr>
            </a:lvl1pPr>
          </a:lstStyle>
          <a:p>
            <a:pPr marL="18288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Calibri" pitchFamily="34" charset="0"/>
              </a:rPr>
              <a:t>This presentation is meant only for educational purposes and is off the record.  The information is current as of today: 9/13/2023</a:t>
            </a:r>
          </a:p>
        </p:txBody>
      </p:sp>
    </p:spTree>
    <p:extLst>
      <p:ext uri="{BB962C8B-B14F-4D97-AF65-F5344CB8AC3E}">
        <p14:creationId xmlns:p14="http://schemas.microsoft.com/office/powerpoint/2010/main" val="2696912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124F-7258-732C-F041-F91200BC857D}"/>
              </a:ext>
            </a:extLst>
          </p:cNvPr>
          <p:cNvSpPr>
            <a:spLocks noGrp="1"/>
          </p:cNvSpPr>
          <p:nvPr>
            <p:ph type="title"/>
          </p:nvPr>
        </p:nvSpPr>
        <p:spPr/>
        <p:txBody>
          <a:bodyPr/>
          <a:lstStyle/>
          <a:p>
            <a:r>
              <a:rPr lang="en-US" dirty="0"/>
              <a:t>RSV – Characteristics and Public Health Implications</a:t>
            </a:r>
          </a:p>
        </p:txBody>
      </p:sp>
      <p:sp>
        <p:nvSpPr>
          <p:cNvPr id="3" name="Text Placeholder 2">
            <a:extLst>
              <a:ext uri="{FF2B5EF4-FFF2-40B4-BE49-F238E27FC236}">
                <a16:creationId xmlns:a16="http://schemas.microsoft.com/office/drawing/2014/main" id="{9FA289AF-03F1-0491-C609-4F6A76DED853}"/>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ED0EDAD4-8953-594D-1939-69C8175E0E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385D27-5863-F79F-A71E-BFCE09D45AEA}"/>
              </a:ext>
            </a:extLst>
          </p:cNvPr>
          <p:cNvSpPr>
            <a:spLocks noGrp="1"/>
          </p:cNvSpPr>
          <p:nvPr>
            <p:ph type="sldNum" sz="quarter" idx="12"/>
          </p:nvPr>
        </p:nvSpPr>
        <p:spPr/>
        <p:txBody>
          <a:bodyPr/>
          <a:lstStyle/>
          <a:p>
            <a:fld id="{C3111FA1-5AF9-0647-B31D-D6250D4530A3}" type="slidenum">
              <a:rPr lang="en-US" smtClean="0"/>
              <a:t>2</a:t>
            </a:fld>
            <a:endParaRPr lang="en-US"/>
          </a:p>
        </p:txBody>
      </p:sp>
    </p:spTree>
    <p:extLst>
      <p:ext uri="{BB962C8B-B14F-4D97-AF65-F5344CB8AC3E}">
        <p14:creationId xmlns:p14="http://schemas.microsoft.com/office/powerpoint/2010/main" val="400653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1421-10AF-5EDA-7D72-731C655F4150}"/>
              </a:ext>
            </a:extLst>
          </p:cNvPr>
          <p:cNvSpPr>
            <a:spLocks noGrp="1"/>
          </p:cNvSpPr>
          <p:nvPr>
            <p:ph type="title"/>
          </p:nvPr>
        </p:nvSpPr>
        <p:spPr>
          <a:xfrm>
            <a:off x="519374" y="637389"/>
            <a:ext cx="10515600" cy="1325563"/>
          </a:xfrm>
        </p:spPr>
        <p:txBody>
          <a:bodyPr/>
          <a:lstStyle/>
          <a:p>
            <a:r>
              <a:rPr lang="en-US" dirty="0"/>
              <a:t>Respiratory Syncytial Virus (RSV)</a:t>
            </a:r>
          </a:p>
        </p:txBody>
      </p:sp>
      <p:sp>
        <p:nvSpPr>
          <p:cNvPr id="3" name="Content Placeholder 2">
            <a:extLst>
              <a:ext uri="{FF2B5EF4-FFF2-40B4-BE49-F238E27FC236}">
                <a16:creationId xmlns:a16="http://schemas.microsoft.com/office/drawing/2014/main" id="{808590F5-4F60-1B27-C6AD-92230BA79069}"/>
              </a:ext>
            </a:extLst>
          </p:cNvPr>
          <p:cNvSpPr>
            <a:spLocks noGrp="1"/>
          </p:cNvSpPr>
          <p:nvPr>
            <p:ph idx="1"/>
          </p:nvPr>
        </p:nvSpPr>
        <p:spPr>
          <a:xfrm>
            <a:off x="519374" y="1825625"/>
            <a:ext cx="5836313" cy="4667250"/>
          </a:xfrm>
        </p:spPr>
        <p:txBody>
          <a:bodyPr>
            <a:normAutofit fontScale="85000" lnSpcReduction="20000"/>
          </a:bodyPr>
          <a:lstStyle/>
          <a:p>
            <a:pPr>
              <a:lnSpc>
                <a:spcPct val="110000"/>
              </a:lnSpc>
            </a:pPr>
            <a:r>
              <a:rPr lang="en-US" dirty="0">
                <a:solidFill>
                  <a:srgbClr val="333333"/>
                </a:solidFill>
                <a:cs typeface="Arial" panose="020B0604020202020204" pitchFamily="34" charset="0"/>
              </a:rPr>
              <a:t>Discovered in 1956</a:t>
            </a:r>
          </a:p>
          <a:p>
            <a:pPr>
              <a:lnSpc>
                <a:spcPct val="110000"/>
              </a:lnSpc>
            </a:pPr>
            <a:r>
              <a:rPr lang="en-US" dirty="0">
                <a:solidFill>
                  <a:srgbClr val="333333"/>
                </a:solidFill>
                <a:cs typeface="Arial" panose="020B0604020202020204" pitchFamily="34" charset="0"/>
              </a:rPr>
              <a:t>M</a:t>
            </a:r>
            <a:r>
              <a:rPr lang="en-US" b="0" i="0" dirty="0">
                <a:solidFill>
                  <a:srgbClr val="333333"/>
                </a:solidFill>
                <a:effectLst/>
                <a:cs typeface="Arial" panose="020B0604020202020204" pitchFamily="34" charset="0"/>
              </a:rPr>
              <a:t>ember of the </a:t>
            </a:r>
            <a:r>
              <a:rPr lang="en-US" b="0" i="0" dirty="0" err="1">
                <a:solidFill>
                  <a:srgbClr val="333333"/>
                </a:solidFill>
                <a:effectLst/>
                <a:cs typeface="Arial" panose="020B0604020202020204" pitchFamily="34" charset="0"/>
              </a:rPr>
              <a:t>pneumovirus</a:t>
            </a:r>
            <a:r>
              <a:rPr lang="en-US" b="0" i="0" dirty="0">
                <a:solidFill>
                  <a:srgbClr val="333333"/>
                </a:solidFill>
                <a:effectLst/>
                <a:cs typeface="Arial" panose="020B0604020202020204" pitchFamily="34" charset="0"/>
              </a:rPr>
              <a:t> genus of the family </a:t>
            </a:r>
            <a:r>
              <a:rPr lang="en-US" b="0" i="1" dirty="0" err="1">
                <a:solidFill>
                  <a:srgbClr val="333333"/>
                </a:solidFill>
                <a:effectLst/>
                <a:cs typeface="Arial" panose="020B0604020202020204" pitchFamily="34" charset="0"/>
              </a:rPr>
              <a:t>Paramyxoviridae</a:t>
            </a:r>
            <a:endParaRPr lang="en-US" dirty="0">
              <a:solidFill>
                <a:srgbClr val="333333"/>
              </a:solidFill>
              <a:cs typeface="Arial" panose="020B0604020202020204" pitchFamily="34" charset="0"/>
            </a:endParaRPr>
          </a:p>
          <a:p>
            <a:pPr lvl="1">
              <a:lnSpc>
                <a:spcPct val="110000"/>
              </a:lnSpc>
            </a:pPr>
            <a:r>
              <a:rPr lang="en-US" dirty="0">
                <a:solidFill>
                  <a:srgbClr val="333333"/>
                </a:solidFill>
                <a:cs typeface="Arial" panose="020B0604020202020204" pitchFamily="34" charset="0"/>
              </a:rPr>
              <a:t>N</a:t>
            </a:r>
            <a:r>
              <a:rPr lang="en-US" b="0" i="0" dirty="0">
                <a:solidFill>
                  <a:srgbClr val="333333"/>
                </a:solidFill>
                <a:effectLst/>
                <a:cs typeface="Arial" panose="020B0604020202020204" pitchFamily="34" charset="0"/>
              </a:rPr>
              <a:t>egative-sense RNA virus</a:t>
            </a:r>
          </a:p>
          <a:p>
            <a:pPr>
              <a:lnSpc>
                <a:spcPct val="110000"/>
              </a:lnSpc>
            </a:pPr>
            <a:r>
              <a:rPr lang="en-US" b="0" i="0" dirty="0">
                <a:solidFill>
                  <a:srgbClr val="333333"/>
                </a:solidFill>
                <a:effectLst/>
                <a:cs typeface="Arial" panose="020B0604020202020204" pitchFamily="34" charset="0"/>
              </a:rPr>
              <a:t>Two antigenic subgroups (RSV A and B)</a:t>
            </a:r>
          </a:p>
          <a:p>
            <a:pPr lvl="1">
              <a:lnSpc>
                <a:spcPct val="110000"/>
              </a:lnSpc>
            </a:pPr>
            <a:r>
              <a:rPr lang="en-US" b="0" i="0" dirty="0">
                <a:solidFill>
                  <a:srgbClr val="333333"/>
                </a:solidFill>
                <a:effectLst/>
                <a:cs typeface="Arial" panose="020B0604020202020204" pitchFamily="34" charset="0"/>
              </a:rPr>
              <a:t>Subgroups can co-circulate</a:t>
            </a:r>
          </a:p>
          <a:p>
            <a:pPr>
              <a:lnSpc>
                <a:spcPct val="110000"/>
              </a:lnSpc>
            </a:pPr>
            <a:r>
              <a:rPr lang="en-US" dirty="0">
                <a:solidFill>
                  <a:srgbClr val="333333"/>
                </a:solidFill>
                <a:cs typeface="Arial" panose="020B0604020202020204" pitchFamily="34" charset="0"/>
              </a:rPr>
              <a:t>RNA codes 11 proteins</a:t>
            </a:r>
          </a:p>
          <a:p>
            <a:pPr lvl="1">
              <a:lnSpc>
                <a:spcPct val="110000"/>
              </a:lnSpc>
            </a:pPr>
            <a:r>
              <a:rPr lang="en-US" b="0" i="0" dirty="0">
                <a:solidFill>
                  <a:srgbClr val="333333"/>
                </a:solidFill>
                <a:effectLst/>
                <a:cs typeface="Arial" panose="020B0604020202020204" pitchFamily="34" charset="0"/>
              </a:rPr>
              <a:t>Nonstructural proteins (NS1, NS2, M2-2)</a:t>
            </a:r>
          </a:p>
          <a:p>
            <a:pPr>
              <a:lnSpc>
                <a:spcPct val="110000"/>
              </a:lnSpc>
            </a:pPr>
            <a:r>
              <a:rPr lang="en-US" b="0" i="0" dirty="0">
                <a:solidFill>
                  <a:srgbClr val="333333"/>
                </a:solidFill>
                <a:effectLst/>
                <a:cs typeface="Arial" panose="020B0604020202020204" pitchFamily="34" charset="0"/>
              </a:rPr>
              <a:t>8 Structural Proteins</a:t>
            </a:r>
          </a:p>
          <a:p>
            <a:pPr lvl="1">
              <a:lnSpc>
                <a:spcPct val="110000"/>
              </a:lnSpc>
            </a:pPr>
            <a:r>
              <a:rPr lang="en-US" b="0" i="0" dirty="0">
                <a:solidFill>
                  <a:srgbClr val="333333"/>
                </a:solidFill>
                <a:effectLst/>
                <a:cs typeface="Arial" panose="020B0604020202020204" pitchFamily="34" charset="0"/>
              </a:rPr>
              <a:t>F (fusion) glycoprotein</a:t>
            </a:r>
          </a:p>
          <a:p>
            <a:pPr lvl="1">
              <a:lnSpc>
                <a:spcPct val="110000"/>
              </a:lnSpc>
            </a:pPr>
            <a:r>
              <a:rPr lang="en-US" b="0" i="0" dirty="0">
                <a:solidFill>
                  <a:srgbClr val="333333"/>
                </a:solidFill>
                <a:effectLst/>
                <a:cs typeface="Arial" panose="020B0604020202020204" pitchFamily="34" charset="0"/>
              </a:rPr>
              <a:t>G (attachment) glycoprotein</a:t>
            </a:r>
          </a:p>
          <a:p>
            <a:pPr lvl="1">
              <a:lnSpc>
                <a:spcPct val="110000"/>
              </a:lnSpc>
            </a:pPr>
            <a:r>
              <a:rPr lang="en-US" b="0" i="0" dirty="0">
                <a:solidFill>
                  <a:srgbClr val="333333"/>
                </a:solidFill>
                <a:effectLst/>
                <a:cs typeface="Arial" panose="020B0604020202020204" pitchFamily="34" charset="0"/>
              </a:rPr>
              <a:t>Both crucial for infectivity</a:t>
            </a:r>
          </a:p>
          <a:p>
            <a:pPr lvl="1">
              <a:lnSpc>
                <a:spcPct val="110000"/>
              </a:lnSpc>
            </a:pPr>
            <a:r>
              <a:rPr lang="en-US" b="0" i="0" dirty="0">
                <a:solidFill>
                  <a:srgbClr val="333333"/>
                </a:solidFill>
                <a:effectLst/>
                <a:cs typeface="Arial" panose="020B0604020202020204" pitchFamily="34" charset="0"/>
              </a:rPr>
              <a:t>F is the main neutralizing antigen, highly conserved and essential for virus viability</a:t>
            </a:r>
          </a:p>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366F8AD-C2CB-108E-C4C9-B0161AD3370F}"/>
              </a:ext>
            </a:extLst>
          </p:cNvPr>
          <p:cNvSpPr txBox="1"/>
          <p:nvPr/>
        </p:nvSpPr>
        <p:spPr>
          <a:xfrm>
            <a:off x="7354635" y="6308209"/>
            <a:ext cx="4669972" cy="369332"/>
          </a:xfrm>
          <a:prstGeom prst="rect">
            <a:avLst/>
          </a:prstGeom>
          <a:noFill/>
        </p:spPr>
        <p:txBody>
          <a:bodyPr wrap="square" rtlCol="0">
            <a:spAutoFit/>
          </a:bodyPr>
          <a:lstStyle/>
          <a:p>
            <a:r>
              <a:rPr lang="en-US" dirty="0" err="1"/>
              <a:t>Azzari</a:t>
            </a:r>
            <a:r>
              <a:rPr lang="en-US" dirty="0"/>
              <a:t> C. Journal of Peds, 2021</a:t>
            </a:r>
          </a:p>
        </p:txBody>
      </p:sp>
      <p:pic>
        <p:nvPicPr>
          <p:cNvPr id="6" name="Picture 5">
            <a:extLst>
              <a:ext uri="{FF2B5EF4-FFF2-40B4-BE49-F238E27FC236}">
                <a16:creationId xmlns:a16="http://schemas.microsoft.com/office/drawing/2014/main" id="{0D9A2350-D38F-F221-76AB-5CD6E745BF90}"/>
              </a:ext>
            </a:extLst>
          </p:cNvPr>
          <p:cNvPicPr>
            <a:picLocks noChangeAspect="1"/>
          </p:cNvPicPr>
          <p:nvPr/>
        </p:nvPicPr>
        <p:blipFill>
          <a:blip r:embed="rId3"/>
          <a:stretch>
            <a:fillRect/>
          </a:stretch>
        </p:blipFill>
        <p:spPr>
          <a:xfrm>
            <a:off x="6355687" y="1825625"/>
            <a:ext cx="5418041" cy="3115736"/>
          </a:xfrm>
          <a:prstGeom prst="rect">
            <a:avLst/>
          </a:prstGeom>
        </p:spPr>
      </p:pic>
    </p:spTree>
    <p:extLst>
      <p:ext uri="{BB962C8B-B14F-4D97-AF65-F5344CB8AC3E}">
        <p14:creationId xmlns:p14="http://schemas.microsoft.com/office/powerpoint/2010/main" val="160455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0AB8-E6A0-48AC-7B6C-89BB65CA3832}"/>
              </a:ext>
            </a:extLst>
          </p:cNvPr>
          <p:cNvSpPr>
            <a:spLocks noGrp="1"/>
          </p:cNvSpPr>
          <p:nvPr>
            <p:ph type="title"/>
          </p:nvPr>
        </p:nvSpPr>
        <p:spPr/>
        <p:txBody>
          <a:bodyPr/>
          <a:lstStyle/>
          <a:p>
            <a:r>
              <a:rPr lang="en-US" sz="3200" dirty="0"/>
              <a:t>Seasonality</a:t>
            </a:r>
          </a:p>
        </p:txBody>
      </p:sp>
      <p:sp>
        <p:nvSpPr>
          <p:cNvPr id="3" name="Content Placeholder 2">
            <a:extLst>
              <a:ext uri="{FF2B5EF4-FFF2-40B4-BE49-F238E27FC236}">
                <a16:creationId xmlns:a16="http://schemas.microsoft.com/office/drawing/2014/main" id="{A12FD5B6-14F5-98F0-44D3-077655522B2D}"/>
              </a:ext>
            </a:extLst>
          </p:cNvPr>
          <p:cNvSpPr>
            <a:spLocks noGrp="1"/>
          </p:cNvSpPr>
          <p:nvPr>
            <p:ph idx="1"/>
          </p:nvPr>
        </p:nvSpPr>
        <p:spPr/>
        <p:txBody>
          <a:bodyPr/>
          <a:lstStyle/>
          <a:p>
            <a:r>
              <a:rPr lang="en-US" dirty="0">
                <a:cs typeface="Arial" panose="020B0604020202020204" pitchFamily="34" charset="0"/>
              </a:rPr>
              <a:t>RSV circulation varies by climate</a:t>
            </a:r>
          </a:p>
          <a:p>
            <a:r>
              <a:rPr lang="en-US" dirty="0">
                <a:cs typeface="Arial" panose="020B0604020202020204" pitchFamily="34" charset="0"/>
              </a:rPr>
              <a:t>Tropical climates: RSV circulates year round </a:t>
            </a:r>
          </a:p>
          <a:p>
            <a:pPr lvl="1"/>
            <a:r>
              <a:rPr lang="en-US" dirty="0">
                <a:cs typeface="Arial" panose="020B0604020202020204" pitchFamily="34" charset="0"/>
              </a:rPr>
              <a:t>Infants born in tropical climates are exposed shortly after birth </a:t>
            </a:r>
          </a:p>
          <a:p>
            <a:r>
              <a:rPr lang="en-US" dirty="0">
                <a:cs typeface="Arial" panose="020B0604020202020204" pitchFamily="34" charset="0"/>
              </a:rPr>
              <a:t>Temperate climates: RSV circulates yearly in seasons</a:t>
            </a:r>
          </a:p>
          <a:p>
            <a:pPr lvl="1"/>
            <a:r>
              <a:rPr lang="en-US" dirty="0">
                <a:cs typeface="Arial" panose="020B0604020202020204" pitchFamily="34" charset="0"/>
              </a:rPr>
              <a:t>Typically starts in mid-September to mid-November and ends in mid-April to mid May</a:t>
            </a:r>
          </a:p>
          <a:p>
            <a:pPr lvl="1"/>
            <a:r>
              <a:rPr lang="en-US" dirty="0">
                <a:cs typeface="Arial" panose="020B0604020202020204" pitchFamily="34" charset="0"/>
              </a:rPr>
              <a:t>Infants born in temperate climates are usually exposed to RSV by approximately 7 months of life</a:t>
            </a:r>
          </a:p>
          <a:p>
            <a:pPr lvl="1"/>
            <a:r>
              <a:rPr lang="en-US" dirty="0">
                <a:solidFill>
                  <a:srgbClr val="000000"/>
                </a:solidFill>
                <a:cs typeface="Arial" panose="020B0604020202020204" pitchFamily="34" charset="0"/>
              </a:rPr>
              <a:t>COVID-19 pandemic disrupted RSV seasonality during 2020-2022</a:t>
            </a:r>
          </a:p>
          <a:p>
            <a:pPr lvl="1"/>
            <a:r>
              <a:rPr lang="en-US" dirty="0">
                <a:solidFill>
                  <a:srgbClr val="000000"/>
                </a:solidFill>
                <a:cs typeface="Arial" panose="020B0604020202020204" pitchFamily="34" charset="0"/>
              </a:rPr>
              <a:t>California had an early and very severe RSV season in 2022-2023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88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0609-97EA-1F00-1BA7-048166E77693}"/>
              </a:ext>
            </a:extLst>
          </p:cNvPr>
          <p:cNvSpPr>
            <a:spLocks noGrp="1"/>
          </p:cNvSpPr>
          <p:nvPr>
            <p:ph type="title"/>
          </p:nvPr>
        </p:nvSpPr>
        <p:spPr/>
        <p:txBody>
          <a:bodyPr/>
          <a:lstStyle/>
          <a:p>
            <a:r>
              <a:rPr lang="en-US" dirty="0"/>
              <a:t>Clinical Disease: RSV in children</a:t>
            </a:r>
          </a:p>
        </p:txBody>
      </p:sp>
      <p:sp>
        <p:nvSpPr>
          <p:cNvPr id="3" name="Content Placeholder 2">
            <a:extLst>
              <a:ext uri="{FF2B5EF4-FFF2-40B4-BE49-F238E27FC236}">
                <a16:creationId xmlns:a16="http://schemas.microsoft.com/office/drawing/2014/main" id="{F7A5DB21-8259-39C1-DC00-B6CBE065762D}"/>
              </a:ext>
            </a:extLst>
          </p:cNvPr>
          <p:cNvSpPr>
            <a:spLocks noGrp="1"/>
          </p:cNvSpPr>
          <p:nvPr>
            <p:ph idx="1"/>
          </p:nvPr>
        </p:nvSpPr>
        <p:spPr/>
        <p:txBody>
          <a:bodyPr>
            <a:normAutofit fontScale="92500" lnSpcReduction="20000"/>
          </a:bodyPr>
          <a:lstStyle/>
          <a:p>
            <a:pPr>
              <a:lnSpc>
                <a:spcPct val="120000"/>
              </a:lnSpc>
            </a:pPr>
            <a:r>
              <a:rPr lang="en-US" dirty="0">
                <a:cs typeface="Arial" panose="020B0604020202020204" pitchFamily="34" charset="0"/>
              </a:rPr>
              <a:t>Most (68%) infants are infected in the first year of life and nearly all (97%) by age 2 years</a:t>
            </a:r>
          </a:p>
          <a:p>
            <a:pPr>
              <a:lnSpc>
                <a:spcPct val="120000"/>
              </a:lnSpc>
            </a:pPr>
            <a:r>
              <a:rPr lang="en-US" dirty="0">
                <a:cs typeface="Arial" panose="020B0604020202020204" pitchFamily="34" charset="0"/>
              </a:rPr>
              <a:t>Leading cause of viral lower respiratory tract infection (LRTI) in infants and toddlers</a:t>
            </a:r>
          </a:p>
          <a:p>
            <a:pPr lvl="1">
              <a:lnSpc>
                <a:spcPct val="120000"/>
              </a:lnSpc>
            </a:pPr>
            <a:r>
              <a:rPr lang="en-US" dirty="0">
                <a:cs typeface="Arial" panose="020B0604020202020204" pitchFamily="34" charset="0"/>
              </a:rPr>
              <a:t>Bronchiolitis</a:t>
            </a:r>
          </a:p>
          <a:p>
            <a:pPr lvl="1">
              <a:lnSpc>
                <a:spcPct val="120000"/>
              </a:lnSpc>
            </a:pPr>
            <a:r>
              <a:rPr lang="en-US" dirty="0">
                <a:cs typeface="Arial" panose="020B0604020202020204" pitchFamily="34" charset="0"/>
              </a:rPr>
              <a:t>Pneumonia</a:t>
            </a:r>
          </a:p>
          <a:p>
            <a:pPr>
              <a:lnSpc>
                <a:spcPct val="120000"/>
              </a:lnSpc>
            </a:pPr>
            <a:r>
              <a:rPr lang="en-US" dirty="0">
                <a:cs typeface="Arial" panose="020B0604020202020204" pitchFamily="34" charset="0"/>
              </a:rPr>
              <a:t>Most common cause of hospitalization in infants in the US, especially in the first months of life</a:t>
            </a:r>
          </a:p>
          <a:p>
            <a:pPr>
              <a:lnSpc>
                <a:spcPct val="120000"/>
              </a:lnSpc>
            </a:pPr>
            <a:r>
              <a:rPr lang="en-US" dirty="0">
                <a:cs typeface="Arial" panose="020B0604020202020204" pitchFamily="34" charset="0"/>
              </a:rPr>
              <a:t>60,000-80,000 hospitalizations and 100-300 deaths each year in the US in children &lt;5 years</a:t>
            </a:r>
          </a:p>
          <a:p>
            <a:pPr>
              <a:lnSpc>
                <a:spcPct val="120000"/>
              </a:lnSpc>
            </a:pPr>
            <a:r>
              <a:rPr lang="en-US" dirty="0">
                <a:cs typeface="Arial" panose="020B0604020202020204" pitchFamily="34" charset="0"/>
              </a:rPr>
              <a:t>RSV in infancy has been strongly associated with increased wheezing and asthma</a:t>
            </a:r>
          </a:p>
          <a:p>
            <a:pPr lvl="1">
              <a:lnSpc>
                <a:spcPct val="120000"/>
              </a:lnSpc>
            </a:pPr>
            <a:r>
              <a:rPr lang="en-US" dirty="0"/>
              <a:t>1,900 children followed 5 years of life, 54% infected with RSV during infancy</a:t>
            </a:r>
          </a:p>
          <a:p>
            <a:pPr lvl="1">
              <a:lnSpc>
                <a:spcPct val="120000"/>
              </a:lnSpc>
            </a:pPr>
            <a:r>
              <a:rPr lang="en-US" dirty="0"/>
              <a:t>18% developed asthma by the age of 5</a:t>
            </a:r>
          </a:p>
          <a:p>
            <a:pPr lvl="1">
              <a:lnSpc>
                <a:spcPct val="120000"/>
              </a:lnSpc>
            </a:pPr>
            <a:r>
              <a:rPr lang="en-US" dirty="0"/>
              <a:t>21% of those infected by RSV vs 16 % of those who hadn’t had RSV.</a:t>
            </a:r>
            <a:endParaRPr lang="en-US" dirty="0">
              <a:cs typeface="Arial" panose="020B0604020202020204" pitchFamily="34" charset="0"/>
            </a:endParaRPr>
          </a:p>
          <a:p>
            <a:endParaRPr lang="en-US" dirty="0">
              <a:highlight>
                <a:srgbClr val="FFFF00"/>
              </a:highlight>
            </a:endParaRPr>
          </a:p>
        </p:txBody>
      </p:sp>
      <p:sp>
        <p:nvSpPr>
          <p:cNvPr id="4" name="TextBox 3">
            <a:extLst>
              <a:ext uri="{FF2B5EF4-FFF2-40B4-BE49-F238E27FC236}">
                <a16:creationId xmlns:a16="http://schemas.microsoft.com/office/drawing/2014/main" id="{1B30D27F-B0CD-AB66-1AE8-060565F691E2}"/>
              </a:ext>
            </a:extLst>
          </p:cNvPr>
          <p:cNvSpPr txBox="1"/>
          <p:nvPr/>
        </p:nvSpPr>
        <p:spPr>
          <a:xfrm>
            <a:off x="6622862" y="5988734"/>
            <a:ext cx="7416369" cy="923330"/>
          </a:xfrm>
          <a:prstGeom prst="rect">
            <a:avLst/>
          </a:prstGeom>
          <a:noFill/>
        </p:spPr>
        <p:txBody>
          <a:bodyPr wrap="square" rtlCol="0">
            <a:spAutoFit/>
          </a:bodyPr>
          <a:lstStyle/>
          <a:p>
            <a:r>
              <a:rPr lang="en-US" dirty="0"/>
              <a:t>Hall, C et al. NEJM. 2009.  </a:t>
            </a:r>
          </a:p>
          <a:p>
            <a:r>
              <a:rPr lang="en-US" dirty="0" err="1"/>
              <a:t>Mejias</a:t>
            </a:r>
            <a:r>
              <a:rPr lang="en-US" dirty="0"/>
              <a:t>, A et al.  Pediatric Allergy and Immunology. 2019</a:t>
            </a:r>
          </a:p>
          <a:p>
            <a:r>
              <a:rPr lang="en-US" dirty="0"/>
              <a:t>Rosas-</a:t>
            </a:r>
            <a:r>
              <a:rPr lang="en-US" dirty="0" err="1"/>
              <a:t>Salazaar</a:t>
            </a:r>
            <a:r>
              <a:rPr lang="en-US" dirty="0"/>
              <a:t>, C et al.  Lancet. 2023</a:t>
            </a:r>
          </a:p>
        </p:txBody>
      </p:sp>
    </p:spTree>
    <p:extLst>
      <p:ext uri="{BB962C8B-B14F-4D97-AF65-F5344CB8AC3E}">
        <p14:creationId xmlns:p14="http://schemas.microsoft.com/office/powerpoint/2010/main" val="416328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1D12-DD03-B127-03E9-AB3826FCFBAC}"/>
              </a:ext>
            </a:extLst>
          </p:cNvPr>
          <p:cNvSpPr>
            <a:spLocks noGrp="1"/>
          </p:cNvSpPr>
          <p:nvPr>
            <p:ph type="title"/>
          </p:nvPr>
        </p:nvSpPr>
        <p:spPr>
          <a:xfrm>
            <a:off x="396240" y="812009"/>
            <a:ext cx="10972800" cy="634985"/>
          </a:xfrm>
        </p:spPr>
        <p:txBody>
          <a:bodyPr/>
          <a:lstStyle/>
          <a:p>
            <a:r>
              <a:rPr lang="en-US" dirty="0"/>
              <a:t>Clinical Disease : RSV disease in adults</a:t>
            </a:r>
          </a:p>
        </p:txBody>
      </p:sp>
      <p:sp>
        <p:nvSpPr>
          <p:cNvPr id="3" name="Content Placeholder 2">
            <a:extLst>
              <a:ext uri="{FF2B5EF4-FFF2-40B4-BE49-F238E27FC236}">
                <a16:creationId xmlns:a16="http://schemas.microsoft.com/office/drawing/2014/main" id="{47838506-7C06-8ED2-1444-4693591DF73D}"/>
              </a:ext>
            </a:extLst>
          </p:cNvPr>
          <p:cNvSpPr>
            <a:spLocks noGrp="1"/>
          </p:cNvSpPr>
          <p:nvPr>
            <p:ph idx="1"/>
          </p:nvPr>
        </p:nvSpPr>
        <p:spPr>
          <a:xfrm>
            <a:off x="609600" y="1600201"/>
            <a:ext cx="4434840" cy="4525963"/>
          </a:xfrm>
        </p:spPr>
        <p:txBody>
          <a:bodyPr>
            <a:normAutofit/>
          </a:bodyPr>
          <a:lstStyle/>
          <a:p>
            <a:r>
              <a:rPr lang="en-US" b="0" i="0" dirty="0">
                <a:solidFill>
                  <a:srgbClr val="2A2A2A"/>
                </a:solidFill>
                <a:effectLst/>
                <a:cs typeface="Arial" panose="020B0604020202020204" pitchFamily="34" charset="0"/>
              </a:rPr>
              <a:t>RSV is responsible for 5%–10% of LRTI, with hospitalization rates of 255 per 100 000 </a:t>
            </a:r>
          </a:p>
          <a:p>
            <a:r>
              <a:rPr lang="en-US" b="0" i="0" dirty="0">
                <a:solidFill>
                  <a:srgbClr val="000000"/>
                </a:solidFill>
                <a:effectLst/>
                <a:cs typeface="Arial" panose="020B0604020202020204" pitchFamily="34" charset="0"/>
              </a:rPr>
              <a:t>60,000–160,000 hospitalizations among adults aged ≥65 years each year</a:t>
            </a:r>
            <a:endParaRPr lang="en-US" dirty="0">
              <a:solidFill>
                <a:srgbClr val="2A2A2A"/>
              </a:solidFill>
              <a:cs typeface="Arial" panose="020B0604020202020204" pitchFamily="34" charset="0"/>
            </a:endParaRPr>
          </a:p>
          <a:p>
            <a:r>
              <a:rPr lang="en-US" b="0" i="0" dirty="0">
                <a:solidFill>
                  <a:srgbClr val="2A2A2A"/>
                </a:solidFill>
                <a:effectLst/>
                <a:cs typeface="Arial" panose="020B0604020202020204" pitchFamily="34" charset="0"/>
              </a:rPr>
              <a:t>6,000-10,000 deaths each in year in United States, especially in those with chronic medical conditions</a:t>
            </a:r>
          </a:p>
          <a:p>
            <a:endParaRPr lang="en-US" b="0" i="0" dirty="0">
              <a:solidFill>
                <a:srgbClr val="2A2A2A"/>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D8B2CDC-0D40-94C2-DEC3-7CEFF8605E9B}"/>
              </a:ext>
            </a:extLst>
          </p:cNvPr>
          <p:cNvSpPr txBox="1"/>
          <p:nvPr/>
        </p:nvSpPr>
        <p:spPr>
          <a:xfrm>
            <a:off x="7866438" y="6028434"/>
            <a:ext cx="5355771" cy="861774"/>
          </a:xfrm>
          <a:prstGeom prst="rect">
            <a:avLst/>
          </a:prstGeom>
          <a:noFill/>
        </p:spPr>
        <p:txBody>
          <a:bodyPr wrap="square" rtlCol="0">
            <a:spAutoFit/>
          </a:bodyPr>
          <a:lstStyle/>
          <a:p>
            <a:pPr algn="l" fontAlgn="base"/>
            <a:r>
              <a:rPr lang="en-US" sz="1600" b="0" i="0" dirty="0">
                <a:solidFill>
                  <a:srgbClr val="2A2A2A"/>
                </a:solidFill>
                <a:effectLst/>
                <a:latin typeface="Source Sans Pro" panose="020B0503030403020204" pitchFamily="34" charset="0"/>
              </a:rPr>
              <a:t>McLaughlin JM et al. </a:t>
            </a:r>
            <a:r>
              <a:rPr lang="en-US" sz="1600" b="0" i="1" dirty="0">
                <a:solidFill>
                  <a:srgbClr val="2A2A2A"/>
                </a:solidFill>
                <a:effectLst/>
                <a:latin typeface="Source Sans Pro" panose="020B0503030403020204" pitchFamily="34" charset="0"/>
              </a:rPr>
              <a:t>Open Forum Infect Dis </a:t>
            </a:r>
            <a:r>
              <a:rPr lang="en-US" sz="1600" b="0" i="0" dirty="0">
                <a:solidFill>
                  <a:srgbClr val="2A2A2A"/>
                </a:solidFill>
                <a:effectLst/>
                <a:latin typeface="Source Sans Pro" panose="020B0503030403020204" pitchFamily="34" charset="0"/>
              </a:rPr>
              <a:t>2022</a:t>
            </a:r>
          </a:p>
          <a:p>
            <a:pPr algn="l" fontAlgn="base"/>
            <a:r>
              <a:rPr lang="en-US" sz="1600" b="0" i="0" dirty="0">
                <a:solidFill>
                  <a:srgbClr val="2A2A2A"/>
                </a:solidFill>
                <a:effectLst/>
                <a:latin typeface="Source Sans Pro" panose="020B0503030403020204" pitchFamily="34" charset="0"/>
              </a:rPr>
              <a:t>Branche AR, et al. </a:t>
            </a:r>
            <a:r>
              <a:rPr lang="en-US" sz="1600" b="0" i="1" dirty="0">
                <a:solidFill>
                  <a:srgbClr val="2A2A2A"/>
                </a:solidFill>
                <a:effectLst/>
                <a:latin typeface="Source Sans Pro" panose="020B0503030403020204" pitchFamily="34" charset="0"/>
              </a:rPr>
              <a:t>Clin Infect Dis </a:t>
            </a:r>
            <a:r>
              <a:rPr lang="en-US" sz="1600" b="0" i="0" dirty="0">
                <a:solidFill>
                  <a:srgbClr val="2A2A2A"/>
                </a:solidFill>
                <a:effectLst/>
                <a:latin typeface="Source Sans Pro" panose="020B0503030403020204" pitchFamily="34" charset="0"/>
              </a:rPr>
              <a:t>2022</a:t>
            </a:r>
          </a:p>
          <a:p>
            <a:r>
              <a:rPr lang="en-US" b="0" i="0" dirty="0">
                <a:solidFill>
                  <a:srgbClr val="2A2A2A"/>
                </a:solidFill>
                <a:effectLst/>
                <a:latin typeface="Source Sans Pro" panose="020B0503030403020204" pitchFamily="34" charset="0"/>
              </a:rPr>
              <a:t>.</a:t>
            </a:r>
          </a:p>
        </p:txBody>
      </p:sp>
      <p:pic>
        <p:nvPicPr>
          <p:cNvPr id="5" name="Picture 4">
            <a:extLst>
              <a:ext uri="{FF2B5EF4-FFF2-40B4-BE49-F238E27FC236}">
                <a16:creationId xmlns:a16="http://schemas.microsoft.com/office/drawing/2014/main" id="{7311B4F5-0168-FCA3-EEDB-6C1F220E2A79}"/>
              </a:ext>
            </a:extLst>
          </p:cNvPr>
          <p:cNvPicPr>
            <a:picLocks noChangeAspect="1"/>
          </p:cNvPicPr>
          <p:nvPr/>
        </p:nvPicPr>
        <p:blipFill>
          <a:blip r:embed="rId2"/>
          <a:stretch>
            <a:fillRect/>
          </a:stretch>
        </p:blipFill>
        <p:spPr>
          <a:xfrm>
            <a:off x="5197421" y="1772625"/>
            <a:ext cx="6994579" cy="3930178"/>
          </a:xfrm>
          <a:prstGeom prst="rect">
            <a:avLst/>
          </a:prstGeom>
        </p:spPr>
      </p:pic>
    </p:spTree>
    <p:extLst>
      <p:ext uri="{BB962C8B-B14F-4D97-AF65-F5344CB8AC3E}">
        <p14:creationId xmlns:p14="http://schemas.microsoft.com/office/powerpoint/2010/main" val="157833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124F-7258-732C-F041-F91200BC857D}"/>
              </a:ext>
            </a:extLst>
          </p:cNvPr>
          <p:cNvSpPr>
            <a:spLocks noGrp="1"/>
          </p:cNvSpPr>
          <p:nvPr>
            <p:ph type="title"/>
          </p:nvPr>
        </p:nvSpPr>
        <p:spPr/>
        <p:txBody>
          <a:bodyPr/>
          <a:lstStyle/>
          <a:p>
            <a:r>
              <a:rPr lang="en-US" dirty="0"/>
              <a:t>RSV Immunizations</a:t>
            </a:r>
          </a:p>
        </p:txBody>
      </p:sp>
      <p:sp>
        <p:nvSpPr>
          <p:cNvPr id="3" name="Text Placeholder 2">
            <a:extLst>
              <a:ext uri="{FF2B5EF4-FFF2-40B4-BE49-F238E27FC236}">
                <a16:creationId xmlns:a16="http://schemas.microsoft.com/office/drawing/2014/main" id="{9FA289AF-03F1-0491-C609-4F6A76DED853}"/>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ED0EDAD4-8953-594D-1939-69C8175E0E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385D27-5863-F79F-A71E-BFCE09D45AEA}"/>
              </a:ext>
            </a:extLst>
          </p:cNvPr>
          <p:cNvSpPr>
            <a:spLocks noGrp="1"/>
          </p:cNvSpPr>
          <p:nvPr>
            <p:ph type="sldNum" sz="quarter" idx="12"/>
          </p:nvPr>
        </p:nvSpPr>
        <p:spPr/>
        <p:txBody>
          <a:bodyPr/>
          <a:lstStyle/>
          <a:p>
            <a:fld id="{C3111FA1-5AF9-0647-B31D-D6250D4530A3}" type="slidenum">
              <a:rPr lang="en-US" smtClean="0"/>
              <a:t>7</a:t>
            </a:fld>
            <a:endParaRPr lang="en-US"/>
          </a:p>
        </p:txBody>
      </p:sp>
    </p:spTree>
    <p:extLst>
      <p:ext uri="{BB962C8B-B14F-4D97-AF65-F5344CB8AC3E}">
        <p14:creationId xmlns:p14="http://schemas.microsoft.com/office/powerpoint/2010/main" val="2091100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C7082-D3DD-0554-38A7-1564F1F9F937}"/>
              </a:ext>
            </a:extLst>
          </p:cNvPr>
          <p:cNvSpPr>
            <a:spLocks noGrp="1"/>
          </p:cNvSpPr>
          <p:nvPr>
            <p:ph type="title"/>
          </p:nvPr>
        </p:nvSpPr>
        <p:spPr>
          <a:xfrm>
            <a:off x="325344" y="489103"/>
            <a:ext cx="10515600" cy="1325563"/>
          </a:xfrm>
        </p:spPr>
        <p:txBody>
          <a:bodyPr/>
          <a:lstStyle/>
          <a:p>
            <a:r>
              <a:rPr lang="en-US" dirty="0"/>
              <a:t>RSV vaccine for adults</a:t>
            </a:r>
          </a:p>
        </p:txBody>
      </p:sp>
      <p:sp>
        <p:nvSpPr>
          <p:cNvPr id="3" name="Content Placeholder 2">
            <a:extLst>
              <a:ext uri="{FF2B5EF4-FFF2-40B4-BE49-F238E27FC236}">
                <a16:creationId xmlns:a16="http://schemas.microsoft.com/office/drawing/2014/main" id="{B9A29956-C31D-2A76-9E14-612EAE87F156}"/>
              </a:ext>
            </a:extLst>
          </p:cNvPr>
          <p:cNvSpPr>
            <a:spLocks noGrp="1"/>
          </p:cNvSpPr>
          <p:nvPr>
            <p:ph idx="1"/>
          </p:nvPr>
        </p:nvSpPr>
        <p:spPr>
          <a:xfrm>
            <a:off x="325344" y="1491916"/>
            <a:ext cx="5770656" cy="5000959"/>
          </a:xfrm>
        </p:spPr>
        <p:txBody>
          <a:bodyPr>
            <a:normAutofit fontScale="70000" lnSpcReduction="20000"/>
          </a:bodyPr>
          <a:lstStyle/>
          <a:p>
            <a:pPr>
              <a:lnSpc>
                <a:spcPct val="120000"/>
              </a:lnSpc>
            </a:pPr>
            <a:r>
              <a:rPr lang="en-US" sz="3200" dirty="0">
                <a:cs typeface="Arial" panose="020B0604020202020204" pitchFamily="34" charset="0"/>
              </a:rPr>
              <a:t>2 FDA approved products:</a:t>
            </a:r>
          </a:p>
          <a:p>
            <a:pPr lvl="1">
              <a:lnSpc>
                <a:spcPct val="120000"/>
              </a:lnSpc>
            </a:pPr>
            <a:r>
              <a:rPr lang="en-US" sz="3200" dirty="0">
                <a:cs typeface="Arial" panose="020B0604020202020204" pitchFamily="34" charset="0"/>
              </a:rPr>
              <a:t>Pfizer bivalent vaccine (</a:t>
            </a:r>
            <a:r>
              <a:rPr lang="en-US" sz="3200" dirty="0" err="1">
                <a:cs typeface="Arial" panose="020B0604020202020204" pitchFamily="34" charset="0"/>
              </a:rPr>
              <a:t>Abrysvo</a:t>
            </a:r>
            <a:r>
              <a:rPr lang="en-US" sz="3200" dirty="0">
                <a:cs typeface="Arial" panose="020B0604020202020204" pitchFamily="34" charset="0"/>
              </a:rPr>
              <a:t>)</a:t>
            </a:r>
          </a:p>
          <a:p>
            <a:pPr lvl="1">
              <a:lnSpc>
                <a:spcPct val="120000"/>
              </a:lnSpc>
            </a:pPr>
            <a:r>
              <a:rPr lang="en-US" sz="3200" dirty="0">
                <a:cs typeface="Arial" panose="020B0604020202020204" pitchFamily="34" charset="0"/>
              </a:rPr>
              <a:t>GSK adjuvanted vaccine (</a:t>
            </a:r>
            <a:r>
              <a:rPr lang="en-US" sz="3200" dirty="0" err="1">
                <a:cs typeface="Arial" panose="020B0604020202020204" pitchFamily="34" charset="0"/>
              </a:rPr>
              <a:t>Arexvy</a:t>
            </a:r>
            <a:r>
              <a:rPr lang="en-US" sz="3200" dirty="0">
                <a:cs typeface="Arial" panose="020B0604020202020204" pitchFamily="34" charset="0"/>
              </a:rPr>
              <a:t>)</a:t>
            </a:r>
          </a:p>
          <a:p>
            <a:pPr>
              <a:lnSpc>
                <a:spcPct val="120000"/>
              </a:lnSpc>
            </a:pPr>
            <a:r>
              <a:rPr lang="en-US" sz="3200" dirty="0">
                <a:cs typeface="Arial" panose="020B0604020202020204" pitchFamily="34" charset="0"/>
              </a:rPr>
              <a:t>Both vaccines more than 80% effective in preventing RSV-associated LRTI in adults 60 and older during the first season after administration</a:t>
            </a:r>
          </a:p>
          <a:p>
            <a:pPr>
              <a:lnSpc>
                <a:spcPct val="120000"/>
              </a:lnSpc>
            </a:pPr>
            <a:r>
              <a:rPr lang="en-US" sz="3200" dirty="0">
                <a:cs typeface="Arial" panose="020B0604020202020204" pitchFamily="34" charset="0"/>
              </a:rPr>
              <a:t>Side effects similar to other vaccines, no special concerns in the safety profile</a:t>
            </a:r>
          </a:p>
          <a:p>
            <a:pPr lvl="1">
              <a:lnSpc>
                <a:spcPct val="120000"/>
              </a:lnSpc>
            </a:pPr>
            <a:r>
              <a:rPr lang="en-US" sz="3200" dirty="0">
                <a:cs typeface="Arial" panose="020B0604020202020204" pitchFamily="34" charset="0"/>
              </a:rPr>
              <a:t>Small number of cases of inflammatory neurological events and atrial fibrillation</a:t>
            </a:r>
          </a:p>
        </p:txBody>
      </p:sp>
      <p:sp>
        <p:nvSpPr>
          <p:cNvPr id="6" name="TextBox 5">
            <a:extLst>
              <a:ext uri="{FF2B5EF4-FFF2-40B4-BE49-F238E27FC236}">
                <a16:creationId xmlns:a16="http://schemas.microsoft.com/office/drawing/2014/main" id="{8CB15F15-6C7C-FA1D-C9E0-C20941A0B409}"/>
              </a:ext>
            </a:extLst>
          </p:cNvPr>
          <p:cNvSpPr txBox="1"/>
          <p:nvPr/>
        </p:nvSpPr>
        <p:spPr>
          <a:xfrm>
            <a:off x="5745480" y="6482672"/>
            <a:ext cx="6446520" cy="338554"/>
          </a:xfrm>
          <a:prstGeom prst="rect">
            <a:avLst/>
          </a:prstGeom>
          <a:noFill/>
        </p:spPr>
        <p:txBody>
          <a:bodyPr wrap="square" rtlCol="0">
            <a:spAutoFit/>
          </a:bodyPr>
          <a:lstStyle/>
          <a:p>
            <a:r>
              <a:rPr lang="en-US" sz="1600" dirty="0">
                <a:hlinkClick r:id="rId3"/>
              </a:rPr>
              <a:t>FDA Approves First Respiratory Syncytial Virus (RSV) Vaccine | FDA</a:t>
            </a:r>
            <a:endParaRPr lang="en-US" sz="1600" dirty="0"/>
          </a:p>
        </p:txBody>
      </p:sp>
      <p:pic>
        <p:nvPicPr>
          <p:cNvPr id="8" name="Picture 7">
            <a:extLst>
              <a:ext uri="{FF2B5EF4-FFF2-40B4-BE49-F238E27FC236}">
                <a16:creationId xmlns:a16="http://schemas.microsoft.com/office/drawing/2014/main" id="{24DBEA59-9795-63A2-BF40-47EC2CD59A8A}"/>
              </a:ext>
            </a:extLst>
          </p:cNvPr>
          <p:cNvPicPr>
            <a:picLocks noChangeAspect="1"/>
          </p:cNvPicPr>
          <p:nvPr/>
        </p:nvPicPr>
        <p:blipFill>
          <a:blip r:embed="rId4"/>
          <a:stretch>
            <a:fillRect/>
          </a:stretch>
        </p:blipFill>
        <p:spPr>
          <a:xfrm>
            <a:off x="6890717" y="2557221"/>
            <a:ext cx="4654789" cy="1435174"/>
          </a:xfrm>
          <a:prstGeom prst="rect">
            <a:avLst/>
          </a:prstGeom>
        </p:spPr>
      </p:pic>
    </p:spTree>
    <p:extLst>
      <p:ext uri="{BB962C8B-B14F-4D97-AF65-F5344CB8AC3E}">
        <p14:creationId xmlns:p14="http://schemas.microsoft.com/office/powerpoint/2010/main" val="2459316542"/>
      </p:ext>
    </p:extLst>
  </p:cSld>
  <p:clrMapOvr>
    <a:masterClrMapping/>
  </p:clrMapOvr>
</p:sld>
</file>

<file path=ppt/theme/theme1.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Navy Ombre Theme">
  <a:themeElements>
    <a:clrScheme name="Custom 13">
      <a:dk1>
        <a:srgbClr val="FFFFFF"/>
      </a:dk1>
      <a:lt1>
        <a:srgbClr val="FFFFFF"/>
      </a:lt1>
      <a:dk2>
        <a:srgbClr val="FFFFFF"/>
      </a:dk2>
      <a:lt2>
        <a:srgbClr val="FFFFFF"/>
      </a:lt2>
      <a:accent1>
        <a:srgbClr val="FFFFFF"/>
      </a:accent1>
      <a:accent2>
        <a:srgbClr val="FDAA03"/>
      </a:accent2>
      <a:accent3>
        <a:srgbClr val="030E43"/>
      </a:accent3>
      <a:accent4>
        <a:srgbClr val="FDAA03"/>
      </a:accent4>
      <a:accent5>
        <a:srgbClr val="FFFFFF"/>
      </a:accent5>
      <a:accent6>
        <a:srgbClr val="FFFFFF"/>
      </a:accent6>
      <a:hlink>
        <a:srgbClr val="FFFFFF"/>
      </a:hlink>
      <a:folHlink>
        <a:srgbClr val="FDAA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444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glish Slides draft v1.3 4.14.21 bf kl_  -  Read-Only" id="{9C2F3619-969E-4701-B91E-388C37D582CB}" vid="{B1F7D29D-430D-48B5-BF2B-4BAFDC5A7C4E}"/>
    </a:ext>
  </a:extLst>
</a:theme>
</file>

<file path=ppt/theme/theme5.xml><?xml version="1.0" encoding="utf-8"?>
<a:theme xmlns:a="http://schemas.openxmlformats.org/drawingml/2006/main" name="4th annual food policy forum_7.16.2014_new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CD91F4C12E414BB1986EB74AB9F7F7" ma:contentTypeVersion="14" ma:contentTypeDescription="Create a new document." ma:contentTypeScope="" ma:versionID="f2948dae525999648b460ef891adc72c">
  <xsd:schema xmlns:xsd="http://www.w3.org/2001/XMLSchema" xmlns:xs="http://www.w3.org/2001/XMLSchema" xmlns:p="http://schemas.microsoft.com/office/2006/metadata/properties" xmlns:ns2="62c82a4d-781b-43f7-9455-28e480f20635" xmlns:ns3="13ac4ded-852d-45e3-b3d7-499fba022b4e" xmlns:ns4="bf2920f7-6e42-4ee3-9f3f-c94b7af73a2a" targetNamespace="http://schemas.microsoft.com/office/2006/metadata/properties" ma:root="true" ma:fieldsID="94902ba221f68cc5ca1fddf8045c2235" ns2:_="" ns3:_="" ns4:_="">
    <xsd:import namespace="62c82a4d-781b-43f7-9455-28e480f20635"/>
    <xsd:import namespace="13ac4ded-852d-45e3-b3d7-499fba022b4e"/>
    <xsd:import namespace="bf2920f7-6e42-4ee3-9f3f-c94b7af73a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82a4d-781b-43f7-9455-28e480f20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ac4ded-852d-45e3-b3d7-499fba022b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2920f7-6e42-4ee3-9f3f-c94b7af73a2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ed3a10c-b20a-49ae-b8a9-4d1ece0e9b3a}" ma:internalName="TaxCatchAll" ma:showField="CatchAllData" ma:web="13ac4ded-852d-45e3-b3d7-499fba022b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3ac4ded-852d-45e3-b3d7-499fba022b4e">
      <UserInfo>
        <DisplayName/>
        <AccountId xsi:nil="true"/>
        <AccountType/>
      </UserInfo>
    </SharedWithUsers>
    <lcf76f155ced4ddcb4097134ff3c332f xmlns="62c82a4d-781b-43f7-9455-28e480f20635">
      <Terms xmlns="http://schemas.microsoft.com/office/infopath/2007/PartnerControls"/>
    </lcf76f155ced4ddcb4097134ff3c332f>
    <TaxCatchAll xmlns="bf2920f7-6e42-4ee3-9f3f-c94b7af73a2a" xsi:nil="true"/>
  </documentManagement>
</p:properties>
</file>

<file path=customXml/itemProps1.xml><?xml version="1.0" encoding="utf-8"?>
<ds:datastoreItem xmlns:ds="http://schemas.openxmlformats.org/officeDocument/2006/customXml" ds:itemID="{470FF4F2-B842-45ED-9746-5705BC23464C}"/>
</file>

<file path=customXml/itemProps2.xml><?xml version="1.0" encoding="utf-8"?>
<ds:datastoreItem xmlns:ds="http://schemas.openxmlformats.org/officeDocument/2006/customXml" ds:itemID="{10B90600-7C8D-4FA9-95F9-7C9B5BB43928}">
  <ds:schemaRefs>
    <ds:schemaRef ds:uri="http://schemas.microsoft.com/sharepoint/v3/contenttype/forms"/>
  </ds:schemaRefs>
</ds:datastoreItem>
</file>

<file path=customXml/itemProps3.xml><?xml version="1.0" encoding="utf-8"?>
<ds:datastoreItem xmlns:ds="http://schemas.openxmlformats.org/officeDocument/2006/customXml" ds:itemID="{A4579550-A088-4926-BB55-F91CEE504A3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c13f3f6-3c1c-48b1-a081-d906df5a1618"/>
    <ds:schemaRef ds:uri="85c907c7-773f-44e5-8590-7ef61f477a77"/>
    <ds:schemaRef ds:uri="http://www.w3.org/XML/1998/namespace"/>
    <ds:schemaRef ds:uri="http://purl.org/dc/dcmitype/"/>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otalTime>96521</TotalTime>
  <Words>1436</Words>
  <Application>Microsoft Office PowerPoint</Application>
  <PresentationFormat>Widescreen</PresentationFormat>
  <Paragraphs>130</Paragraphs>
  <Slides>18</Slides>
  <Notes>12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18</vt:i4>
      </vt:variant>
    </vt:vector>
  </HeadingPairs>
  <TitlesOfParts>
    <vt:vector size="33" baseType="lpstr">
      <vt:lpstr>MS Gothic</vt:lpstr>
      <vt:lpstr>Arial</vt:lpstr>
      <vt:lpstr>Arial Black</vt:lpstr>
      <vt:lpstr>Calibri</vt:lpstr>
      <vt:lpstr>Franklin Gothic Demi</vt:lpstr>
      <vt:lpstr>Lato Black</vt:lpstr>
      <vt:lpstr>Lato Bold</vt:lpstr>
      <vt:lpstr>Merriweather</vt:lpstr>
      <vt:lpstr>myriad-pro</vt:lpstr>
      <vt:lpstr>Source Sans Pro</vt:lpstr>
      <vt:lpstr>2_Office Theme</vt:lpstr>
      <vt:lpstr>4_Office Theme</vt:lpstr>
      <vt:lpstr>6_Office Theme</vt:lpstr>
      <vt:lpstr>1_Navy Ombre Theme</vt:lpstr>
      <vt:lpstr>4th annual food policy forum_7.16.2014_newtemplate</vt:lpstr>
      <vt:lpstr> RSV immunizations for infants and older adults  September 13, 2023    Jordan Braunfeld, MD Los Angeles County Department of Public Health Vaccine Preventable Disease Control           </vt:lpstr>
      <vt:lpstr>Disclosures</vt:lpstr>
      <vt:lpstr>RSV – Characteristics and Public Health Implications</vt:lpstr>
      <vt:lpstr>Respiratory Syncytial Virus (RSV)</vt:lpstr>
      <vt:lpstr>Seasonality</vt:lpstr>
      <vt:lpstr>Clinical Disease: RSV in children</vt:lpstr>
      <vt:lpstr>Clinical Disease : RSV disease in adults</vt:lpstr>
      <vt:lpstr>RSV Immunizations</vt:lpstr>
      <vt:lpstr>RSV vaccine for adults</vt:lpstr>
      <vt:lpstr>RSV vaccine for adults</vt:lpstr>
      <vt:lpstr>Offering RSV vaccine to adults</vt:lpstr>
      <vt:lpstr>PowerPoint Presentation</vt:lpstr>
      <vt:lpstr>Nirsevimab for children</vt:lpstr>
      <vt:lpstr>Nirsevimab for children</vt:lpstr>
      <vt:lpstr>Offering nirsevimab to children</vt:lpstr>
      <vt:lpstr>On the horizon</vt:lpstr>
      <vt:lpstr>Summary</vt:lpstr>
      <vt:lpstr>  Thank you!   For additional questions, please contact: LACSNF@ph.lacounty.gov.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Angeles County Department of Public Health Acute Communicable Disease Control Program</dc:title>
  <dc:creator>Shobita Rajagopalan</dc:creator>
  <cp:lastModifiedBy>Jordan Braunfeld</cp:lastModifiedBy>
  <cp:revision>198</cp:revision>
  <dcterms:created xsi:type="dcterms:W3CDTF">2021-03-12T14:22:40Z</dcterms:created>
  <dcterms:modified xsi:type="dcterms:W3CDTF">2023-09-13T16:16:28Z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0x01010027CD91F4C12E414BB1986EB74AB9F7F7</vt:lpwstr>
  </property>
  <property fmtid="{D5CDD505-2E9C-101B-9397-08002B2CF9AE}" pid="3" name="Order">
    <vt:r8>2400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