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1" r:id="rId6"/>
    <p:sldMasterId id="2147483697" r:id="rId7"/>
    <p:sldMasterId id="2147483708" r:id="rId8"/>
  </p:sldMasterIdLst>
  <p:notesMasterIdLst>
    <p:notesMasterId r:id="rId25"/>
  </p:notesMasterIdLst>
  <p:sldIdLst>
    <p:sldId id="258" r:id="rId9"/>
    <p:sldId id="2147474166" r:id="rId10"/>
    <p:sldId id="2147474167" r:id="rId11"/>
    <p:sldId id="2147474155" r:id="rId12"/>
    <p:sldId id="2147474156" r:id="rId13"/>
    <p:sldId id="2147474213" r:id="rId14"/>
    <p:sldId id="2147474214" r:id="rId15"/>
    <p:sldId id="2147474177" r:id="rId16"/>
    <p:sldId id="2147474178" r:id="rId17"/>
    <p:sldId id="2147474215" r:id="rId18"/>
    <p:sldId id="2147474179" r:id="rId19"/>
    <p:sldId id="2147474180" r:id="rId20"/>
    <p:sldId id="2147474181" r:id="rId21"/>
    <p:sldId id="2147474182" r:id="rId22"/>
    <p:sldId id="2147474198" r:id="rId23"/>
    <p:sldId id="21474741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59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3C2F2-F16D-4BF9-9216-72D26369CD1A}" v="33" dt="2023-09-13T15:41:04.385"/>
  </p1510:revLst>
</p1510:revInfo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6" autoAdjust="0"/>
  </p:normalViewPr>
  <p:slideViewPr>
    <p:cSldViewPr snapToGrid="0">
      <p:cViewPr varScale="1">
        <p:scale>
          <a:sx n="82" d="100"/>
          <a:sy n="82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i Cate" userId="S::wcate@ph.lacounty.gov::d1317ce3-bed3-4c85-b16f-91ba5bc815f8" providerId="AD" clId="Web-{DC73C2F2-F16D-4BF9-9216-72D26369CD1A}"/>
    <pc:docChg chg="addSld modSld sldOrd">
      <pc:chgData name="Wendi Cate" userId="S::wcate@ph.lacounty.gov::d1317ce3-bed3-4c85-b16f-91ba5bc815f8" providerId="AD" clId="Web-{DC73C2F2-F16D-4BF9-9216-72D26369CD1A}" dt="2023-09-13T15:41:04.385" v="28"/>
      <pc:docMkLst>
        <pc:docMk/>
      </pc:docMkLst>
      <pc:sldChg chg="modSp">
        <pc:chgData name="Wendi Cate" userId="S::wcate@ph.lacounty.gov::d1317ce3-bed3-4c85-b16f-91ba5bc815f8" providerId="AD" clId="Web-{DC73C2F2-F16D-4BF9-9216-72D26369CD1A}" dt="2023-09-13T15:40:33.556" v="25" actId="20577"/>
        <pc:sldMkLst>
          <pc:docMk/>
          <pc:sldMk cId="3854305653" sldId="2147474181"/>
        </pc:sldMkLst>
        <pc:spChg chg="mod">
          <ac:chgData name="Wendi Cate" userId="S::wcate@ph.lacounty.gov::d1317ce3-bed3-4c85-b16f-91ba5bc815f8" providerId="AD" clId="Web-{DC73C2F2-F16D-4BF9-9216-72D26369CD1A}" dt="2023-09-13T15:40:33.556" v="25" actId="20577"/>
          <ac:spMkLst>
            <pc:docMk/>
            <pc:sldMk cId="3854305653" sldId="2147474181"/>
            <ac:spMk id="3" creationId="{CD2B229C-3DC2-B08D-EAFE-1808E25CFC15}"/>
          </ac:spMkLst>
        </pc:spChg>
      </pc:sldChg>
      <pc:sldChg chg="delSp modSp new ord">
        <pc:chgData name="Wendi Cate" userId="S::wcate@ph.lacounty.gov::d1317ce3-bed3-4c85-b16f-91ba5bc815f8" providerId="AD" clId="Web-{DC73C2F2-F16D-4BF9-9216-72D26369CD1A}" dt="2023-09-13T15:41:04.385" v="28"/>
        <pc:sldMkLst>
          <pc:docMk/>
          <pc:sldMk cId="245620043" sldId="2147474215"/>
        </pc:sldMkLst>
        <pc:spChg chg="mod">
          <ac:chgData name="Wendi Cate" userId="S::wcate@ph.lacounty.gov::d1317ce3-bed3-4c85-b16f-91ba5bc815f8" providerId="AD" clId="Web-{DC73C2F2-F16D-4BF9-9216-72D26369CD1A}" dt="2023-09-13T15:39:13.055" v="10"/>
          <ac:spMkLst>
            <pc:docMk/>
            <pc:sldMk cId="245620043" sldId="2147474215"/>
            <ac:spMk id="2" creationId="{FC6F9176-4F95-8F60-73C7-5E258E821541}"/>
          </ac:spMkLst>
        </pc:spChg>
        <pc:spChg chg="mod">
          <ac:chgData name="Wendi Cate" userId="S::wcate@ph.lacounty.gov::d1317ce3-bed3-4c85-b16f-91ba5bc815f8" providerId="AD" clId="Web-{DC73C2F2-F16D-4BF9-9216-72D26369CD1A}" dt="2023-09-13T15:39:53.196" v="20" actId="20577"/>
          <ac:spMkLst>
            <pc:docMk/>
            <pc:sldMk cId="245620043" sldId="2147474215"/>
            <ac:spMk id="3" creationId="{19F1533B-EEF2-3817-75F4-FCA0C107AF30}"/>
          </ac:spMkLst>
        </pc:spChg>
        <pc:spChg chg="del">
          <ac:chgData name="Wendi Cate" userId="S::wcate@ph.lacounty.gov::d1317ce3-bed3-4c85-b16f-91ba5bc815f8" providerId="AD" clId="Web-{DC73C2F2-F16D-4BF9-9216-72D26369CD1A}" dt="2023-09-13T15:39:20.461" v="11"/>
          <ac:spMkLst>
            <pc:docMk/>
            <pc:sldMk cId="245620043" sldId="2147474215"/>
            <ac:spMk id="4" creationId="{300A2A10-5A3E-B6EC-E452-E6928A1332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F7D7-CF78-4B3E-8B53-F19F86D0AB0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B5E5E-EEF6-4741-A165-F7F9107A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07B47-2B95-4536-B260-5755B027F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03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07B47-2B95-4536-B260-5755B027F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05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07B47-2B95-4536-B260-5755B027F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1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3EBE1-08B8-4EF9-91A6-A5940094A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23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96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9/13/2023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83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019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85419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817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3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78878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7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3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61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11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0549502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536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9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4" y="2527305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1" y="320211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700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9/13/2023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8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5" y="2456579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2" y="2846520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6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3" y="5342472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952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171904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3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3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1" y="1765306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712061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7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898" marR="0" indent="-88898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50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2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9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4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88"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02172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27566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5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9" y="5494342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1" y="5791200"/>
            <a:ext cx="982062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70" y="838204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2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AF5B-C2DB-8C4E-AA27-8BEA759F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FD92-57F6-A64C-9225-67011BC4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2AEF-84C8-7A4E-8C35-6C79835F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92F2-18BC-D248-9BC0-3853100542C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3A4C-84AE-C84F-B34A-42158AAA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F276-4E5D-9943-8140-5DB78B4A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09EB-B379-6341-9AFE-C56C94E0C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27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975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2387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96706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16806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90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37251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1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91935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36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13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3" y="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85" y="1403595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75A1D2-8A0B-406A-BCCB-0DE6A222988F}"/>
              </a:ext>
            </a:extLst>
          </p:cNvPr>
          <p:cNvCxnSpPr/>
          <p:nvPr userDrawn="1"/>
        </p:nvCxnSpPr>
        <p:spPr>
          <a:xfrm>
            <a:off x="2931" y="1037492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61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9/13/2023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24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1185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48421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550585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58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806436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2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91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258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33376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474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66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2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5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96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4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5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8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26" indent="-256026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70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19" r:id="rId10"/>
    <p:sldLayoutId id="214748372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33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ziz.org/" TargetMode="External"/><Relationship Id="rId2" Type="http://schemas.openxmlformats.org/officeDocument/2006/relationships/hyperlink" Target="https://eziz.org/covid/" TargetMode="Externa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accineReq@ph.lacounty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news-events/press-announcements/fda-takes-action-updated-mrna-covid-19-vaccines-better-protect-against-currently-circulating" TargetMode="Externa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da.gov/fallvaccines" TargetMode="External"/><Relationship Id="rId1" Type="http://schemas.openxmlformats.org/officeDocument/2006/relationships/slideLayout" Target="../slideLayouts/slideLayout41.xml"/><Relationship Id="rId5" Type="http://schemas.openxmlformats.org/officeDocument/2006/relationships/hyperlink" Target="https://www.fda.gov/vaccines-blood-biologics/coronavirus-covid-19-cber-regulated-biologics/pfizer-biontech-covid-19-vaccine" TargetMode="External"/><Relationship Id="rId4" Type="http://schemas.openxmlformats.org/officeDocument/2006/relationships/hyperlink" Target="https://www.fda.gov/vaccines-blood-biologics/coronavirus-covid-19-cber-regulated-biologics/moderna-covid-19-vacci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png"/><Relationship Id="rId5" Type="http://schemas.openxmlformats.org/officeDocument/2006/relationships/hyperlink" Target="https://eziz.org/assets/docs/IMM-1471.pdf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hyperlink" Target="mailto:COVIDVaccineReq@ph.lacounty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sv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ziz.org/vaccine-storage/" TargetMode="Externa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9077-D780-4E97-B90A-8319F316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19" y="2423604"/>
            <a:ext cx="10363200" cy="1737850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DPH Provider Vaccine Office Hours:</a:t>
            </a:r>
            <a:br>
              <a:rPr lang="en-US" sz="4000" b="1" dirty="0">
                <a:latin typeface="+mj-lt"/>
              </a:rPr>
            </a:br>
            <a:br>
              <a:rPr lang="en-US" sz="4000" b="1" dirty="0">
                <a:latin typeface="+mj-lt"/>
              </a:rPr>
            </a:br>
            <a:r>
              <a:rPr lang="en-US" sz="4000" b="1" dirty="0">
                <a:latin typeface="+mj-lt"/>
              </a:rPr>
              <a:t>Vaccine Updates</a:t>
            </a:r>
            <a:br>
              <a:rPr lang="en-US" sz="3600" b="1" dirty="0"/>
            </a:br>
            <a:r>
              <a:rPr lang="en-US" sz="2000" b="1" dirty="0">
                <a:cs typeface="Calibri"/>
              </a:rPr>
              <a:t>9/13/23</a:t>
            </a:r>
          </a:p>
        </p:txBody>
      </p:sp>
    </p:spTree>
    <p:extLst>
      <p:ext uri="{BB962C8B-B14F-4D97-AF65-F5344CB8AC3E}">
        <p14:creationId xmlns:p14="http://schemas.microsoft.com/office/powerpoint/2010/main" val="60740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9176-4F95-8F60-73C7-5E258E82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"/>
                <a:cs typeface="Calibri"/>
              </a:rPr>
              <a:t>CAP Colors</a:t>
            </a:r>
            <a:endParaRPr lang="en-US" dirty="0"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533B-EEF2-3817-75F4-FCA0C107A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55905" indent="-255905"/>
            <a:r>
              <a:rPr lang="en-US" dirty="0">
                <a:latin typeface="Arial Nova"/>
                <a:ea typeface="+mn-lt"/>
                <a:cs typeface="+mn-lt"/>
              </a:rPr>
              <a:t>Moderna:  </a:t>
            </a:r>
            <a:endParaRPr lang="en-US" dirty="0">
              <a:latin typeface="Arial Nova"/>
              <a:cs typeface="Calibri"/>
            </a:endParaRPr>
          </a:p>
          <a:p>
            <a:pPr marL="557530" lvl="1"/>
            <a:r>
              <a:rPr lang="en-US" dirty="0">
                <a:latin typeface="Arial Nova"/>
                <a:ea typeface="+mn-lt"/>
                <a:cs typeface="+mn-lt"/>
              </a:rPr>
              <a:t>6 months – 11 years is blue cap/green label;  </a:t>
            </a:r>
            <a:endParaRPr lang="en-US" dirty="0">
              <a:latin typeface="Arial Nova"/>
            </a:endParaRPr>
          </a:p>
          <a:p>
            <a:pPr marL="557530" lvl="1"/>
            <a:r>
              <a:rPr lang="en-US" dirty="0">
                <a:latin typeface="Arial Nova"/>
                <a:ea typeface="+mn-lt"/>
                <a:cs typeface="+mn-lt"/>
              </a:rPr>
              <a:t>12+ years is blue cap/blue label </a:t>
            </a:r>
            <a:endParaRPr lang="en-US" dirty="0">
              <a:latin typeface="Arial Nova"/>
            </a:endParaRPr>
          </a:p>
          <a:p>
            <a:pPr marL="255905" indent="-255905">
              <a:buClr>
                <a:srgbClr val="376092"/>
              </a:buClr>
            </a:pPr>
            <a:r>
              <a:rPr lang="en-US" dirty="0">
                <a:latin typeface="Arial Nova"/>
                <a:ea typeface="+mn-lt"/>
                <a:cs typeface="+mn-lt"/>
              </a:rPr>
              <a:t>Novavax: </a:t>
            </a:r>
          </a:p>
          <a:p>
            <a:pPr marL="557530" lvl="1"/>
            <a:r>
              <a:rPr lang="en-US" dirty="0">
                <a:latin typeface="Arial Nova"/>
                <a:ea typeface="+mn-lt"/>
                <a:cs typeface="+mn-lt"/>
              </a:rPr>
              <a:t>12+ is blue </a:t>
            </a:r>
            <a:endParaRPr lang="en-US">
              <a:latin typeface="Arial Nova"/>
            </a:endParaRPr>
          </a:p>
          <a:p>
            <a:pPr marL="255905" indent="-255905">
              <a:buClr>
                <a:srgbClr val="376092"/>
              </a:buClr>
            </a:pPr>
            <a:r>
              <a:rPr lang="en-US" dirty="0">
                <a:latin typeface="Arial Nova"/>
                <a:ea typeface="+mn-lt"/>
                <a:cs typeface="+mn-lt"/>
              </a:rPr>
              <a:t>Pfizer:  </a:t>
            </a:r>
            <a:endParaRPr lang="en-US" dirty="0">
              <a:latin typeface="Arial Nova"/>
            </a:endParaRPr>
          </a:p>
          <a:p>
            <a:pPr marL="557530" lvl="1"/>
            <a:r>
              <a:rPr lang="en-US" dirty="0">
                <a:latin typeface="Arial Nova"/>
                <a:ea typeface="+mn-lt"/>
                <a:cs typeface="+mn-lt"/>
              </a:rPr>
              <a:t>6 months – 4 years is yellow;  </a:t>
            </a:r>
            <a:endParaRPr lang="en-US" dirty="0">
              <a:latin typeface="Arial Nova"/>
            </a:endParaRPr>
          </a:p>
          <a:p>
            <a:pPr marL="557530" lvl="1"/>
            <a:r>
              <a:rPr lang="en-US" dirty="0">
                <a:latin typeface="Arial Nova"/>
                <a:ea typeface="+mn-lt"/>
                <a:cs typeface="+mn-lt"/>
              </a:rPr>
              <a:t>5 – 11 years is blue;  </a:t>
            </a:r>
            <a:endParaRPr lang="en-US" dirty="0">
              <a:latin typeface="Arial Nova"/>
            </a:endParaRPr>
          </a:p>
          <a:p>
            <a:pPr marL="557530" lvl="1"/>
            <a:r>
              <a:rPr lang="en-US" dirty="0">
                <a:latin typeface="Arial Nova"/>
                <a:ea typeface="+mn-lt"/>
                <a:cs typeface="+mn-lt"/>
              </a:rPr>
              <a:t>12+ years is gray </a:t>
            </a:r>
            <a:endParaRPr lang="en-US" dirty="0">
              <a:latin typeface="Arial Nova"/>
            </a:endParaRPr>
          </a:p>
          <a:p>
            <a:pPr marL="255905" indent="-255905">
              <a:buClr>
                <a:srgbClr val="376092"/>
              </a:buClr>
            </a:pPr>
            <a:endParaRPr lang="en-US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2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7985-491E-FFD3-C460-79E74460CE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7755" y="416435"/>
            <a:ext cx="7886700" cy="994172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Commercialized </a:t>
            </a:r>
            <a:r>
              <a:rPr lang="en-US" b="1">
                <a:latin typeface="Arial"/>
                <a:cs typeface="Arial"/>
              </a:rPr>
              <a:t>Moderna </a:t>
            </a:r>
            <a:r>
              <a:rPr lang="en-US">
                <a:latin typeface="Arial"/>
                <a:cs typeface="Arial"/>
              </a:rPr>
              <a:t>(Spikevax)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F52D9-47D5-A72C-4FE5-105BDC8144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2629" y="5799706"/>
            <a:ext cx="2057400" cy="273844"/>
          </a:xfrm>
        </p:spPr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685783">
                <a:defRPr/>
              </a:pPr>
              <a:t>11</a:t>
            </a:fld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EAEED-2BD6-26BD-F73B-F46FF8E387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7755" y="1433711"/>
            <a:ext cx="8835628" cy="3633788"/>
          </a:xfrm>
        </p:spPr>
        <p:txBody>
          <a:bodyPr vert="horz" lIns="68580" tIns="34291" rIns="68580" bIns="34291" rtlCol="0" anchor="t">
            <a:normAutofit/>
          </a:bodyPr>
          <a:lstStyle/>
          <a:p>
            <a:pPr marL="258360" indent="-258360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Storage</a:t>
            </a:r>
          </a:p>
          <a:p>
            <a:pPr marL="595298" lvl="1" indent="-252407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/>
                <a:cs typeface="Arial"/>
              </a:rPr>
              <a:t>Long-term frozen storage or </a:t>
            </a:r>
          </a:p>
          <a:p>
            <a:pPr marL="595298" lvl="1" indent="-252407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/>
                <a:cs typeface="Arial"/>
              </a:rPr>
              <a:t>Refrigerated storage for up to 30 days</a:t>
            </a:r>
            <a:endParaRPr lang="en-US" sz="2100" dirty="0"/>
          </a:p>
          <a:p>
            <a:pPr marL="258360" indent="-258360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Offering returns?</a:t>
            </a:r>
            <a:endParaRPr lang="en-US" dirty="0"/>
          </a:p>
          <a:p>
            <a:pPr marL="595298" lvl="1" indent="-252407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/>
                <a:cs typeface="Arial"/>
              </a:rPr>
              <a:t>Yes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5A94D43-7AB2-FB3D-7DAC-CFD4DDDD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875" y="6356351"/>
            <a:ext cx="2743200" cy="365125"/>
          </a:xfrm>
        </p:spPr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</a:rPr>
              <a:pPr defTabSz="685783">
                <a:defRPr/>
              </a:pPr>
              <a:t>11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71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E8C4-A87B-531E-C534-8FF2996ABB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7765" y="51871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Commercialized </a:t>
            </a:r>
            <a:r>
              <a:rPr lang="en-US" b="1" dirty="0">
                <a:latin typeface="Arial"/>
                <a:cs typeface="Arial"/>
              </a:rPr>
              <a:t>Novavax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1DDB4-1AE0-12E2-C8E0-2F442CED88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4465" y="5820287"/>
            <a:ext cx="2057400" cy="273844"/>
          </a:xfrm>
        </p:spPr>
        <p:txBody>
          <a:bodyPr/>
          <a:lstStyle/>
          <a:p>
            <a:pPr defTabSz="914377"/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</a:rPr>
              <a:pPr defTabSz="914377"/>
              <a:t>12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841C9-7362-8EFE-B15C-A83C722097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525" y="1432986"/>
            <a:ext cx="10831410" cy="4906304"/>
          </a:xfrm>
        </p:spPr>
        <p:txBody>
          <a:bodyPr vert="horz" lIns="68580" tIns="34291" rIns="68580" bIns="34291" rtlCol="0" anchor="t">
            <a:normAutofit/>
          </a:bodyPr>
          <a:lstStyle/>
          <a:p>
            <a:pPr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Presentation</a:t>
            </a:r>
          </a:p>
          <a:p>
            <a:pPr marL="595298" lvl="1" indent="-252407"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Ages 12+: 5 dose multi-dose vials. 0.5mL injection volume.</a:t>
            </a:r>
          </a:p>
          <a:p>
            <a:pPr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Minimum Order</a:t>
            </a:r>
          </a:p>
          <a:p>
            <a:pPr marL="595298" lvl="1" indent="-252407"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10 doses, 2 vials</a:t>
            </a:r>
          </a:p>
          <a:p>
            <a:pPr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Storage</a:t>
            </a:r>
          </a:p>
          <a:p>
            <a:pPr marL="595298" lvl="1" indent="-252407"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Refrigerated</a:t>
            </a:r>
          </a:p>
          <a:p>
            <a:pPr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Offering returns?</a:t>
            </a:r>
          </a:p>
          <a:p>
            <a:pPr marL="595298" lvl="1" indent="-252407"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Yes, up to 100% for opened and unopened vials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D244651-4F03-59DB-B8D2-55F8C8A4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875" y="6356351"/>
            <a:ext cx="2743200" cy="365125"/>
          </a:xfrm>
        </p:spPr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</a:rPr>
              <a:pPr defTabSz="685783">
                <a:defRPr/>
              </a:pPr>
              <a:t>12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70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7DCD-C5DC-6FB5-ED66-CAF4FA4F54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428515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Commercialized </a:t>
            </a:r>
            <a:r>
              <a:rPr lang="en-US" b="1" dirty="0">
                <a:latin typeface="Arial"/>
                <a:cs typeface="Arial"/>
              </a:rPr>
              <a:t>Pfizer and Comirnaty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B33B4-FF08-0F4B-C0E6-49EB0D030F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96300" y="5863829"/>
            <a:ext cx="2057400" cy="273844"/>
          </a:xfrm>
        </p:spPr>
        <p:txBody>
          <a:bodyPr/>
          <a:lstStyle/>
          <a:p>
            <a:pPr defTabSz="914377"/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</a:rPr>
              <a:pPr defTabSz="914377"/>
              <a:t>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B229C-3DC2-B08D-EAFE-1808E25CFC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240123"/>
            <a:ext cx="10972800" cy="5298790"/>
          </a:xfrm>
        </p:spPr>
        <p:txBody>
          <a:bodyPr vert="horz" lIns="68580" tIns="34291" rIns="68580" bIns="34291" rtlCol="0" anchor="t">
            <a:noAutofit/>
          </a:bodyPr>
          <a:lstStyle/>
          <a:p>
            <a:pPr marL="257810" indent="-25781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Presentations</a:t>
            </a:r>
            <a:endParaRPr lang="en-US"/>
          </a:p>
          <a:p>
            <a:pPr marL="594995" lvl="1" indent="-252095">
              <a:lnSpc>
                <a:spcPct val="120000"/>
              </a:lnSpc>
              <a:spcBef>
                <a:spcPts val="451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Pfizer COVID-19 Vaccine, 6 months – 4 years: Requires diluent (1.1 mL normal saline). 3 dose multi-dose vials. 0.3 mL injection volume.</a:t>
            </a:r>
          </a:p>
          <a:p>
            <a:pPr marL="594995" lvl="1" indent="-252095">
              <a:lnSpc>
                <a:spcPct val="120000"/>
              </a:lnSpc>
              <a:spcBef>
                <a:spcPts val="451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Pfizer COVID-19 Vaccine, 5 years – 11 years: No diluent required. Single dose vials.  0.3 mL injection volume.</a:t>
            </a:r>
          </a:p>
          <a:p>
            <a:pPr marL="594995" lvl="1" indent="-252095">
              <a:lnSpc>
                <a:spcPct val="120000"/>
              </a:lnSpc>
              <a:spcBef>
                <a:spcPts val="451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Comirnaty,12 years+: No diluent required. Single dose vials.  0.3 mL injection volume.</a:t>
            </a:r>
          </a:p>
          <a:p>
            <a:pPr marL="257810" indent="-257810">
              <a:lnSpc>
                <a:spcPct val="120000"/>
              </a:lnSpc>
              <a:spcBef>
                <a:spcPts val="451"/>
              </a:spcBef>
            </a:pPr>
            <a:r>
              <a:rPr lang="en-US" dirty="0">
                <a:latin typeface="Arial"/>
                <a:cs typeface="Arial"/>
              </a:rPr>
              <a:t>Minimum Order</a:t>
            </a:r>
          </a:p>
          <a:p>
            <a:pPr marL="594995" lvl="1" indent="-252095">
              <a:lnSpc>
                <a:spcPct val="120000"/>
              </a:lnSpc>
              <a:spcBef>
                <a:spcPts val="451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6 months – 4 years: 30 doses</a:t>
            </a:r>
          </a:p>
          <a:p>
            <a:pPr marL="594995" lvl="1" indent="-252095">
              <a:lnSpc>
                <a:spcPct val="120000"/>
              </a:lnSpc>
              <a:spcBef>
                <a:spcPts val="451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5 years – 11 years: 10 doses (government supplied vaccine), 100 doses private purchase</a:t>
            </a:r>
          </a:p>
          <a:p>
            <a:pPr marL="594995" lvl="1" indent="-252095">
              <a:lnSpc>
                <a:spcPct val="120000"/>
              </a:lnSpc>
              <a:spcBef>
                <a:spcPts val="451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12 years+: 10 doses (government supplied vaccine), 100 doses private purchase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EE94B2E-4F82-166F-A07E-528C9F29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875" y="6356351"/>
            <a:ext cx="2743200" cy="365125"/>
          </a:xfrm>
        </p:spPr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</a:rPr>
              <a:pPr defTabSz="685783">
                <a:defRPr/>
              </a:pPr>
              <a:t>13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30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7DCD-C5DC-6FB5-ED66-CAF4FA4F54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143" y="404019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Commercialized </a:t>
            </a:r>
            <a:r>
              <a:rPr lang="en-US" b="1" dirty="0">
                <a:latin typeface="Arial"/>
                <a:cs typeface="Arial"/>
              </a:rPr>
              <a:t>Pfizer</a:t>
            </a:r>
            <a:r>
              <a:rPr lang="en-US" dirty="0">
                <a:latin typeface="Arial"/>
                <a:cs typeface="Arial"/>
              </a:rPr>
              <a:t> (Comirnaty)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B33B4-FF08-0F4B-C0E6-49EB0D030F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4465" y="5863829"/>
            <a:ext cx="2057400" cy="273844"/>
          </a:xfrm>
        </p:spPr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685783">
                <a:defRPr/>
              </a:pPr>
              <a:t>14</a:t>
            </a:fld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B229C-3DC2-B08D-EAFE-1808E25CFC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0659" y="1604010"/>
            <a:ext cx="9959504" cy="3924300"/>
          </a:xfrm>
        </p:spPr>
        <p:txBody>
          <a:bodyPr vert="horz" lIns="68580" tIns="34291" rIns="68580" bIns="34291" rtlCol="0" anchor="t">
            <a:normAutofit/>
          </a:bodyPr>
          <a:lstStyle/>
          <a:p>
            <a:pPr marL="258360" indent="-258360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Storage</a:t>
            </a:r>
            <a:endParaRPr lang="en-US" dirty="0"/>
          </a:p>
          <a:p>
            <a:pPr marL="595298" lvl="1" indent="-252407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Long-term storage at ultracold temperatures, if vaccine was received at ultracold temperatures</a:t>
            </a:r>
            <a:endParaRPr lang="en-US" sz="2000" dirty="0"/>
          </a:p>
          <a:p>
            <a:pPr marL="595298" lvl="1" indent="-252407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Short-term storage (10 weeks) at refrigerated temperatures (most wholesalers have said they plan to ship this way)</a:t>
            </a:r>
          </a:p>
          <a:p>
            <a:pPr marL="193775" indent="-193775">
              <a:lnSpc>
                <a:spcPct val="110000"/>
              </a:lnSpc>
              <a:spcBef>
                <a:spcPts val="338"/>
              </a:spcBef>
              <a:spcAft>
                <a:spcPts val="338"/>
              </a:spcAft>
            </a:pPr>
            <a:r>
              <a:rPr lang="en-US" dirty="0">
                <a:latin typeface="Arial"/>
                <a:cs typeface="Arial"/>
              </a:rPr>
              <a:t>Returns Offered?</a:t>
            </a:r>
            <a:endParaRPr lang="en-US" dirty="0"/>
          </a:p>
          <a:p>
            <a:pPr marL="446485" lvl="1" indent="-189310">
              <a:lnSpc>
                <a:spcPct val="110000"/>
              </a:lnSpc>
              <a:spcBef>
                <a:spcPts val="338"/>
              </a:spcBef>
              <a:spcAft>
                <a:spcPts val="338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Yes</a:t>
            </a:r>
            <a:endParaRPr lang="en-US" sz="20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B0600CA-777E-EFA9-0E71-84A19A2B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875" y="6356351"/>
            <a:ext cx="2743200" cy="365125"/>
          </a:xfrm>
        </p:spPr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</a:rPr>
              <a:pPr defTabSz="685783">
                <a:defRPr/>
              </a:pPr>
              <a:t>14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37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CAB1-7AA4-4B39-827B-CB28CDE0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39" y="241622"/>
            <a:ext cx="6396925" cy="994172"/>
          </a:xfrm>
        </p:spPr>
        <p:txBody>
          <a:bodyPr>
            <a:noAutofit/>
          </a:bodyPr>
          <a:lstStyle/>
          <a:p>
            <a:r>
              <a:rPr lang="en-US" dirty="0">
                <a:cs typeface="Arial"/>
              </a:rPr>
              <a:t>Update!</a:t>
            </a:r>
            <a:br>
              <a:rPr lang="en-US" dirty="0">
                <a:highlight>
                  <a:srgbClr val="FFFF00"/>
                </a:highlight>
                <a:cs typeface="Arial"/>
              </a:rPr>
            </a:br>
            <a:r>
              <a:rPr lang="en-US" dirty="0">
                <a:cs typeface="Arial"/>
              </a:rPr>
              <a:t>Provider Resources on </a:t>
            </a:r>
            <a:r>
              <a:rPr lang="en-US" dirty="0">
                <a:solidFill>
                  <a:schemeClr val="accent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eziz.org/covid</a:t>
            </a:r>
            <a:r>
              <a:rPr lang="en-US" dirty="0">
                <a:cs typeface="Arial"/>
              </a:rPr>
              <a:t>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4D4C6-0A19-4DC9-B203-8B33FDEA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pPr defTabSz="685783">
                <a:defRPr/>
              </a:pPr>
              <a:t>15</a:t>
            </a:fld>
            <a:endParaRPr lang="en-US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E6D48-1903-4FAF-A022-20CB426AB602}"/>
              </a:ext>
            </a:extLst>
          </p:cNvPr>
          <p:cNvSpPr txBox="1"/>
          <p:nvPr/>
        </p:nvSpPr>
        <p:spPr>
          <a:xfrm>
            <a:off x="351453" y="3888965"/>
            <a:ext cx="4670457" cy="1867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08" indent="-214308" defTabSz="685783">
              <a:spcBef>
                <a:spcPts val="451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294699"/>
                </a:solidFill>
                <a:latin typeface="Arial"/>
                <a:cs typeface="Arial"/>
              </a:rPr>
              <a:t>BAP Program Enrollment</a:t>
            </a:r>
          </a:p>
          <a:p>
            <a:pPr marL="214308" indent="-214308" defTabSz="685783">
              <a:spcBef>
                <a:spcPts val="451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294699"/>
                </a:solidFill>
                <a:latin typeface="Arial"/>
                <a:cs typeface="Arial"/>
              </a:rPr>
              <a:t>VFC (Vaccines for Children)</a:t>
            </a:r>
          </a:p>
          <a:p>
            <a:pPr marL="214308" indent="-214308" defTabSz="685783">
              <a:spcBef>
                <a:spcPts val="451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294699"/>
                </a:solidFill>
                <a:latin typeface="Arial"/>
                <a:cs typeface="Arial"/>
              </a:rPr>
              <a:t>VFA (Vaccines for Adults)</a:t>
            </a:r>
          </a:p>
          <a:p>
            <a:pPr marL="214308" indent="-214308" defTabSz="685783">
              <a:spcBef>
                <a:spcPts val="451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294699"/>
                </a:solidFill>
                <a:latin typeface="Arial"/>
                <a:cs typeface="Arial"/>
              </a:rPr>
              <a:t>317</a:t>
            </a:r>
          </a:p>
          <a:p>
            <a:pPr marL="214308" indent="-214308" defTabSz="685783">
              <a:spcBef>
                <a:spcPts val="451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294699"/>
                </a:solidFill>
                <a:latin typeface="Arial"/>
                <a:cs typeface="Arial"/>
              </a:rPr>
              <a:t>Education &amp; Support Materials</a:t>
            </a:r>
          </a:p>
          <a:p>
            <a:pPr marL="214308" indent="-214308" defTabSz="685783">
              <a:spcBef>
                <a:spcPts val="451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294699"/>
                </a:solidFill>
                <a:latin typeface="Arial"/>
                <a:cs typeface="Arial"/>
              </a:rPr>
              <a:t>More to explore!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9B429-30BD-4E75-8009-CEF582F68DBF}"/>
              </a:ext>
            </a:extLst>
          </p:cNvPr>
          <p:cNvSpPr txBox="1"/>
          <p:nvPr/>
        </p:nvSpPr>
        <p:spPr>
          <a:xfrm>
            <a:off x="600809" y="1856792"/>
            <a:ext cx="4161454" cy="3462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783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Content is migrating to </a:t>
            </a:r>
            <a:r>
              <a:rPr lang="en-US" dirty="0">
                <a:solidFill>
                  <a:srgbClr val="FFFFFF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https://eziz.org/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5D0CE3-CC63-A6BA-59D3-6D35C2AC7E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941" b="54565"/>
          <a:stretch/>
        </p:blipFill>
        <p:spPr>
          <a:xfrm>
            <a:off x="5324675" y="1793150"/>
            <a:ext cx="6590516" cy="419163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C3F65C2B-F572-E38E-F049-B5101142B818}"/>
              </a:ext>
            </a:extLst>
          </p:cNvPr>
          <p:cNvSpPr/>
          <p:nvPr/>
        </p:nvSpPr>
        <p:spPr>
          <a:xfrm rot="14110569">
            <a:off x="6249904" y="1849695"/>
            <a:ext cx="1156035" cy="21627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F461A-57CD-A491-24F0-AB97E7EFABEB}"/>
              </a:ext>
            </a:extLst>
          </p:cNvPr>
          <p:cNvSpPr/>
          <p:nvPr/>
        </p:nvSpPr>
        <p:spPr>
          <a:xfrm>
            <a:off x="7156579" y="2496743"/>
            <a:ext cx="4519127" cy="590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9631B2-55C7-99A0-79E4-E04C7DA5A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53" y="2403437"/>
            <a:ext cx="4670457" cy="1380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345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8751C7-F2DD-4E2A-B897-39CD05BE26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5624514"/>
            <a:ext cx="2057400" cy="273844"/>
          </a:xfrm>
        </p:spPr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685783">
                <a:defRPr/>
              </a:pPr>
              <a:t>16</a:t>
            </a:fld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3B120-8CE0-4455-8249-3E7430F7AFE2}"/>
              </a:ext>
            </a:extLst>
          </p:cNvPr>
          <p:cNvSpPr txBox="1"/>
          <p:nvPr/>
        </p:nvSpPr>
        <p:spPr>
          <a:xfrm>
            <a:off x="6973635" y="5654575"/>
            <a:ext cx="3198311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i="1">
                <a:solidFill>
                  <a:srgbClr val="FFFFFF"/>
                </a:solidFill>
                <a:latin typeface="Arial" panose="020B0604020202020204"/>
              </a:rPr>
              <a:t>Activities are subject to change as the program is built out.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0E9B04-37F4-F537-72AA-76D0122C8497}"/>
              </a:ext>
            </a:extLst>
          </p:cNvPr>
          <p:cNvSpPr txBox="1">
            <a:spLocks/>
          </p:cNvSpPr>
          <p:nvPr/>
        </p:nvSpPr>
        <p:spPr>
          <a:xfrm>
            <a:off x="498253" y="594592"/>
            <a:ext cx="8951852" cy="780729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/>
              </a:rPr>
              <a:t>State General Fund (SGF) for Uninsured Adults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1B6CC76-7282-410B-1957-8266CECD8D65}"/>
              </a:ext>
            </a:extLst>
          </p:cNvPr>
          <p:cNvSpPr>
            <a:spLocks/>
          </p:cNvSpPr>
          <p:nvPr/>
        </p:nvSpPr>
        <p:spPr>
          <a:xfrm>
            <a:off x="909329" y="1527902"/>
            <a:ext cx="8729971" cy="3108891"/>
          </a:xfrm>
          <a:custGeom>
            <a:avLst/>
            <a:gdLst>
              <a:gd name="connsiteX0" fmla="*/ 0 w 1840512"/>
              <a:gd name="connsiteY0" fmla="*/ 184051 h 2607750"/>
              <a:gd name="connsiteX1" fmla="*/ 184051 w 1840512"/>
              <a:gd name="connsiteY1" fmla="*/ 0 h 2607750"/>
              <a:gd name="connsiteX2" fmla="*/ 1656461 w 1840512"/>
              <a:gd name="connsiteY2" fmla="*/ 0 h 2607750"/>
              <a:gd name="connsiteX3" fmla="*/ 1840512 w 1840512"/>
              <a:gd name="connsiteY3" fmla="*/ 184051 h 2607750"/>
              <a:gd name="connsiteX4" fmla="*/ 1840512 w 1840512"/>
              <a:gd name="connsiteY4" fmla="*/ 2423699 h 2607750"/>
              <a:gd name="connsiteX5" fmla="*/ 1656461 w 1840512"/>
              <a:gd name="connsiteY5" fmla="*/ 2607750 h 2607750"/>
              <a:gd name="connsiteX6" fmla="*/ 184051 w 1840512"/>
              <a:gd name="connsiteY6" fmla="*/ 2607750 h 2607750"/>
              <a:gd name="connsiteX7" fmla="*/ 0 w 1840512"/>
              <a:gd name="connsiteY7" fmla="*/ 2423699 h 2607750"/>
              <a:gd name="connsiteX8" fmla="*/ 0 w 1840512"/>
              <a:gd name="connsiteY8" fmla="*/ 184051 h 260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512" h="2607750">
                <a:moveTo>
                  <a:pt x="0" y="184051"/>
                </a:moveTo>
                <a:cubicBezTo>
                  <a:pt x="0" y="82402"/>
                  <a:pt x="82402" y="0"/>
                  <a:pt x="184051" y="0"/>
                </a:cubicBezTo>
                <a:lnTo>
                  <a:pt x="1656461" y="0"/>
                </a:lnTo>
                <a:cubicBezTo>
                  <a:pt x="1758110" y="0"/>
                  <a:pt x="1840512" y="82402"/>
                  <a:pt x="1840512" y="184051"/>
                </a:cubicBezTo>
                <a:lnTo>
                  <a:pt x="1840512" y="2423699"/>
                </a:lnTo>
                <a:cubicBezTo>
                  <a:pt x="1840512" y="2525348"/>
                  <a:pt x="1758110" y="2607750"/>
                  <a:pt x="1656461" y="2607750"/>
                </a:cubicBezTo>
                <a:lnTo>
                  <a:pt x="184051" y="2607750"/>
                </a:lnTo>
                <a:cubicBezTo>
                  <a:pt x="82402" y="2607750"/>
                  <a:pt x="0" y="2525348"/>
                  <a:pt x="0" y="2423699"/>
                </a:cubicBezTo>
                <a:lnTo>
                  <a:pt x="0" y="18405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771" tIns="93771" rIns="93771" bIns="93771" numCol="1" spcCol="1270" anchor="t" anchorCtr="0">
            <a:spAutoFit/>
          </a:bodyPr>
          <a:lstStyle/>
          <a:p>
            <a:pPr marL="130299" lvl="1" indent="-130299" defTabSz="333366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VPDC enrolling flu partners in myCAvax for SGF flu</a:t>
            </a:r>
          </a:p>
          <a:p>
            <a:pPr marL="587499" lvl="2" indent="-130299" defTabSz="333366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Collecting needed information for partners including:</a:t>
            </a:r>
          </a:p>
          <a:p>
            <a:pPr marL="1044699" lvl="3" indent="-130299" defTabSz="333366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Agreement of Use signed</a:t>
            </a:r>
          </a:p>
          <a:p>
            <a:pPr marL="1044699" lvl="3" indent="-130299" defTabSz="333366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Collect Provider of Record name and prescribing license number </a:t>
            </a:r>
          </a:p>
          <a:p>
            <a:pPr marL="130299" lvl="1" indent="-130299" defTabSz="333366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Night of September 22 myCAvax go live for SGF participants</a:t>
            </a:r>
          </a:p>
          <a:p>
            <a:pPr marL="130299" lvl="1" indent="-130299" defTabSz="333366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Direct ship and local delivery will be available </a:t>
            </a:r>
          </a:p>
          <a:p>
            <a:pPr marL="130299" lvl="1" indent="-130299" defTabSz="333366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More details to come</a:t>
            </a:r>
          </a:p>
          <a:p>
            <a:pPr marL="130299" lvl="1" indent="-130299" defTabSz="333366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  <a:defRPr/>
            </a:pPr>
            <a:r>
              <a: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Email questions to </a:t>
            </a:r>
            <a:r>
              <a: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  <a:hlinkClick r:id="rId3"/>
              </a:rPr>
              <a:t>VaccineReq@ph.lacounty.gov</a:t>
            </a:r>
            <a:r>
              <a: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C693A07-FF23-D23C-75C2-610BFAC0E96B}"/>
              </a:ext>
            </a:extLst>
          </p:cNvPr>
          <p:cNvSpPr txBox="1">
            <a:spLocks/>
          </p:cNvSpPr>
          <p:nvPr/>
        </p:nvSpPr>
        <p:spPr>
          <a:xfrm>
            <a:off x="11208131" y="63929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fld id="{13D703BF-151A-0D40-8508-CABBAD09F9A9}" type="slidenum">
              <a:rPr lang="en-US" sz="1200">
                <a:solidFill>
                  <a:srgbClr val="FFFFFF"/>
                </a:solidFill>
                <a:latin typeface="Arial"/>
              </a:rPr>
              <a:pPr defTabSz="685783">
                <a:defRPr/>
              </a:pPr>
              <a:t>16</a:t>
            </a:fld>
            <a:endParaRPr lang="en-US" sz="12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78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F2D7-C954-E50D-B932-18DCD95CAF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2783" y="629947"/>
            <a:ext cx="10502654" cy="1208184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FDA Takes Action on Updated mRNA COVID-19 Vaccines to Better Protect Against Currently Circulating Variants (9/11/2023)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F4739-76C6-CDFD-F6F3-CE740D0F11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0465" y="2080727"/>
            <a:ext cx="10870164" cy="3890794"/>
          </a:xfrm>
        </p:spPr>
        <p:txBody>
          <a:bodyPr vert="horz" lIns="68580" tIns="34291" rIns="68580" bIns="34291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Updated vaccines include a monovalent (single) component that corresponds to the Omicron variant XBB.1.5.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updated mRNA vaccines are 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Authorized under emergency use for individuals 6 months through 11 years of age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Approved (fully licensed) for individuals 12 years of age and older 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Bivalent Moderna and Pfizer-BioNTech COVID-19 vaccines are no longer authorized for use in the United States.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CD8FC-9C2B-DA48-1875-120E6D74C2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91601" y="5697677"/>
            <a:ext cx="2057400" cy="273844"/>
          </a:xfrm>
        </p:spPr>
        <p:txBody>
          <a:bodyPr/>
          <a:lstStyle/>
          <a:p>
            <a:pPr defTabSz="914377"/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</a:rPr>
              <a:pPr defTabSz="914377"/>
              <a:t>2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3437F-BB8C-C12E-68F1-490DC1BF6FD5}"/>
              </a:ext>
            </a:extLst>
          </p:cNvPr>
          <p:cNvSpPr txBox="1"/>
          <p:nvPr/>
        </p:nvSpPr>
        <p:spPr>
          <a:xfrm>
            <a:off x="6953598" y="6031738"/>
            <a:ext cx="3356729" cy="3462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FDA Press Release 9/11/23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BDC0966-153C-991B-A0C1-4A8C59689EB2}"/>
              </a:ext>
            </a:extLst>
          </p:cNvPr>
          <p:cNvSpPr txBox="1">
            <a:spLocks/>
          </p:cNvSpPr>
          <p:nvPr/>
        </p:nvSpPr>
        <p:spPr>
          <a:xfrm>
            <a:off x="11208131" y="63929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fld id="{13D703BF-151A-0D40-8508-CABBAD09F9A9}" type="slidenum">
              <a:rPr lang="en-US" sz="1200">
                <a:solidFill>
                  <a:srgbClr val="FFFFFF"/>
                </a:solidFill>
                <a:latin typeface="Arial"/>
              </a:rPr>
              <a:pPr defTabSz="685783">
                <a:defRPr/>
              </a:pPr>
              <a:t>2</a:t>
            </a:fld>
            <a:endParaRPr lang="en-US" sz="12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39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2B54-0D73-D84A-7477-BB90D83A6F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8130" y="692944"/>
            <a:ext cx="7767639" cy="622697"/>
          </a:xfrm>
        </p:spPr>
        <p:txBody>
          <a:bodyPr vert="horz" lIns="68580" tIns="34291" rIns="68580" bIns="34291" rtlCol="0"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Updated FDA Materials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6A30F-F3F4-5EF0-9EFD-704F17C85B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828400" y="5831827"/>
            <a:ext cx="3750123" cy="496491"/>
          </a:xfrm>
        </p:spPr>
        <p:txBody>
          <a:bodyPr/>
          <a:lstStyle/>
          <a:p>
            <a:pPr algn="l" defTabSz="914377"/>
            <a:r>
              <a:rPr lang="en-US" sz="1800" u="sng" dirty="0">
                <a:solidFill>
                  <a:srgbClr val="007CBA"/>
                </a:solidFill>
                <a:latin typeface="Arial"/>
                <a:cs typeface="Arial"/>
                <a:hlinkClick r:id="rId2"/>
              </a:rPr>
              <a:t>FDA Resources for the Fall Respiratory Illness Season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64D191-78F1-6B0D-378F-A12CB0E8B97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414408" y="840491"/>
            <a:ext cx="5483875" cy="4717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89C9D3-CE69-13C5-C9C6-2C9D863486F5}"/>
              </a:ext>
            </a:extLst>
          </p:cNvPr>
          <p:cNvSpPr txBox="1"/>
          <p:nvPr/>
        </p:nvSpPr>
        <p:spPr>
          <a:xfrm>
            <a:off x="447868" y="1734712"/>
            <a:ext cx="5483875" cy="2955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Moderna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Pfizer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914377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8" indent="-214308" defTabSz="914377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Sheet for Recipient and Caregivers</a:t>
            </a:r>
          </a:p>
          <a:p>
            <a:pPr marL="214308" indent="-214308" defTabSz="914377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Sheet for Healthcare Providers</a:t>
            </a:r>
          </a:p>
          <a:p>
            <a:pPr marL="214308" indent="-214308" defTabSz="914377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Healthcare Provider Letters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36F88D-E03A-4C63-77BF-F27605BA12C0}"/>
              </a:ext>
            </a:extLst>
          </p:cNvPr>
          <p:cNvSpPr txBox="1">
            <a:spLocks/>
          </p:cNvSpPr>
          <p:nvPr/>
        </p:nvSpPr>
        <p:spPr>
          <a:xfrm>
            <a:off x="8447315" y="5632342"/>
            <a:ext cx="2057400" cy="273844"/>
          </a:xfrm>
          <a:prstGeom prst="rect">
            <a:avLst/>
          </a:prstGeom>
        </p:spPr>
        <p:txBody>
          <a:bodyPr vert="horz" lIns="68580" tIns="34291" rIns="68580" bIns="3429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13D703BF-151A-0D40-8508-CABBAD09F9A9}" type="slidenum">
              <a:rPr lang="en-US" sz="900">
                <a:solidFill>
                  <a:srgbClr val="FFFFFF"/>
                </a:solidFill>
                <a:latin typeface="Arial"/>
              </a:rPr>
              <a:pPr defTabSz="914377"/>
              <a:t>3</a:t>
            </a:fld>
            <a:endParaRPr lang="en-US" sz="9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F6FAD2F-5585-EF99-99B3-22D4E215649F}"/>
              </a:ext>
            </a:extLst>
          </p:cNvPr>
          <p:cNvSpPr txBox="1">
            <a:spLocks/>
          </p:cNvSpPr>
          <p:nvPr/>
        </p:nvSpPr>
        <p:spPr>
          <a:xfrm>
            <a:off x="11208131" y="63929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fld id="{13D703BF-151A-0D40-8508-CABBAD09F9A9}" type="slidenum">
              <a:rPr lang="en-US" sz="1200">
                <a:solidFill>
                  <a:srgbClr val="FFFFFF"/>
                </a:solidFill>
                <a:latin typeface="Arial"/>
              </a:rPr>
              <a:pPr defTabSz="685783">
                <a:defRPr/>
              </a:pPr>
              <a:t>3</a:t>
            </a:fld>
            <a:endParaRPr lang="en-US" sz="12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06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F551F40-8D3F-700F-C694-950D672763A6}"/>
              </a:ext>
            </a:extLst>
          </p:cNvPr>
          <p:cNvSpPr/>
          <p:nvPr/>
        </p:nvSpPr>
        <p:spPr>
          <a:xfrm>
            <a:off x="653070" y="1623693"/>
            <a:ext cx="3530903" cy="2456435"/>
          </a:xfrm>
          <a:prstGeom prst="roundRect">
            <a:avLst>
              <a:gd name="adj" fmla="val 4829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endParaRPr lang="en-US" sz="1651" kern="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FB587-89D7-E955-48F9-4E4B8287716A}"/>
              </a:ext>
            </a:extLst>
          </p:cNvPr>
          <p:cNvGrpSpPr/>
          <p:nvPr/>
        </p:nvGrpSpPr>
        <p:grpSpPr>
          <a:xfrm rot="10800000" flipH="1">
            <a:off x="5233625" y="1651536"/>
            <a:ext cx="6401648" cy="4246822"/>
            <a:chOff x="4885104" y="-152081"/>
            <a:chExt cx="7191158" cy="6131975"/>
          </a:xfrm>
        </p:grpSpPr>
        <p:sp>
          <p:nvSpPr>
            <p:cNvPr id="31" name="Freeform 103">
              <a:extLst>
                <a:ext uri="{FF2B5EF4-FFF2-40B4-BE49-F238E27FC236}">
                  <a16:creationId xmlns:a16="http://schemas.microsoft.com/office/drawing/2014/main" id="{38413428-D3AA-A22F-50A9-8ECC4D75C33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93260" y="-152081"/>
              <a:ext cx="5583002" cy="6131975"/>
            </a:xfrm>
            <a:custGeom>
              <a:avLst/>
              <a:gdLst>
                <a:gd name="T0" fmla="*/ 776 w 1201"/>
                <a:gd name="T1" fmla="*/ 0 h 1121"/>
                <a:gd name="T2" fmla="*/ 557 w 1201"/>
                <a:gd name="T3" fmla="*/ 357 h 1121"/>
                <a:gd name="T4" fmla="*/ 226 w 1201"/>
                <a:gd name="T5" fmla="*/ 755 h 1121"/>
                <a:gd name="T6" fmla="*/ 23 w 1201"/>
                <a:gd name="T7" fmla="*/ 1121 h 1121"/>
                <a:gd name="T8" fmla="*/ 1201 w 1201"/>
                <a:gd name="T9" fmla="*/ 1121 h 1121"/>
                <a:gd name="T10" fmla="*/ 1201 w 1201"/>
                <a:gd name="T11" fmla="*/ 0 h 1121"/>
                <a:gd name="T12" fmla="*/ 776 w 1201"/>
                <a:gd name="T13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1" h="1121">
                  <a:moveTo>
                    <a:pt x="776" y="0"/>
                  </a:moveTo>
                  <a:cubicBezTo>
                    <a:pt x="776" y="0"/>
                    <a:pt x="541" y="69"/>
                    <a:pt x="557" y="357"/>
                  </a:cubicBezTo>
                  <a:cubicBezTo>
                    <a:pt x="573" y="644"/>
                    <a:pt x="354" y="691"/>
                    <a:pt x="226" y="755"/>
                  </a:cubicBezTo>
                  <a:cubicBezTo>
                    <a:pt x="102" y="817"/>
                    <a:pt x="0" y="905"/>
                    <a:pt x="23" y="1121"/>
                  </a:cubicBezTo>
                  <a:cubicBezTo>
                    <a:pt x="1201" y="1121"/>
                    <a:pt x="1201" y="1121"/>
                    <a:pt x="1201" y="1121"/>
                  </a:cubicBezTo>
                  <a:cubicBezTo>
                    <a:pt x="1201" y="0"/>
                    <a:pt x="1201" y="0"/>
                    <a:pt x="1201" y="0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id-ID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3E2583-FEA8-AEAA-BD80-C4069F614C3B}"/>
                </a:ext>
              </a:extLst>
            </p:cNvPr>
            <p:cNvSpPr/>
            <p:nvPr/>
          </p:nvSpPr>
          <p:spPr>
            <a:xfrm>
              <a:off x="4885104" y="1737249"/>
              <a:ext cx="6759201" cy="4240649"/>
            </a:xfrm>
            <a:custGeom>
              <a:avLst/>
              <a:gdLst>
                <a:gd name="connsiteX0" fmla="*/ 1018346 w 7016429"/>
                <a:gd name="connsiteY0" fmla="*/ 4402030 h 4402030"/>
                <a:gd name="connsiteX1" fmla="*/ 359026 w 7016429"/>
                <a:gd name="connsiteY1" fmla="*/ 2243665 h 4402030"/>
                <a:gd name="connsiteX2" fmla="*/ 175669 w 7016429"/>
                <a:gd name="connsiteY2" fmla="*/ 908260 h 4402030"/>
                <a:gd name="connsiteX3" fmla="*/ 2885532 w 7016429"/>
                <a:gd name="connsiteY3" fmla="*/ 590697 h 4402030"/>
                <a:gd name="connsiteX4" fmla="*/ 6161275 w 7016429"/>
                <a:gd name="connsiteY4" fmla="*/ 131877 h 4402030"/>
                <a:gd name="connsiteX5" fmla="*/ 6446263 w 7016429"/>
                <a:gd name="connsiteY5" fmla="*/ 1684643 h 4402030"/>
                <a:gd name="connsiteX6" fmla="*/ 7016429 w 7016429"/>
                <a:gd name="connsiteY6" fmla="*/ 2849170 h 4402030"/>
                <a:gd name="connsiteX7" fmla="*/ 5876382 w 7016429"/>
                <a:gd name="connsiteY7" fmla="*/ 4401935 h 4402030"/>
                <a:gd name="connsiteX8" fmla="*/ 1018346 w 7016429"/>
                <a:gd name="connsiteY8" fmla="*/ 4401935 h 440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6429" h="4402030">
                  <a:moveTo>
                    <a:pt x="1018346" y="4402030"/>
                  </a:moveTo>
                  <a:cubicBezTo>
                    <a:pt x="384838" y="3573355"/>
                    <a:pt x="1270949" y="3386284"/>
                    <a:pt x="359026" y="2243665"/>
                  </a:cubicBezTo>
                  <a:cubicBezTo>
                    <a:pt x="47463" y="1853140"/>
                    <a:pt x="-168659" y="1375461"/>
                    <a:pt x="175669" y="908260"/>
                  </a:cubicBezTo>
                  <a:cubicBezTo>
                    <a:pt x="777649" y="92063"/>
                    <a:pt x="1982467" y="590697"/>
                    <a:pt x="2885532" y="590697"/>
                  </a:cubicBezTo>
                  <a:cubicBezTo>
                    <a:pt x="3882990" y="590697"/>
                    <a:pt x="5222014" y="-335800"/>
                    <a:pt x="6161275" y="131877"/>
                  </a:cubicBezTo>
                  <a:cubicBezTo>
                    <a:pt x="7100535" y="599555"/>
                    <a:pt x="6446739" y="1219537"/>
                    <a:pt x="6446263" y="1684643"/>
                  </a:cubicBezTo>
                  <a:cubicBezTo>
                    <a:pt x="6445977" y="2149653"/>
                    <a:pt x="7016429" y="2331581"/>
                    <a:pt x="7016429" y="2849170"/>
                  </a:cubicBezTo>
                  <a:cubicBezTo>
                    <a:pt x="7016429" y="3279319"/>
                    <a:pt x="6212520" y="4096563"/>
                    <a:pt x="5876382" y="4401935"/>
                  </a:cubicBezTo>
                  <a:lnTo>
                    <a:pt x="1018346" y="4401935"/>
                  </a:lnTo>
                  <a:close/>
                </a:path>
              </a:pathLst>
            </a:custGeom>
            <a:solidFill>
              <a:srgbClr val="FEF2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>
                <a:defRPr/>
              </a:pPr>
              <a:endParaRPr lang="en-US" sz="135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702DE6-96D9-47F8-A7C8-D6C9DE4A7C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118" y="655554"/>
            <a:ext cx="8673583" cy="775097"/>
          </a:xfrm>
        </p:spPr>
        <p:txBody>
          <a:bodyPr vert="horz" lIns="68580" tIns="34291" rIns="68580" bIns="34291" rtlCol="0"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Beginning BAP Enrollment for Selected Providers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12496-CEE0-41FD-92DC-8A1BC7F138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5624514"/>
            <a:ext cx="2057400" cy="273844"/>
          </a:xfrm>
        </p:spPr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685783">
                <a:defRPr/>
              </a:pPr>
              <a:t>4</a:t>
            </a:fld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5DE523-A92C-EC24-80DA-A0D310A477E8}"/>
              </a:ext>
            </a:extLst>
          </p:cNvPr>
          <p:cNvGrpSpPr/>
          <p:nvPr/>
        </p:nvGrpSpPr>
        <p:grpSpPr>
          <a:xfrm>
            <a:off x="4404050" y="1547488"/>
            <a:ext cx="7072604" cy="4554732"/>
            <a:chOff x="3879800" y="1967111"/>
            <a:chExt cx="7476198" cy="415234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907B6B8-7656-9BFD-B132-324D324F869E}"/>
                </a:ext>
              </a:extLst>
            </p:cNvPr>
            <p:cNvGrpSpPr/>
            <p:nvPr/>
          </p:nvGrpSpPr>
          <p:grpSpPr>
            <a:xfrm>
              <a:off x="3879800" y="1967111"/>
              <a:ext cx="7476198" cy="4152343"/>
              <a:chOff x="102145" y="1921661"/>
              <a:chExt cx="7476198" cy="45040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D1B44CE-4D6F-27D7-CFB0-65B03654CF86}"/>
                  </a:ext>
                </a:extLst>
              </p:cNvPr>
              <p:cNvSpPr/>
              <p:nvPr/>
            </p:nvSpPr>
            <p:spPr>
              <a:xfrm>
                <a:off x="5262511" y="6114787"/>
                <a:ext cx="2001059" cy="53954"/>
              </a:xfrm>
              <a:custGeom>
                <a:avLst/>
                <a:gdLst>
                  <a:gd name="connsiteX0" fmla="*/ 2077212 w 2077211"/>
                  <a:gd name="connsiteY0" fmla="*/ 28003 h 56007"/>
                  <a:gd name="connsiteX1" fmla="*/ 1038606 w 2077211"/>
                  <a:gd name="connsiteY1" fmla="*/ 56007 h 56007"/>
                  <a:gd name="connsiteX2" fmla="*/ 0 w 2077211"/>
                  <a:gd name="connsiteY2" fmla="*/ 28003 h 56007"/>
                  <a:gd name="connsiteX3" fmla="*/ 1038606 w 2077211"/>
                  <a:gd name="connsiteY3" fmla="*/ 0 h 56007"/>
                  <a:gd name="connsiteX4" fmla="*/ 2077212 w 2077211"/>
                  <a:gd name="connsiteY4" fmla="*/ 28003 h 5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7211" h="56007">
                    <a:moveTo>
                      <a:pt x="2077212" y="28003"/>
                    </a:moveTo>
                    <a:cubicBezTo>
                      <a:pt x="2077212" y="43469"/>
                      <a:pt x="1612212" y="56007"/>
                      <a:pt x="1038606" y="56007"/>
                    </a:cubicBezTo>
                    <a:cubicBezTo>
                      <a:pt x="465000" y="56007"/>
                      <a:pt x="0" y="43469"/>
                      <a:pt x="0" y="28003"/>
                    </a:cubicBezTo>
                    <a:cubicBezTo>
                      <a:pt x="0" y="12538"/>
                      <a:pt x="465000" y="0"/>
                      <a:pt x="1038606" y="0"/>
                    </a:cubicBezTo>
                    <a:cubicBezTo>
                      <a:pt x="1612212" y="0"/>
                      <a:pt x="2077212" y="12538"/>
                      <a:pt x="2077212" y="28003"/>
                    </a:cubicBezTo>
                    <a:close/>
                  </a:path>
                </a:pathLst>
              </a:custGeom>
              <a:solidFill>
                <a:srgbClr val="EDED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>
                  <a:defRPr/>
                </a:pPr>
                <a:endParaRPr lang="en-US" sz="135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AD813E5-FB57-508D-A37A-B9371313233E}"/>
                  </a:ext>
                </a:extLst>
              </p:cNvPr>
              <p:cNvGrpSpPr/>
              <p:nvPr/>
            </p:nvGrpSpPr>
            <p:grpSpPr>
              <a:xfrm>
                <a:off x="102145" y="1921661"/>
                <a:ext cx="7476198" cy="4504019"/>
                <a:chOff x="5834127" y="3030603"/>
                <a:chExt cx="4642865" cy="2797083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78BF5AB3-F9DA-F378-CA72-F58709704F6B}"/>
                    </a:ext>
                  </a:extLst>
                </p:cNvPr>
                <p:cNvSpPr/>
                <p:nvPr/>
              </p:nvSpPr>
              <p:spPr>
                <a:xfrm>
                  <a:off x="5990633" y="3030603"/>
                  <a:ext cx="4329857" cy="2570243"/>
                </a:xfrm>
                <a:custGeom>
                  <a:avLst/>
                  <a:gdLst>
                    <a:gd name="connsiteX0" fmla="*/ 243268 w 4411599"/>
                    <a:gd name="connsiteY0" fmla="*/ 0 h 2652998"/>
                    <a:gd name="connsiteX1" fmla="*/ 4168330 w 4411599"/>
                    <a:gd name="connsiteY1" fmla="*/ 0 h 2652998"/>
                    <a:gd name="connsiteX2" fmla="*/ 4411599 w 4411599"/>
                    <a:gd name="connsiteY2" fmla="*/ 245745 h 2652998"/>
                    <a:gd name="connsiteX3" fmla="*/ 4411599 w 4411599"/>
                    <a:gd name="connsiteY3" fmla="*/ 2652999 h 2652998"/>
                    <a:gd name="connsiteX4" fmla="*/ 0 w 4411599"/>
                    <a:gd name="connsiteY4" fmla="*/ 2652999 h 2652998"/>
                    <a:gd name="connsiteX5" fmla="*/ 0 w 4411599"/>
                    <a:gd name="connsiteY5" fmla="*/ 245745 h 2652998"/>
                    <a:gd name="connsiteX6" fmla="*/ 243268 w 4411599"/>
                    <a:gd name="connsiteY6" fmla="*/ 0 h 2652998"/>
                    <a:gd name="connsiteX7" fmla="*/ 243268 w 4411599"/>
                    <a:gd name="connsiteY7" fmla="*/ 0 h 2652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11599" h="2652998">
                      <a:moveTo>
                        <a:pt x="243268" y="0"/>
                      </a:moveTo>
                      <a:lnTo>
                        <a:pt x="4168330" y="0"/>
                      </a:lnTo>
                      <a:cubicBezTo>
                        <a:pt x="4302157" y="0"/>
                        <a:pt x="4411599" y="110585"/>
                        <a:pt x="4411599" y="245745"/>
                      </a:cubicBezTo>
                      <a:lnTo>
                        <a:pt x="4411599" y="2652999"/>
                      </a:lnTo>
                      <a:lnTo>
                        <a:pt x="0" y="2652999"/>
                      </a:lnTo>
                      <a:lnTo>
                        <a:pt x="0" y="245745"/>
                      </a:lnTo>
                      <a:cubicBezTo>
                        <a:pt x="0" y="110585"/>
                        <a:pt x="109442" y="0"/>
                        <a:pt x="243268" y="0"/>
                      </a:cubicBezTo>
                      <a:lnTo>
                        <a:pt x="243268" y="0"/>
                      </a:lnTo>
                      <a:close/>
                    </a:path>
                  </a:pathLst>
                </a:custGeom>
                <a:solidFill>
                  <a:srgbClr val="93B2D1"/>
                </a:solidFill>
                <a:ln w="1815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>
                    <a:defRPr/>
                  </a:pPr>
                  <a:endParaRPr lang="en-US" sz="135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E48D3A1C-4CDA-CC78-5B75-4D2EBE2B75CB}"/>
                    </a:ext>
                  </a:extLst>
                </p:cNvPr>
                <p:cNvSpPr/>
                <p:nvPr/>
              </p:nvSpPr>
              <p:spPr>
                <a:xfrm>
                  <a:off x="5834127" y="5610440"/>
                  <a:ext cx="4642865" cy="217246"/>
                </a:xfrm>
                <a:custGeom>
                  <a:avLst/>
                  <a:gdLst>
                    <a:gd name="connsiteX0" fmla="*/ 81153 w 4819554"/>
                    <a:gd name="connsiteY0" fmla="*/ 147447 h 147446"/>
                    <a:gd name="connsiteX1" fmla="*/ 4738497 w 4819554"/>
                    <a:gd name="connsiteY1" fmla="*/ 147447 h 147446"/>
                    <a:gd name="connsiteX2" fmla="*/ 4819555 w 4819554"/>
                    <a:gd name="connsiteY2" fmla="*/ 65532 h 147446"/>
                    <a:gd name="connsiteX3" fmla="*/ 4819555 w 4819554"/>
                    <a:gd name="connsiteY3" fmla="*/ 0 h 147446"/>
                    <a:gd name="connsiteX4" fmla="*/ 0 w 4819554"/>
                    <a:gd name="connsiteY4" fmla="*/ 0 h 147446"/>
                    <a:gd name="connsiteX5" fmla="*/ 0 w 4819554"/>
                    <a:gd name="connsiteY5" fmla="*/ 65532 h 147446"/>
                    <a:gd name="connsiteX6" fmla="*/ 81058 w 4819554"/>
                    <a:gd name="connsiteY6" fmla="*/ 147447 h 147446"/>
                    <a:gd name="connsiteX7" fmla="*/ 81058 w 4819554"/>
                    <a:gd name="connsiteY7" fmla="*/ 147447 h 1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19554" h="147446">
                      <a:moveTo>
                        <a:pt x="81153" y="147447"/>
                      </a:moveTo>
                      <a:lnTo>
                        <a:pt x="4738497" y="147447"/>
                      </a:lnTo>
                      <a:cubicBezTo>
                        <a:pt x="4783075" y="147447"/>
                        <a:pt x="4819555" y="110585"/>
                        <a:pt x="4819555" y="65532"/>
                      </a:cubicBezTo>
                      <a:lnTo>
                        <a:pt x="4819555" y="0"/>
                      </a:lnTo>
                      <a:lnTo>
                        <a:pt x="0" y="0"/>
                      </a:lnTo>
                      <a:lnTo>
                        <a:pt x="0" y="65532"/>
                      </a:lnTo>
                      <a:cubicBezTo>
                        <a:pt x="0" y="110585"/>
                        <a:pt x="36481" y="147447"/>
                        <a:pt x="81058" y="147447"/>
                      </a:cubicBezTo>
                      <a:lnTo>
                        <a:pt x="81058" y="147447"/>
                      </a:lnTo>
                      <a:close/>
                    </a:path>
                  </a:pathLst>
                </a:custGeom>
                <a:solidFill>
                  <a:srgbClr val="679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>
                    <a:defRPr/>
                  </a:pPr>
                  <a:endParaRPr lang="en-US" sz="135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7F9606FB-BB7E-D1C0-14B6-A4BC08EF8943}"/>
                    </a:ext>
                  </a:extLst>
                </p:cNvPr>
                <p:cNvSpPr/>
                <p:nvPr/>
              </p:nvSpPr>
              <p:spPr>
                <a:xfrm>
                  <a:off x="7916619" y="5611324"/>
                  <a:ext cx="407039" cy="56798"/>
                </a:xfrm>
                <a:custGeom>
                  <a:avLst/>
                  <a:gdLst>
                    <a:gd name="connsiteX0" fmla="*/ 32480 w 422529"/>
                    <a:gd name="connsiteY0" fmla="*/ 58959 h 58959"/>
                    <a:gd name="connsiteX1" fmla="*/ 389287 w 422529"/>
                    <a:gd name="connsiteY1" fmla="*/ 58959 h 58959"/>
                    <a:gd name="connsiteX2" fmla="*/ 422529 w 422529"/>
                    <a:gd name="connsiteY2" fmla="*/ 26194 h 58959"/>
                    <a:gd name="connsiteX3" fmla="*/ 422529 w 422529"/>
                    <a:gd name="connsiteY3" fmla="*/ 0 h 58959"/>
                    <a:gd name="connsiteX4" fmla="*/ 0 w 422529"/>
                    <a:gd name="connsiteY4" fmla="*/ 0 h 58959"/>
                    <a:gd name="connsiteX5" fmla="*/ 0 w 422529"/>
                    <a:gd name="connsiteY5" fmla="*/ 26194 h 58959"/>
                    <a:gd name="connsiteX6" fmla="*/ 32480 w 422529"/>
                    <a:gd name="connsiteY6" fmla="*/ 58959 h 58959"/>
                    <a:gd name="connsiteX7" fmla="*/ 32480 w 422529"/>
                    <a:gd name="connsiteY7" fmla="*/ 58959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2529" h="58959">
                      <a:moveTo>
                        <a:pt x="32480" y="58959"/>
                      </a:moveTo>
                      <a:lnTo>
                        <a:pt x="389287" y="58959"/>
                      </a:lnTo>
                      <a:cubicBezTo>
                        <a:pt x="407956" y="58959"/>
                        <a:pt x="422529" y="44196"/>
                        <a:pt x="422529" y="26194"/>
                      </a:cubicBezTo>
                      <a:lnTo>
                        <a:pt x="422529" y="0"/>
                      </a:lnTo>
                      <a:lnTo>
                        <a:pt x="0" y="0"/>
                      </a:lnTo>
                      <a:lnTo>
                        <a:pt x="0" y="26194"/>
                      </a:lnTo>
                      <a:cubicBezTo>
                        <a:pt x="0" y="44196"/>
                        <a:pt x="14573" y="58959"/>
                        <a:pt x="32480" y="58959"/>
                      </a:cubicBezTo>
                      <a:lnTo>
                        <a:pt x="32480" y="58959"/>
                      </a:lnTo>
                      <a:close/>
                    </a:path>
                  </a:pathLst>
                </a:custGeom>
                <a:solidFill>
                  <a:srgbClr val="9ED4D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>
                    <a:defRPr/>
                  </a:pPr>
                  <a:endParaRPr lang="en-US" sz="135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33D4548-6A27-1DA0-27DB-E70397F45344}"/>
                    </a:ext>
                  </a:extLst>
                </p:cNvPr>
                <p:cNvSpPr/>
                <p:nvPr/>
              </p:nvSpPr>
              <p:spPr>
                <a:xfrm>
                  <a:off x="6282310" y="3338581"/>
                  <a:ext cx="3810069" cy="1956189"/>
                </a:xfrm>
                <a:custGeom>
                  <a:avLst/>
                  <a:gdLst>
                    <a:gd name="connsiteX0" fmla="*/ 0 w 3955065"/>
                    <a:gd name="connsiteY0" fmla="*/ 0 h 2241042"/>
                    <a:gd name="connsiteX1" fmla="*/ 3955066 w 3955065"/>
                    <a:gd name="connsiteY1" fmla="*/ 0 h 2241042"/>
                    <a:gd name="connsiteX2" fmla="*/ 3955066 w 3955065"/>
                    <a:gd name="connsiteY2" fmla="*/ 2241042 h 2241042"/>
                    <a:gd name="connsiteX3" fmla="*/ 0 w 3955065"/>
                    <a:gd name="connsiteY3" fmla="*/ 2241042 h 224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55065" h="2241042">
                      <a:moveTo>
                        <a:pt x="0" y="0"/>
                      </a:moveTo>
                      <a:lnTo>
                        <a:pt x="3955066" y="0"/>
                      </a:lnTo>
                      <a:lnTo>
                        <a:pt x="3955066" y="2241042"/>
                      </a:lnTo>
                      <a:lnTo>
                        <a:pt x="0" y="2241042"/>
                      </a:lnTo>
                      <a:close/>
                    </a:path>
                  </a:pathLst>
                </a:custGeom>
                <a:solidFill>
                  <a:srgbClr val="C3E2E1"/>
                </a:solidFill>
                <a:ln w="1815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>
                    <a:defRPr/>
                  </a:pPr>
                  <a:endParaRPr lang="en-US" sz="1351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</p:grpSp>
        </p:grpSp>
        <p:pic>
          <p:nvPicPr>
            <p:cNvPr id="2050" name="Picture 2" descr="image">
              <a:extLst>
                <a:ext uri="{FF2B5EF4-FFF2-40B4-BE49-F238E27FC236}">
                  <a16:creationId xmlns:a16="http://schemas.microsoft.com/office/drawing/2014/main" id="{128C761F-7457-2D8D-7015-BAEDA1202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286" y="2312436"/>
              <a:ext cx="6619227" cy="315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1">
            <a:extLst>
              <a:ext uri="{FF2B5EF4-FFF2-40B4-BE49-F238E27FC236}">
                <a16:creationId xmlns:a16="http://schemas.microsoft.com/office/drawing/2014/main" id="{F58029F7-22E1-76D9-8BCA-303BD34847F6}"/>
              </a:ext>
            </a:extLst>
          </p:cNvPr>
          <p:cNvSpPr txBox="1"/>
          <p:nvPr/>
        </p:nvSpPr>
        <p:spPr>
          <a:xfrm>
            <a:off x="723424" y="1766703"/>
            <a:ext cx="3390193" cy="2008244"/>
          </a:xfrm>
          <a:prstGeom prst="rect">
            <a:avLst/>
          </a:prstGeom>
          <a:noFill/>
        </p:spPr>
        <p:txBody>
          <a:bodyPr wrap="square" lIns="68580" tIns="34291" rIns="68580" bIns="34291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/>
              </a:rPr>
              <a:t>If you were selected to participate in the Bridge Access Program, upon logging in to myCAvax, eligible locations will pop up on the home page after completing the required training. </a:t>
            </a:r>
            <a:endParaRPr lang="en-US" kern="0" dirty="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pic>
        <p:nvPicPr>
          <p:cNvPr id="5" name="Picture 4" descr="A blue and red logo&#10;&#10;Description automatically generated">
            <a:extLst>
              <a:ext uri="{FF2B5EF4-FFF2-40B4-BE49-F238E27FC236}">
                <a16:creationId xmlns:a16="http://schemas.microsoft.com/office/drawing/2014/main" id="{62BCB3C0-4E85-7902-D0F8-27770FA6A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226" y="925574"/>
            <a:ext cx="1577080" cy="330645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2505E6B-3417-E876-31DE-36CCB939A6D8}"/>
              </a:ext>
            </a:extLst>
          </p:cNvPr>
          <p:cNvSpPr txBox="1">
            <a:spLocks/>
          </p:cNvSpPr>
          <p:nvPr/>
        </p:nvSpPr>
        <p:spPr>
          <a:xfrm>
            <a:off x="11208131" y="63929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fld id="{13D703BF-151A-0D40-8508-CABBAD09F9A9}" type="slidenum">
              <a:rPr lang="en-US" sz="1200">
                <a:solidFill>
                  <a:srgbClr val="FFFFFF"/>
                </a:solidFill>
                <a:latin typeface="Arial"/>
              </a:rPr>
              <a:pPr defTabSz="685783">
                <a:defRPr/>
              </a:pPr>
              <a:t>4</a:t>
            </a:fld>
            <a:endParaRPr lang="en-US" sz="12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8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2DE6-96D9-47F8-A7C8-D6C9DE4A7C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0466" y="836120"/>
            <a:ext cx="8814440" cy="775097"/>
          </a:xfrm>
        </p:spPr>
        <p:txBody>
          <a:bodyPr vert="horz" lIns="68580" tIns="34291" rIns="68580" bIns="34291" rtlCol="0"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Completing BAP Enrollment for Selected Providers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12496-CEE0-41FD-92DC-8A1BC7F138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5624514"/>
            <a:ext cx="2057400" cy="273844"/>
          </a:xfrm>
        </p:spPr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685783">
                <a:defRPr/>
              </a:pPr>
              <a:t>5</a:t>
            </a:fld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6527F2A-39AA-E2D5-BF77-4004437D3633}"/>
              </a:ext>
            </a:extLst>
          </p:cNvPr>
          <p:cNvSpPr/>
          <p:nvPr/>
        </p:nvSpPr>
        <p:spPr>
          <a:xfrm rot="5400000">
            <a:off x="1220776" y="4239570"/>
            <a:ext cx="1164077" cy="557625"/>
          </a:xfrm>
          <a:prstGeom prst="triangle">
            <a:avLst/>
          </a:prstGeom>
          <a:solidFill>
            <a:srgbClr val="F77F00"/>
          </a:solidFill>
          <a:ln>
            <a:noFill/>
          </a:ln>
          <a:effectLst>
            <a:outerShdw blurRad="152400" dist="114300" dir="27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defRPr/>
            </a:pPr>
            <a:endParaRPr lang="en-US" sz="135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9E493C23-7E3D-EBFC-B39E-6C6B901713F4}"/>
              </a:ext>
            </a:extLst>
          </p:cNvPr>
          <p:cNvSpPr/>
          <p:nvPr/>
        </p:nvSpPr>
        <p:spPr>
          <a:xfrm rot="8100000">
            <a:off x="1129701" y="4484044"/>
            <a:ext cx="788600" cy="788600"/>
          </a:xfrm>
          <a:prstGeom prst="halfFram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defRPr/>
            </a:pPr>
            <a:endParaRPr lang="en-US" sz="135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1D86FACE-1A64-C1EE-15FB-7517A4BE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26" y="1907509"/>
            <a:ext cx="4792634" cy="405725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9D53F35-A0D0-5E45-1C16-1500CF0E7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312" y="3682891"/>
            <a:ext cx="2302007" cy="22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BE430A0-46CE-D779-F31B-87350BE0F442}"/>
              </a:ext>
            </a:extLst>
          </p:cNvPr>
          <p:cNvSpPr/>
          <p:nvPr/>
        </p:nvSpPr>
        <p:spPr>
          <a:xfrm rot="21345890" flipH="1">
            <a:off x="7034365" y="1906760"/>
            <a:ext cx="3700288" cy="1785151"/>
          </a:xfrm>
          <a:prstGeom prst="wedgeEllipseCallo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en-US" sz="825">
                <a:solidFill>
                  <a:srgbClr val="FFFFFF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26E75-7903-8C18-3E21-B6A958F04DD9}"/>
              </a:ext>
            </a:extLst>
          </p:cNvPr>
          <p:cNvSpPr txBox="1"/>
          <p:nvPr/>
        </p:nvSpPr>
        <p:spPr>
          <a:xfrm>
            <a:off x="7283176" y="2279721"/>
            <a:ext cx="3512341" cy="807915"/>
          </a:xfrm>
          <a:prstGeom prst="rect">
            <a:avLst/>
          </a:prstGeom>
          <a:noFill/>
        </p:spPr>
        <p:txBody>
          <a:bodyPr wrap="square" lIns="68580" tIns="34291" rIns="68580" bIns="34291" rtlCol="0" anchor="t">
            <a:spAutoFit/>
          </a:bodyPr>
          <a:lstStyle/>
          <a:p>
            <a:pPr algn="ctr" defTabSz="685783"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/>
              </a:rPr>
              <a:t>Your Provider of Record will need to sign the Bridge Access Program (BAP) Provider Participation Agreement, which is available on</a:t>
            </a:r>
            <a:r>
              <a:rPr lang="en-US" sz="1200" b="1" dirty="0">
                <a:latin typeface="Arial" panose="020B0604020202020204"/>
              </a:rPr>
              <a:t> </a:t>
            </a:r>
            <a:r>
              <a:rPr lang="en-US" sz="1200" b="1" u="sng" dirty="0">
                <a:latin typeface="Arial" panose="020B060402020202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EZIZ</a:t>
            </a:r>
            <a:r>
              <a:rPr lang="en-US" sz="1200" b="1" dirty="0">
                <a:latin typeface="Arial" panose="020B0604020202020204"/>
              </a:rPr>
              <a:t>.</a:t>
            </a:r>
            <a:endParaRPr lang="en-US" sz="1200" b="1" dirty="0">
              <a:latin typeface="Arial" panose="020B0604020202020204"/>
              <a:cs typeface="Arial"/>
            </a:endParaRPr>
          </a:p>
        </p:txBody>
      </p:sp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C00D9F57-7461-602D-AFA1-F8A66392D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414" y="1057368"/>
            <a:ext cx="1586398" cy="332599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F532F34-2F7B-4A20-69F3-161295B105BA}"/>
              </a:ext>
            </a:extLst>
          </p:cNvPr>
          <p:cNvSpPr txBox="1">
            <a:spLocks/>
          </p:cNvSpPr>
          <p:nvPr/>
        </p:nvSpPr>
        <p:spPr>
          <a:xfrm>
            <a:off x="11208131" y="63929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fld id="{13D703BF-151A-0D40-8508-CABBAD09F9A9}" type="slidenum">
              <a:rPr lang="en-US" sz="1200">
                <a:solidFill>
                  <a:srgbClr val="FFFFFF"/>
                </a:solidFill>
                <a:latin typeface="Arial"/>
              </a:rPr>
              <a:pPr defTabSz="685783">
                <a:defRPr/>
              </a:pPr>
              <a:t>5</a:t>
            </a:fld>
            <a:endParaRPr lang="en-US" sz="12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46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02992-AA3B-9F5A-AFA7-DE8C8052FE14}"/>
              </a:ext>
            </a:extLst>
          </p:cNvPr>
          <p:cNvSpPr>
            <a:spLocks noChangeAspect="1"/>
          </p:cNvSpPr>
          <p:nvPr/>
        </p:nvSpPr>
        <p:spPr>
          <a:xfrm>
            <a:off x="1602760" y="2026361"/>
            <a:ext cx="9628433" cy="1464893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latin typeface="Arial" panose="020B0604020202020204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748073-61D1-8DB8-BB96-2F1CA7A63593}"/>
              </a:ext>
            </a:extLst>
          </p:cNvPr>
          <p:cNvGrpSpPr/>
          <p:nvPr/>
        </p:nvGrpSpPr>
        <p:grpSpPr>
          <a:xfrm>
            <a:off x="714131" y="1795697"/>
            <a:ext cx="1127636" cy="1131693"/>
            <a:chOff x="830195" y="2991679"/>
            <a:chExt cx="1492327" cy="149232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4C8FF42-16A4-6E77-DCCE-941FA4538E90}"/>
                </a:ext>
              </a:extLst>
            </p:cNvPr>
            <p:cNvSpPr/>
            <p:nvPr/>
          </p:nvSpPr>
          <p:spPr>
            <a:xfrm>
              <a:off x="830195" y="2991679"/>
              <a:ext cx="1492327" cy="1492322"/>
            </a:xfrm>
            <a:prstGeom prst="ellipse">
              <a:avLst/>
            </a:prstGeom>
            <a:solidFill>
              <a:srgbClr val="0087BD">
                <a:lumMod val="60000"/>
                <a:lumOff val="40000"/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76" kern="0">
                <a:solidFill>
                  <a:srgbClr val="FFFFFF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CB5284-E76B-4DDA-111F-73F4E8661881}"/>
                </a:ext>
              </a:extLst>
            </p:cNvPr>
            <p:cNvSpPr/>
            <p:nvPr/>
          </p:nvSpPr>
          <p:spPr>
            <a:xfrm>
              <a:off x="937146" y="3098628"/>
              <a:ext cx="1278425" cy="1278421"/>
            </a:xfrm>
            <a:prstGeom prst="ellipse">
              <a:avLst/>
            </a:prstGeom>
            <a:solidFill>
              <a:srgbClr val="0087BD">
                <a:lumMod val="60000"/>
                <a:lumOff val="40000"/>
                <a:alpha val="3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76" kern="0">
                <a:solidFill>
                  <a:srgbClr val="FFFFFF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0F5430C-310B-BD61-17EA-CB2F54619F35}"/>
                </a:ext>
              </a:extLst>
            </p:cNvPr>
            <p:cNvSpPr/>
            <p:nvPr/>
          </p:nvSpPr>
          <p:spPr>
            <a:xfrm>
              <a:off x="1049611" y="3211095"/>
              <a:ext cx="1053489" cy="1053487"/>
            </a:xfrm>
            <a:prstGeom prst="ellipse">
              <a:avLst/>
            </a:prstGeom>
            <a:solidFill>
              <a:srgbClr val="0087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4500" kern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pic>
          <p:nvPicPr>
            <p:cNvPr id="32" name="Graphic 31" descr="Megaphone with solid fill">
              <a:extLst>
                <a:ext uri="{FF2B5EF4-FFF2-40B4-BE49-F238E27FC236}">
                  <a16:creationId xmlns:a16="http://schemas.microsoft.com/office/drawing/2014/main" id="{803DBFB4-4FF1-AF0F-5D24-0F14FC7EC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0720" y="3322204"/>
              <a:ext cx="831273" cy="83127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702DE6-96D9-47F8-A7C8-D6C9DE4A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28" y="530957"/>
            <a:ext cx="8837747" cy="1038747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Disposing of Deauthorized Vaccine and Reporting Waste in myCAvax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12496-CEE0-41FD-92DC-8A1BC7F1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875" y="6356351"/>
            <a:ext cx="2743200" cy="365125"/>
          </a:xfrm>
        </p:spPr>
        <p:txBody>
          <a:bodyPr/>
          <a:lstStyle/>
          <a:p>
            <a:pPr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 panose="020B0604020202020204"/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4C61CF-5F1A-78BE-D154-AB38964B1B27}"/>
              </a:ext>
            </a:extLst>
          </p:cNvPr>
          <p:cNvSpPr txBox="1"/>
          <p:nvPr/>
        </p:nvSpPr>
        <p:spPr>
          <a:xfrm>
            <a:off x="1826813" y="1218410"/>
            <a:ext cx="920506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US" kern="0">
              <a:solidFill>
                <a:srgbClr val="252423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54DCCA-3BA6-4859-ACF2-82131DD3FDE3}"/>
              </a:ext>
            </a:extLst>
          </p:cNvPr>
          <p:cNvSpPr/>
          <p:nvPr/>
        </p:nvSpPr>
        <p:spPr>
          <a:xfrm>
            <a:off x="0" y="126061"/>
            <a:ext cx="125605" cy="763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4DF9A78-B8A5-4C59-935C-5CF33906B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" y="3941089"/>
            <a:ext cx="1121327" cy="22177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9A156B-2016-6877-D601-345A35BCEB4F}"/>
              </a:ext>
            </a:extLst>
          </p:cNvPr>
          <p:cNvSpPr txBox="1"/>
          <p:nvPr/>
        </p:nvSpPr>
        <p:spPr>
          <a:xfrm>
            <a:off x="1841767" y="2118349"/>
            <a:ext cx="922055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/>
                <a:ea typeface="+mn-lt"/>
                <a:cs typeface="Arial" panose="020B0604020202020204"/>
              </a:rPr>
              <a:t>Providers, dispose of deauthorized bivalent vaccine immediately and report as waste in myCAvax.  A release will go-live tonight deactivating all USG COVID-19 Program Locations and enabling all Providers, regardless of COVID-19 Program Location status, to report waste and manage vaccine inventory. </a:t>
            </a:r>
            <a:endParaRPr lang="en-US" kern="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1F7487-7364-8553-A2CD-AC6AC56599A0}"/>
              </a:ext>
            </a:extLst>
          </p:cNvPr>
          <p:cNvSpPr>
            <a:spLocks noChangeAspect="1"/>
          </p:cNvSpPr>
          <p:nvPr/>
        </p:nvSpPr>
        <p:spPr>
          <a:xfrm>
            <a:off x="1443747" y="4131039"/>
            <a:ext cx="4443248" cy="2217735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dirty="0">
                <a:latin typeface="Arial" panose="020B0604020202020204"/>
              </a:rPr>
              <a:t>Questions? Reach out to the Provider Call Center at  </a:t>
            </a:r>
            <a:r>
              <a:rPr lang="en-US" dirty="0">
                <a:latin typeface="Arial" panose="020B0604020202020204"/>
                <a:hlinkClick r:id="rId7"/>
              </a:rPr>
              <a:t>COVIDVaccineReq@ph.lacounty.gov</a:t>
            </a:r>
            <a:r>
              <a:rPr lang="en-US" dirty="0">
                <a:latin typeface="Arial" panose="020B0604020202020204"/>
              </a:rPr>
              <a:t> or (833) 502505-0761, </a:t>
            </a: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Arial" panose="020B0604020202020204"/>
              </a:rPr>
              <a:t>Monday through Friday from 8:00 AM – 5:00 PM PT.</a:t>
            </a: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5A098C55-00B9-CD56-9531-B3E0FF3B49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31193" y="169507"/>
            <a:ext cx="720228" cy="7202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63DF077-8383-FE62-1AAC-803C4567A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76" y="3551408"/>
            <a:ext cx="3069343" cy="295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8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ED81-1781-4984-8893-C26633F6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3" y="438539"/>
            <a:ext cx="10515600" cy="8870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VFC and COVID Vaccine Ordering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A9A746-6711-1D8B-C713-A92A7DEC4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93" t="27575" r="17608" b="13457"/>
          <a:stretch/>
        </p:blipFill>
        <p:spPr>
          <a:xfrm>
            <a:off x="7483150" y="1586204"/>
            <a:ext cx="4354427" cy="30862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6666E-549C-F2A0-7198-F7A774C3C175}"/>
              </a:ext>
            </a:extLst>
          </p:cNvPr>
          <p:cNvSpPr txBox="1"/>
          <p:nvPr/>
        </p:nvSpPr>
        <p:spPr>
          <a:xfrm>
            <a:off x="275492" y="1464905"/>
            <a:ext cx="7077029" cy="398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VFC plans to open COVID vaccine ordering the week of September 18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will be a cap on the number of doses that can be ordered because of limited available inventory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Orders can be placed on a monthly basis regardless of normal VFC ordering cycle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it has been less than 30 days since your last order for all other VFC vaccines, you will not need to submit a full inventory; if it has been more than 30 days you will need to submit full inventory to avoid any accountability issues.</a:t>
            </a:r>
          </a:p>
        </p:txBody>
      </p:sp>
    </p:spTree>
    <p:extLst>
      <p:ext uri="{BB962C8B-B14F-4D97-AF65-F5344CB8AC3E}">
        <p14:creationId xmlns:p14="http://schemas.microsoft.com/office/powerpoint/2010/main" val="102103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7B3B-2766-03DC-A4A5-38739164A1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780" y="511093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Storage and Handling Basics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B65E5-C38F-C236-8D39-547F25B191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8136" y="5851243"/>
            <a:ext cx="2057400" cy="273844"/>
          </a:xfrm>
        </p:spPr>
        <p:txBody>
          <a:bodyPr/>
          <a:lstStyle/>
          <a:p>
            <a:pPr defTabSz="914377"/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</a:rPr>
              <a:pPr defTabSz="914377"/>
              <a:t>8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D93-7357-73AC-3A38-B168BEF9EF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780" y="1547728"/>
            <a:ext cx="10291665" cy="4218589"/>
          </a:xfrm>
        </p:spPr>
        <p:txBody>
          <a:bodyPr vert="horz" lIns="68580" tIns="34291" rIns="68580" bIns="34291" rtlCol="0" anchor="t">
            <a:normAutofit/>
          </a:bodyPr>
          <a:lstStyle/>
          <a:p>
            <a:pPr>
              <a:spcAft>
                <a:spcPts val="451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Vaccine S&amp;H basics have not changed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1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see,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EZIZ Vaccine Storage and Handling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451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webpage addresses:</a:t>
            </a:r>
          </a:p>
          <a:p>
            <a:pPr lvl="1"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Types and grades of refrigerators and freezers</a:t>
            </a:r>
          </a:p>
          <a:p>
            <a:pPr lvl="1"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Acceptable and unacceptable units</a:t>
            </a:r>
          </a:p>
          <a:p>
            <a:pPr lvl="1"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Digital Data Loggers &amp; temperature monitoring</a:t>
            </a:r>
          </a:p>
          <a:p>
            <a:pPr lvl="1"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Vaccine management</a:t>
            </a:r>
          </a:p>
          <a:p>
            <a:pPr>
              <a:spcAft>
                <a:spcPts val="451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AD4B861-1881-0067-8FD4-8422EF59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875" y="6356351"/>
            <a:ext cx="2743200" cy="365125"/>
          </a:xfrm>
        </p:spPr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</a:rPr>
              <a:pPr defTabSz="685783">
                <a:defRPr/>
              </a:pPr>
              <a:t>8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24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7985-491E-FFD3-C460-79E74460CE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453" y="393744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Commercialized </a:t>
            </a:r>
            <a:r>
              <a:rPr lang="en-US" b="1" dirty="0">
                <a:latin typeface="Arial"/>
                <a:cs typeface="Arial"/>
              </a:rPr>
              <a:t>Moderna and Spikevax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F52D9-47D5-A72C-4FE5-105BDC8144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47315" y="5795963"/>
            <a:ext cx="2057400" cy="273844"/>
          </a:xfrm>
        </p:spPr>
        <p:txBody>
          <a:bodyPr/>
          <a:lstStyle/>
          <a:p>
            <a:pPr defTabSz="914377"/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</a:rPr>
              <a:pPr defTabSz="914377"/>
              <a:t>9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EAEED-2BD6-26BD-F73B-F46FF8E387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5782" y="1387916"/>
            <a:ext cx="10132332" cy="4611668"/>
          </a:xfrm>
        </p:spPr>
        <p:txBody>
          <a:bodyPr vert="horz" lIns="68580" tIns="34291" rIns="68580" bIns="34291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Presentations</a:t>
            </a:r>
          </a:p>
          <a:p>
            <a:pPr lvl="1" indent="-342891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Spikevax, Ages 12+</a:t>
            </a:r>
          </a:p>
          <a:p>
            <a:pPr marL="944143" lvl="2" indent="-258360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Single dose vials. 0.5 mL injection volume.</a:t>
            </a:r>
            <a:endParaRPr lang="en-US" dirty="0"/>
          </a:p>
          <a:p>
            <a:pPr marL="944143" lvl="2" indent="-258360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Prefilled Syringes</a:t>
            </a:r>
            <a:endParaRPr lang="en-US" dirty="0"/>
          </a:p>
          <a:p>
            <a:pPr marL="640540" lvl="1" indent="-297649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Moderna COVID-19 Vaccine, Ages 6 months - 11years</a:t>
            </a:r>
          </a:p>
          <a:p>
            <a:pPr marL="944143" lvl="2" indent="-258360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Single dose vials. 0.25 mL injection volume.</a:t>
            </a:r>
            <a:endParaRPr lang="en-US" dirty="0"/>
          </a:p>
          <a:p>
            <a:pPr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</a:pPr>
            <a:r>
              <a:rPr lang="en-US" dirty="0">
                <a:latin typeface="Arial"/>
                <a:cs typeface="Arial"/>
              </a:rPr>
              <a:t>Minimum Order</a:t>
            </a:r>
          </a:p>
          <a:p>
            <a:pPr marL="595298" lvl="1" indent="-252407">
              <a:lnSpc>
                <a:spcPct val="110000"/>
              </a:lnSpc>
              <a:spcBef>
                <a:spcPts val="451"/>
              </a:spcBef>
              <a:spcAft>
                <a:spcPts val="451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/>
                <a:cs typeface="Arial"/>
              </a:rPr>
              <a:t>10 doses 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(Note: minimum order may be larger if purchasing through a wholesaler, e.g., </a:t>
            </a:r>
            <a:r>
              <a:rPr lang="en-US" sz="2000" b="1" u="sng" dirty="0">
                <a:solidFill>
                  <a:schemeClr val="accent1"/>
                </a:solidFill>
                <a:latin typeface="Arial"/>
                <a:cs typeface="Arial"/>
              </a:rPr>
              <a:t>+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 60 doses)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E4E6C7F-5521-6E0F-1D6A-FAF32EF3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875" y="6356351"/>
            <a:ext cx="2743200" cy="365125"/>
          </a:xfrm>
        </p:spPr>
        <p:txBody>
          <a:bodyPr/>
          <a:lstStyle/>
          <a:p>
            <a:pPr defTabSz="685783">
              <a:defRPr/>
            </a:pPr>
            <a:fld id="{13D703BF-151A-0D40-8508-CABBAD09F9A9}" type="slidenum">
              <a:rPr lang="en-US">
                <a:solidFill>
                  <a:srgbClr val="FFFFFF"/>
                </a:solidFill>
                <a:latin typeface="Arial"/>
              </a:rPr>
              <a:pPr defTabSz="685783">
                <a:defRPr/>
              </a:pPr>
              <a:t>9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297091"/>
      </p:ext>
    </p:extLst>
  </p:cSld>
  <p:clrMapOvr>
    <a:masterClrMapping/>
  </p:clrMapOvr>
</p:sld>
</file>

<file path=ppt/theme/theme1.xml><?xml version="1.0" encoding="utf-8"?>
<a:theme xmlns:a="http://schemas.openxmlformats.org/drawingml/2006/main" name="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82a4d-781b-43f7-9455-28e480f20635">
      <Terms xmlns="http://schemas.microsoft.com/office/infopath/2007/PartnerControls"/>
    </lcf76f155ced4ddcb4097134ff3c332f>
    <TaxCatchAll xmlns="bf2920f7-6e42-4ee3-9f3f-c94b7af73a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D91F4C12E414BB1986EB74AB9F7F7" ma:contentTypeVersion="14" ma:contentTypeDescription="Create a new document." ma:contentTypeScope="" ma:versionID="f2948dae525999648b460ef891adc72c">
  <xsd:schema xmlns:xsd="http://www.w3.org/2001/XMLSchema" xmlns:xs="http://www.w3.org/2001/XMLSchema" xmlns:p="http://schemas.microsoft.com/office/2006/metadata/properties" xmlns:ns2="62c82a4d-781b-43f7-9455-28e480f20635" xmlns:ns3="13ac4ded-852d-45e3-b3d7-499fba022b4e" xmlns:ns4="bf2920f7-6e42-4ee3-9f3f-c94b7af73a2a" targetNamespace="http://schemas.microsoft.com/office/2006/metadata/properties" ma:root="true" ma:fieldsID="94902ba221f68cc5ca1fddf8045c2235" ns2:_="" ns3:_="" ns4:_="">
    <xsd:import namespace="62c82a4d-781b-43f7-9455-28e480f20635"/>
    <xsd:import namespace="13ac4ded-852d-45e3-b3d7-499fba022b4e"/>
    <xsd:import namespace="bf2920f7-6e42-4ee3-9f3f-c94b7af73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82a4d-781b-43f7-9455-28e480f20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377eeec-9545-4db6-a5b8-3c28df25bf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c4ded-852d-45e3-b3d7-499fba022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920f7-6e42-4ee3-9f3f-c94b7af73a2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ed3a10c-b20a-49ae-b8a9-4d1ece0e9b3a}" ma:internalName="TaxCatchAll" ma:showField="CatchAllData" ma:web="13ac4ded-852d-45e3-b3d7-499fba022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2A274B-FD11-4F58-AAC8-A77A6350D9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953E51-DDE0-4548-8DB5-F70065541B2F}">
  <ds:schemaRefs>
    <ds:schemaRef ds:uri="e5cf8eb2-1acc-4a86-a13b-137b07ba7b86"/>
    <ds:schemaRef ds:uri="http://purl.org/dc/elements/1.1/"/>
    <ds:schemaRef ds:uri="3843d7bf-aa87-4a0f-9ed2-95a560c41a6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88EA3D8-EB8C-4944-B18E-40DDEA5DF0B9}"/>
</file>

<file path=docProps/app.xml><?xml version="1.0" encoding="utf-8"?>
<Properties xmlns="http://schemas.openxmlformats.org/officeDocument/2006/extended-properties" xmlns:vt="http://schemas.openxmlformats.org/officeDocument/2006/docPropsVTypes">
  <Template>LA DPH</Template>
  <TotalTime>2433</TotalTime>
  <Words>881</Words>
  <Application>Microsoft Office PowerPoint</Application>
  <PresentationFormat>Widescreen</PresentationFormat>
  <Paragraphs>122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LA DPH</vt:lpstr>
      <vt:lpstr>4_Office Theme</vt:lpstr>
      <vt:lpstr>6_Office Theme</vt:lpstr>
      <vt:lpstr>1_LA DPH</vt:lpstr>
      <vt:lpstr>5_Office Theme</vt:lpstr>
      <vt:lpstr>DPH Provider Vaccine Office Hours:  Vaccine Updates 9/13/23</vt:lpstr>
      <vt:lpstr>FDA Takes Action on Updated mRNA COVID-19 Vaccines to Better Protect Against Currently Circulating Variants (9/11/2023)</vt:lpstr>
      <vt:lpstr>Updated FDA Materials </vt:lpstr>
      <vt:lpstr>Beginning BAP Enrollment for Selected Providers </vt:lpstr>
      <vt:lpstr>Completing BAP Enrollment for Selected Providers</vt:lpstr>
      <vt:lpstr>Disposing of Deauthorized Vaccine and Reporting Waste in myCAvax</vt:lpstr>
      <vt:lpstr>VFC and COVID Vaccine Ordering</vt:lpstr>
      <vt:lpstr>Storage and Handling Basics</vt:lpstr>
      <vt:lpstr>Commercialized Moderna and Spikevax</vt:lpstr>
      <vt:lpstr>CAP Colors</vt:lpstr>
      <vt:lpstr>Commercialized Moderna (Spikevax)</vt:lpstr>
      <vt:lpstr>Commercialized Novavax</vt:lpstr>
      <vt:lpstr>Commercialized Pfizer and Comirnaty</vt:lpstr>
      <vt:lpstr>Commercialized Pfizer (Comirnaty)</vt:lpstr>
      <vt:lpstr>Update! Provider Resources on eziz.org/covid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Order Updates</dc:title>
  <dc:creator>Wendi</dc:creator>
  <cp:lastModifiedBy>Wendi Cate</cp:lastModifiedBy>
  <cp:revision>136</cp:revision>
  <dcterms:created xsi:type="dcterms:W3CDTF">2022-02-22T23:59:23Z</dcterms:created>
  <dcterms:modified xsi:type="dcterms:W3CDTF">2023-09-13T15:41:08Z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0x01010027CD91F4C12E414BB1986EB74AB9F7F7</vt:lpwstr>
  </property>
</Properties>
</file>