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  <p:sldMasterId id="2147483681" r:id="rId6"/>
    <p:sldMasterId id="2147483697" r:id="rId7"/>
    <p:sldMasterId id="2147483708" r:id="rId8"/>
  </p:sldMasterIdLst>
  <p:notesMasterIdLst>
    <p:notesMasterId r:id="rId22"/>
  </p:notesMasterIdLst>
  <p:sldIdLst>
    <p:sldId id="2147473566" r:id="rId9"/>
    <p:sldId id="2147473831" r:id="rId10"/>
    <p:sldId id="2147473709" r:id="rId11"/>
    <p:sldId id="2147473688" r:id="rId12"/>
    <p:sldId id="2147473713" r:id="rId13"/>
    <p:sldId id="2147473849" r:id="rId14"/>
    <p:sldId id="2147473711" r:id="rId15"/>
    <p:sldId id="2147473690" r:id="rId16"/>
    <p:sldId id="2147473703" r:id="rId17"/>
    <p:sldId id="2147473693" r:id="rId18"/>
    <p:sldId id="2147473567" r:id="rId19"/>
    <p:sldId id="2147473568" r:id="rId20"/>
    <p:sldId id="214747356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0597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26" autoAdjust="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9F7D7-CF78-4B3E-8B53-F19F86D0AB0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B5E5E-EEF6-4741-A165-F7F9107A4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07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Ed starts here…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3244E-43A2-49EE-9872-5E899A960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128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703886" y="434780"/>
            <a:ext cx="2971097" cy="626682"/>
            <a:chOff x="193478" y="5437878"/>
            <a:chExt cx="2295608" cy="645605"/>
          </a:xfrm>
        </p:grpSpPr>
        <p:pic>
          <p:nvPicPr>
            <p:cNvPr id="15" name="Picture 14" descr="DPH-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6" name="Picture 15" descr="SEAL-whit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7442" y="2527301"/>
            <a:ext cx="4755005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0" y="3202109"/>
            <a:ext cx="7350693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3" y="4084758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469" y="5870696"/>
            <a:ext cx="28448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A30225DD-0EBA-4986-9B94-9CFC1DBDB178}" type="datetimeFigureOut">
              <a:rPr lang="en-US" smtClean="0"/>
              <a:t>7/19/2023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5969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804D-0B8E-5A46-BBB5-264EB4C89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3D32F-E177-9446-B09D-D533B9555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35A01-1FDF-C045-A5F1-1C9E52D4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03BF-151A-0D40-8508-CABBAD09F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3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703886" y="434780"/>
            <a:ext cx="2971097" cy="626682"/>
            <a:chOff x="193478" y="5437878"/>
            <a:chExt cx="2295608" cy="645605"/>
          </a:xfrm>
        </p:grpSpPr>
        <p:pic>
          <p:nvPicPr>
            <p:cNvPr id="15" name="Picture 14" descr="DPH-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6" name="Picture 15" descr="SEAL-whit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7442" y="2527301"/>
            <a:ext cx="4755005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0" y="2971801"/>
            <a:ext cx="7350693" cy="63817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200" b="0" spc="1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470" y="4084758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469" y="5870696"/>
            <a:ext cx="28448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AC3ED585-F3FD-3549-A994-39826905F8BC}" type="datetime1">
              <a:rPr lang="en-US" smtClean="0"/>
              <a:t>7/19/2023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0832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eal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163" y="2456575"/>
            <a:ext cx="4435963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69" y="2846516"/>
            <a:ext cx="798704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b="0" spc="1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469" y="3729165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7592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64444" y="5463280"/>
            <a:ext cx="2754337" cy="580962"/>
            <a:chOff x="193478" y="5437878"/>
            <a:chExt cx="2295608" cy="645605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4" name="Picture 3" descr="SEAL-whi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10050" y="5342468"/>
            <a:ext cx="2721327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80193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4C2-7739-024A-AAE4-333F8728754D}" type="datetime1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854195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With Text Box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584984" y="1606552"/>
            <a:ext cx="11001952" cy="31749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C7D2-64ED-E041-B415-7C7B0A849943}" type="datetime1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7530" y="1437765"/>
            <a:ext cx="10984871" cy="309226"/>
            <a:chOff x="448147" y="1628265"/>
            <a:chExt cx="8238653" cy="309226"/>
          </a:xfrm>
        </p:grpSpPr>
        <p:sp>
          <p:nvSpPr>
            <p:cNvPr id="7" name="Rectangle 6"/>
            <p:cNvSpPr/>
            <p:nvPr/>
          </p:nvSpPr>
          <p:spPr>
            <a:xfrm>
              <a:off x="448147" y="1709648"/>
              <a:ext cx="8238653" cy="73151"/>
            </a:xfrm>
            <a:prstGeom prst="rect">
              <a:avLst/>
            </a:prstGeom>
            <a:solidFill>
              <a:srgbClr val="002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d-ID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448" y="1628265"/>
              <a:ext cx="1061274" cy="309226"/>
              <a:chOff x="3987448" y="1628265"/>
              <a:chExt cx="1061274" cy="309226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3987448" y="1709648"/>
                <a:ext cx="1061274" cy="227843"/>
              </a:xfrm>
              <a:prstGeom prst="roundRect">
                <a:avLst>
                  <a:gd name="adj" fmla="val 15704"/>
                </a:avLst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125876" y="1628265"/>
                <a:ext cx="784419" cy="188235"/>
              </a:xfrm>
              <a:prstGeom prst="rect">
                <a:avLst/>
              </a:prstGeom>
              <a:gradFill flip="none" rotWithShape="1">
                <a:gsLst>
                  <a:gs pos="5000">
                    <a:srgbClr val="418FFF"/>
                  </a:gs>
                  <a:gs pos="82000">
                    <a:srgbClr val="00205B"/>
                  </a:gs>
                </a:gsLst>
                <a:lin ang="3420000" scaled="0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63600" y="1765302"/>
            <a:ext cx="10397067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388171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116" y="1955801"/>
            <a:ext cx="12192000" cy="101600"/>
          </a:xfrm>
          <a:prstGeom prst="rect">
            <a:avLst/>
          </a:prstGeom>
          <a:gradFill flip="none" rotWithShape="1">
            <a:gsLst>
              <a:gs pos="9000">
                <a:srgbClr val="CF7F00"/>
              </a:gs>
              <a:gs pos="100000">
                <a:srgbClr val="FFCB02">
                  <a:alpha val="48000"/>
                </a:srgbClr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63085" y="5691746"/>
            <a:ext cx="10994308" cy="207490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15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55800"/>
            <a:ext cx="12192000" cy="3837546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02101"/>
            <a:ext cx="10363200" cy="876300"/>
          </a:xfrm>
        </p:spPr>
        <p:txBody>
          <a:bodyPr anchor="t"/>
          <a:lstStyle>
            <a:lvl1pPr algn="l">
              <a:lnSpc>
                <a:spcPct val="100000"/>
              </a:lnSpc>
              <a:defRPr sz="2800" b="0" cap="none" spc="100">
                <a:solidFill>
                  <a:srgbClr val="FFFFFF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98646"/>
            <a:ext cx="10363200" cy="403455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9AB3-E2A9-3D45-9524-220F07F718CB}" type="datetime1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60" y="2527301"/>
            <a:ext cx="3586041" cy="3266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2057401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17" y="5691746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238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34144"/>
            <a:ext cx="5291328" cy="3951288"/>
          </a:xfrm>
        </p:spPr>
        <p:txBody>
          <a:bodyPr/>
          <a:lstStyle>
            <a:lvl1pPr marL="164592"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5767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5767" y="2234144"/>
            <a:ext cx="5291328" cy="3951288"/>
          </a:xfrm>
        </p:spPr>
        <p:txBody>
          <a:bodyPr/>
          <a:lstStyle>
            <a:lvl1pPr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B0A-E3F8-2B42-AC0F-4B63D233AF15}" type="datetime1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788781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624E-BDBD-EA41-8258-217FEFAC7833}" type="datetime1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97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30BB-010B-3645-921B-01579C531B68}" type="datetime1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83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40" y="5080001"/>
            <a:ext cx="10853560" cy="39793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66" y="5494338"/>
            <a:ext cx="10850033" cy="296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3813-FE79-6C4A-9660-F1B25EDE73F4}" type="datetime1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8840" y="5791200"/>
            <a:ext cx="982062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32368" y="838200"/>
            <a:ext cx="10850033" cy="4190999"/>
          </a:xfrm>
        </p:spPr>
        <p:txBody>
          <a:bodyPr/>
          <a:lstStyle>
            <a:lvl1pPr marL="0" indent="0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861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eal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163" y="2456575"/>
            <a:ext cx="4435963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69" y="2846516"/>
            <a:ext cx="798704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3" y="3729165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7592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64444" y="5463280"/>
            <a:ext cx="2754337" cy="580962"/>
            <a:chOff x="193478" y="5437878"/>
            <a:chExt cx="2295608" cy="645605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4" name="Picture 3" descr="SEAL-whi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10050" y="5342468"/>
            <a:ext cx="2721327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19113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200" b="1" baseline="0">
                <a:solidFill>
                  <a:schemeClr val="accent6"/>
                </a:solidFill>
                <a:effectLst>
                  <a:outerShdw blurRad="38100" dist="38100" dir="2700000" algn="tl" rotWithShape="0">
                    <a:schemeClr val="accent4">
                      <a:lumMod val="20000"/>
                      <a:lumOff val="80000"/>
                    </a:schemeClr>
                  </a:outerShdw>
                </a:effectLst>
              </a:defRPr>
            </a:lvl1pPr>
          </a:lstStyle>
          <a:p>
            <a:r>
              <a:rPr lang="en-US"/>
              <a:t>Headline – Myriad Pro, Bold, Shadow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7093" y="6164236"/>
            <a:ext cx="11367112" cy="527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105495023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804D-0B8E-5A46-BBB5-264EB4C89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3D32F-E177-9446-B09D-D533B9555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35A01-1FDF-C045-A5F1-1C9E52D4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03BF-151A-0D40-8508-CABBAD09F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45367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703889" y="434780"/>
            <a:ext cx="2971097" cy="626682"/>
            <a:chOff x="193478" y="5437878"/>
            <a:chExt cx="2295608" cy="645605"/>
          </a:xfrm>
        </p:grpSpPr>
        <p:pic>
          <p:nvPicPr>
            <p:cNvPr id="15" name="Picture 14" descr="DPH-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6" name="Picture 15" descr="SEAL-whit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7444" y="2527305"/>
            <a:ext cx="4755005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1" y="3202111"/>
            <a:ext cx="7350693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5" y="4084758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469" y="5870700"/>
            <a:ext cx="28448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AC3ED585-F3FD-3549-A994-39826905F8BC}" type="datetime1">
              <a:rPr lang="en-US" smtClean="0"/>
              <a:t>7/19/2023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8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3883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eal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165" y="2456579"/>
            <a:ext cx="4435963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2" y="2846520"/>
            <a:ext cx="798704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5" y="3729165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8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7592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64446" y="5463280"/>
            <a:ext cx="2754337" cy="580962"/>
            <a:chOff x="193478" y="5437878"/>
            <a:chExt cx="2295608" cy="645605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4" name="Picture 3" descr="SEAL-whi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10053" y="5342472"/>
            <a:ext cx="2721327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89525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4C2-7739-024A-AAE4-333F8728754D}" type="datetime1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5791200"/>
            <a:ext cx="9939867" cy="565150"/>
          </a:xfrm>
        </p:spPr>
        <p:txBody>
          <a:bodyPr/>
          <a:lstStyle>
            <a:lvl1pPr marL="91438" indent="-91438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11719041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With Text Box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584984" y="1606553"/>
            <a:ext cx="11001952" cy="31749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C7D2-64ED-E041-B415-7C7B0A849943}" type="datetime1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7533" y="1437765"/>
            <a:ext cx="10984871" cy="309226"/>
            <a:chOff x="448147" y="1628265"/>
            <a:chExt cx="8238653" cy="309226"/>
          </a:xfrm>
        </p:grpSpPr>
        <p:sp>
          <p:nvSpPr>
            <p:cNvPr id="7" name="Rectangle 6"/>
            <p:cNvSpPr/>
            <p:nvPr/>
          </p:nvSpPr>
          <p:spPr>
            <a:xfrm>
              <a:off x="448147" y="1709648"/>
              <a:ext cx="8238653" cy="73151"/>
            </a:xfrm>
            <a:prstGeom prst="rect">
              <a:avLst/>
            </a:prstGeom>
            <a:solidFill>
              <a:srgbClr val="002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d-ID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448" y="1628265"/>
              <a:ext cx="1061274" cy="309226"/>
              <a:chOff x="3987448" y="1628265"/>
              <a:chExt cx="1061274" cy="309226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3987448" y="1709648"/>
                <a:ext cx="1061274" cy="227843"/>
              </a:xfrm>
              <a:prstGeom prst="roundRect">
                <a:avLst>
                  <a:gd name="adj" fmla="val 15704"/>
                </a:avLst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125876" y="1628265"/>
                <a:ext cx="784419" cy="188235"/>
              </a:xfrm>
              <a:prstGeom prst="rect">
                <a:avLst/>
              </a:prstGeom>
              <a:gradFill flip="none" rotWithShape="1">
                <a:gsLst>
                  <a:gs pos="5000">
                    <a:srgbClr val="418FFF"/>
                  </a:gs>
                  <a:gs pos="82000">
                    <a:srgbClr val="00205B"/>
                  </a:gs>
                </a:gsLst>
                <a:lin ang="3420000" scaled="0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63601" y="1765306"/>
            <a:ext cx="10397067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5791200"/>
            <a:ext cx="9939867" cy="565150"/>
          </a:xfrm>
        </p:spPr>
        <p:txBody>
          <a:bodyPr/>
          <a:lstStyle>
            <a:lvl1pPr marL="91438" indent="-91438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17120619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116" y="1955801"/>
            <a:ext cx="12192000" cy="101600"/>
          </a:xfrm>
          <a:prstGeom prst="rect">
            <a:avLst/>
          </a:prstGeom>
          <a:gradFill flip="none" rotWithShape="1">
            <a:gsLst>
              <a:gs pos="9000">
                <a:srgbClr val="CF7F00"/>
              </a:gs>
              <a:gs pos="100000">
                <a:srgbClr val="FFCB02">
                  <a:alpha val="48000"/>
                </a:srgbClr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63087" y="5691746"/>
            <a:ext cx="10994308" cy="207490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15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898" marR="0" indent="-88898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55800"/>
            <a:ext cx="12192000" cy="3837546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02101"/>
            <a:ext cx="10363200" cy="876300"/>
          </a:xfrm>
        </p:spPr>
        <p:txBody>
          <a:bodyPr anchor="t"/>
          <a:lstStyle>
            <a:lvl1pPr algn="l">
              <a:lnSpc>
                <a:spcPts val="2900"/>
              </a:lnSpc>
              <a:defRPr sz="2800" b="1" cap="none" spc="1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98650"/>
            <a:ext cx="10363200" cy="403455"/>
          </a:xfrm>
        </p:spPr>
        <p:txBody>
          <a:bodyPr anchor="b" anchorCtr="0"/>
          <a:lstStyle>
            <a:lvl1pPr marL="0" indent="0">
              <a:lnSpc>
                <a:spcPts val="21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9AB3-E2A9-3D45-9524-220F07F718CB}" type="datetime1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62" y="2527301"/>
            <a:ext cx="3586041" cy="3266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" y="2057401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19" y="5691746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441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34144"/>
            <a:ext cx="5291328" cy="3951288"/>
          </a:xfrm>
        </p:spPr>
        <p:txBody>
          <a:bodyPr/>
          <a:lstStyle>
            <a:lvl1pPr marL="164588" indent="-201163">
              <a:defRPr sz="2200"/>
            </a:lvl1pPr>
            <a:lvl2pPr marL="530339" indent="-256026">
              <a:defRPr sz="2000"/>
            </a:lvl2pPr>
            <a:lvl3pPr marL="713214" indent="-182875">
              <a:defRPr sz="1800"/>
            </a:lvl3pPr>
            <a:lvl4pPr marL="960096">
              <a:defRPr sz="1600"/>
            </a:lvl4pPr>
            <a:lvl5pPr marL="118869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5767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5767" y="2234144"/>
            <a:ext cx="5291328" cy="3951288"/>
          </a:xfrm>
        </p:spPr>
        <p:txBody>
          <a:bodyPr/>
          <a:lstStyle>
            <a:lvl1pPr indent="-201163">
              <a:defRPr sz="2200"/>
            </a:lvl1pPr>
            <a:lvl2pPr marL="530339" indent="-256026">
              <a:defRPr sz="2000"/>
            </a:lvl2pPr>
            <a:lvl3pPr marL="713214" indent="-182875">
              <a:defRPr sz="1800"/>
            </a:lvl3pPr>
            <a:lvl4pPr marL="960096">
              <a:defRPr sz="1600"/>
            </a:lvl4pPr>
            <a:lvl5pPr marL="118869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B0A-E3F8-2B42-AC0F-4B63D233AF15}" type="datetime1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5791200"/>
            <a:ext cx="9939867" cy="565150"/>
          </a:xfrm>
        </p:spPr>
        <p:txBody>
          <a:bodyPr/>
          <a:lstStyle>
            <a:lvl1pPr marL="91438" indent="-91438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302172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624E-BDBD-EA41-8258-217FEFAC7833}" type="datetime1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34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30BB-010B-3645-921B-01579C531B68}" type="datetime1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927566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40" y="5080005"/>
            <a:ext cx="10853560" cy="39793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69" y="5494342"/>
            <a:ext cx="10850033" cy="296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3813-FE79-6C4A-9660-F1B25EDE73F4}" type="datetime1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8841" y="5791200"/>
            <a:ext cx="9820627" cy="565150"/>
          </a:xfrm>
        </p:spPr>
        <p:txBody>
          <a:bodyPr/>
          <a:lstStyle>
            <a:lvl1pPr marL="91438" indent="-91438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32370" y="838204"/>
            <a:ext cx="10850033" cy="4190999"/>
          </a:xfrm>
        </p:spPr>
        <p:txBody>
          <a:bodyPr/>
          <a:lstStyle>
            <a:lvl1pPr marL="0" indent="0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2852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1AF5B-C2DB-8C4E-AA27-8BEA759F6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9FD92-57F6-A64C-9225-67011BC44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A2AEF-84C8-7A4E-8C35-6C79835FE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92F2-18BC-D248-9BC0-3853100542C8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53A4C-84AE-C84F-B34A-42158AAA6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0F276-4E5D-9943-8140-5DB78B4A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09EB-B379-6341-9AFE-C56C94E0C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27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703886" y="434780"/>
            <a:ext cx="2971097" cy="626682"/>
            <a:chOff x="193478" y="5437878"/>
            <a:chExt cx="2295608" cy="645605"/>
          </a:xfrm>
        </p:grpSpPr>
        <p:pic>
          <p:nvPicPr>
            <p:cNvPr id="15" name="Picture 14" descr="DPH-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6" name="Picture 15" descr="SEAL-whit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7442" y="2527301"/>
            <a:ext cx="4755005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0" y="3202109"/>
            <a:ext cx="7350693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3" y="4084758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469" y="5870696"/>
            <a:ext cx="28448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A30225DD-0EBA-4986-9B94-9CFC1DBDB178}" type="datetimeFigureOut">
              <a:rPr lang="en-US" smtClean="0"/>
              <a:t>7/19/2023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39753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eal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163" y="2456575"/>
            <a:ext cx="4435963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69" y="2846516"/>
            <a:ext cx="798704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3" y="3729165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7592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64444" y="5463280"/>
            <a:ext cx="2754337" cy="580962"/>
            <a:chOff x="193478" y="5437878"/>
            <a:chExt cx="2295608" cy="645605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4" name="Picture 3" descr="SEAL-whi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10050" y="5342468"/>
            <a:ext cx="2721327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223878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12967065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With Text Box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584984" y="1606552"/>
            <a:ext cx="11001952" cy="31749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7530" y="1437765"/>
            <a:ext cx="10984871" cy="309226"/>
            <a:chOff x="448147" y="1628265"/>
            <a:chExt cx="8238653" cy="309226"/>
          </a:xfrm>
        </p:grpSpPr>
        <p:sp>
          <p:nvSpPr>
            <p:cNvPr id="7" name="Rectangle 6"/>
            <p:cNvSpPr/>
            <p:nvPr/>
          </p:nvSpPr>
          <p:spPr>
            <a:xfrm>
              <a:off x="448147" y="1709648"/>
              <a:ext cx="8238653" cy="73151"/>
            </a:xfrm>
            <a:prstGeom prst="rect">
              <a:avLst/>
            </a:prstGeom>
            <a:solidFill>
              <a:srgbClr val="002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d-ID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448" y="1628265"/>
              <a:ext cx="1061274" cy="309226"/>
              <a:chOff x="3987448" y="1628265"/>
              <a:chExt cx="1061274" cy="309226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3987448" y="1709648"/>
                <a:ext cx="1061274" cy="227843"/>
              </a:xfrm>
              <a:prstGeom prst="roundRect">
                <a:avLst>
                  <a:gd name="adj" fmla="val 15704"/>
                </a:avLst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125876" y="1628265"/>
                <a:ext cx="784419" cy="188235"/>
              </a:xfrm>
              <a:prstGeom prst="rect">
                <a:avLst/>
              </a:prstGeom>
              <a:gradFill flip="none" rotWithShape="1">
                <a:gsLst>
                  <a:gs pos="5000">
                    <a:srgbClr val="418FFF"/>
                  </a:gs>
                  <a:gs pos="82000">
                    <a:srgbClr val="00205B"/>
                  </a:gs>
                </a:gsLst>
                <a:lin ang="3420000" scaled="0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63600" y="1765302"/>
            <a:ext cx="10397067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2168061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116" y="1955801"/>
            <a:ext cx="12192000" cy="101600"/>
          </a:xfrm>
          <a:prstGeom prst="rect">
            <a:avLst/>
          </a:prstGeom>
          <a:gradFill flip="none" rotWithShape="1">
            <a:gsLst>
              <a:gs pos="9000">
                <a:srgbClr val="CF7F00"/>
              </a:gs>
              <a:gs pos="100000">
                <a:srgbClr val="FFCB02">
                  <a:alpha val="48000"/>
                </a:srgbClr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63085" y="5691746"/>
            <a:ext cx="10994308" cy="207490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15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55800"/>
            <a:ext cx="12192000" cy="3837546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02101"/>
            <a:ext cx="10363200" cy="876300"/>
          </a:xfrm>
        </p:spPr>
        <p:txBody>
          <a:bodyPr anchor="t"/>
          <a:lstStyle>
            <a:lvl1pPr algn="l">
              <a:lnSpc>
                <a:spcPts val="2900"/>
              </a:lnSpc>
              <a:defRPr sz="2800" b="1" cap="none" spc="1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98646"/>
            <a:ext cx="10363200" cy="403455"/>
          </a:xfrm>
        </p:spPr>
        <p:txBody>
          <a:bodyPr anchor="b" anchorCtr="0"/>
          <a:lstStyle>
            <a:lvl1pPr marL="0" indent="0">
              <a:lnSpc>
                <a:spcPts val="21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60" y="2527301"/>
            <a:ext cx="3586041" cy="3266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2057401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17" y="5691746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890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34144"/>
            <a:ext cx="5291328" cy="3951288"/>
          </a:xfrm>
        </p:spPr>
        <p:txBody>
          <a:bodyPr/>
          <a:lstStyle>
            <a:lvl1pPr marL="164592"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5767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5767" y="2234144"/>
            <a:ext cx="5291328" cy="3951288"/>
          </a:xfrm>
        </p:spPr>
        <p:txBody>
          <a:bodyPr/>
          <a:lstStyle>
            <a:lvl1pPr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12372519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719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3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With Text Box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584984" y="1606552"/>
            <a:ext cx="11001952" cy="31749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7530" y="1437765"/>
            <a:ext cx="10984871" cy="309226"/>
            <a:chOff x="448147" y="1628265"/>
            <a:chExt cx="8238653" cy="309226"/>
          </a:xfrm>
        </p:grpSpPr>
        <p:sp>
          <p:nvSpPr>
            <p:cNvPr id="7" name="Rectangle 6"/>
            <p:cNvSpPr/>
            <p:nvPr/>
          </p:nvSpPr>
          <p:spPr>
            <a:xfrm>
              <a:off x="448147" y="1709648"/>
              <a:ext cx="8238653" cy="73151"/>
            </a:xfrm>
            <a:prstGeom prst="rect">
              <a:avLst/>
            </a:prstGeom>
            <a:solidFill>
              <a:srgbClr val="002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d-ID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448" y="1628265"/>
              <a:ext cx="1061274" cy="309226"/>
              <a:chOff x="3987448" y="1628265"/>
              <a:chExt cx="1061274" cy="309226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3987448" y="1709648"/>
                <a:ext cx="1061274" cy="227843"/>
              </a:xfrm>
              <a:prstGeom prst="roundRect">
                <a:avLst>
                  <a:gd name="adj" fmla="val 15704"/>
                </a:avLst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125876" y="1628265"/>
                <a:ext cx="784419" cy="188235"/>
              </a:xfrm>
              <a:prstGeom prst="rect">
                <a:avLst/>
              </a:prstGeom>
              <a:gradFill flip="none" rotWithShape="1">
                <a:gsLst>
                  <a:gs pos="5000">
                    <a:srgbClr val="418FFF"/>
                  </a:gs>
                  <a:gs pos="82000">
                    <a:srgbClr val="00205B"/>
                  </a:gs>
                </a:gsLst>
                <a:lin ang="3420000" scaled="0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63600" y="1765302"/>
            <a:ext cx="10397067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3919354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40" y="5080001"/>
            <a:ext cx="10853560" cy="39793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66" y="5494338"/>
            <a:ext cx="10850033" cy="296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8840" y="5791200"/>
            <a:ext cx="982062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32368" y="838200"/>
            <a:ext cx="10850033" cy="4190999"/>
          </a:xfrm>
        </p:spPr>
        <p:txBody>
          <a:bodyPr/>
          <a:lstStyle>
            <a:lvl1pPr marL="0" indent="0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9360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804D-0B8E-5A46-BBB5-264EB4C89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3D32F-E177-9446-B09D-D533B9555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35A01-1FDF-C045-A5F1-1C9E52D4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03BF-151A-0D40-8508-CABBAD09F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0922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C81B-0884-EB42-AC5A-56A01DD59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22211-CF1D-4B4A-BBF6-0C66F7C0B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5A14A-1690-DD43-8D25-6D3A19EEE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728B2-D776-4A46-97C7-E60D1BD1C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03BF-151A-0D40-8508-CABBAD09F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11925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703886" y="434780"/>
            <a:ext cx="2971097" cy="626682"/>
            <a:chOff x="193478" y="5437878"/>
            <a:chExt cx="2295608" cy="645605"/>
          </a:xfrm>
        </p:grpSpPr>
        <p:pic>
          <p:nvPicPr>
            <p:cNvPr id="15" name="Picture 14" descr="DPH-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6" name="Picture 15" descr="SEAL-whit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7442" y="2527301"/>
            <a:ext cx="4755005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0" y="2971801"/>
            <a:ext cx="7350693" cy="63817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200" b="0" spc="1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470" y="4084758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469" y="5870696"/>
            <a:ext cx="28448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AC3ED585-F3FD-3549-A994-39826905F8BC}" type="datetime1">
              <a:rPr lang="en-US" smtClean="0"/>
              <a:t>7/19/2023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1244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eal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163" y="2456575"/>
            <a:ext cx="4435963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69" y="2846516"/>
            <a:ext cx="798704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b="0" spc="1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469" y="3729165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7592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64444" y="5463280"/>
            <a:ext cx="2754337" cy="580962"/>
            <a:chOff x="193478" y="5437878"/>
            <a:chExt cx="2295608" cy="645605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4" name="Picture 3" descr="SEAL-whi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10050" y="5342468"/>
            <a:ext cx="2721327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411852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4C2-7739-024A-AAE4-333F8728754D}" type="datetime1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38484213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With Text Box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584984" y="1606552"/>
            <a:ext cx="11001952" cy="31749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C7D2-64ED-E041-B415-7C7B0A849943}" type="datetime1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7530" y="1437765"/>
            <a:ext cx="10984871" cy="309226"/>
            <a:chOff x="448147" y="1628265"/>
            <a:chExt cx="8238653" cy="309226"/>
          </a:xfrm>
        </p:grpSpPr>
        <p:sp>
          <p:nvSpPr>
            <p:cNvPr id="7" name="Rectangle 6"/>
            <p:cNvSpPr/>
            <p:nvPr/>
          </p:nvSpPr>
          <p:spPr>
            <a:xfrm>
              <a:off x="448147" y="1709648"/>
              <a:ext cx="8238653" cy="73151"/>
            </a:xfrm>
            <a:prstGeom prst="rect">
              <a:avLst/>
            </a:prstGeom>
            <a:solidFill>
              <a:srgbClr val="002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d-ID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448" y="1628265"/>
              <a:ext cx="1061274" cy="309226"/>
              <a:chOff x="3987448" y="1628265"/>
              <a:chExt cx="1061274" cy="309226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3987448" y="1709648"/>
                <a:ext cx="1061274" cy="227843"/>
              </a:xfrm>
              <a:prstGeom prst="roundRect">
                <a:avLst>
                  <a:gd name="adj" fmla="val 15704"/>
                </a:avLst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125876" y="1628265"/>
                <a:ext cx="784419" cy="188235"/>
              </a:xfrm>
              <a:prstGeom prst="rect">
                <a:avLst/>
              </a:prstGeom>
              <a:gradFill flip="none" rotWithShape="1">
                <a:gsLst>
                  <a:gs pos="5000">
                    <a:srgbClr val="418FFF"/>
                  </a:gs>
                  <a:gs pos="82000">
                    <a:srgbClr val="00205B"/>
                  </a:gs>
                </a:gsLst>
                <a:lin ang="3420000" scaled="0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63600" y="1765302"/>
            <a:ext cx="10397067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25505856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116" y="1955801"/>
            <a:ext cx="12192000" cy="101600"/>
          </a:xfrm>
          <a:prstGeom prst="rect">
            <a:avLst/>
          </a:prstGeom>
          <a:gradFill flip="none" rotWithShape="1">
            <a:gsLst>
              <a:gs pos="9000">
                <a:srgbClr val="CF7F00"/>
              </a:gs>
              <a:gs pos="100000">
                <a:srgbClr val="FFCB02">
                  <a:alpha val="48000"/>
                </a:srgbClr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63085" y="5691746"/>
            <a:ext cx="10994308" cy="207490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15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55800"/>
            <a:ext cx="12192000" cy="3837546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02101"/>
            <a:ext cx="10363200" cy="876300"/>
          </a:xfrm>
        </p:spPr>
        <p:txBody>
          <a:bodyPr anchor="t"/>
          <a:lstStyle>
            <a:lvl1pPr algn="l">
              <a:lnSpc>
                <a:spcPct val="100000"/>
              </a:lnSpc>
              <a:defRPr sz="2800" b="0" cap="none" spc="100">
                <a:solidFill>
                  <a:srgbClr val="FFFFFF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98646"/>
            <a:ext cx="10363200" cy="403455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9AB3-E2A9-3D45-9524-220F07F718CB}" type="datetime1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60" y="2527301"/>
            <a:ext cx="3586041" cy="3266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2057401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17" y="5691746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9587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34144"/>
            <a:ext cx="5291328" cy="3951288"/>
          </a:xfrm>
        </p:spPr>
        <p:txBody>
          <a:bodyPr/>
          <a:lstStyle>
            <a:lvl1pPr marL="164592"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5767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5767" y="2234144"/>
            <a:ext cx="5291328" cy="3951288"/>
          </a:xfrm>
        </p:spPr>
        <p:txBody>
          <a:bodyPr/>
          <a:lstStyle>
            <a:lvl1pPr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B0A-E3F8-2B42-AC0F-4B63D233AF15}" type="datetime1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18064362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624E-BDBD-EA41-8258-217FEFAC7833}" type="datetime1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4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116" y="1955801"/>
            <a:ext cx="12192000" cy="101600"/>
          </a:xfrm>
          <a:prstGeom prst="rect">
            <a:avLst/>
          </a:prstGeom>
          <a:gradFill flip="none" rotWithShape="1">
            <a:gsLst>
              <a:gs pos="9000">
                <a:srgbClr val="CF7F00"/>
              </a:gs>
              <a:gs pos="100000">
                <a:srgbClr val="FFCB02">
                  <a:alpha val="48000"/>
                </a:srgbClr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63085" y="5691746"/>
            <a:ext cx="10994308" cy="207490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15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55800"/>
            <a:ext cx="12192000" cy="3837546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02101"/>
            <a:ext cx="10363200" cy="876300"/>
          </a:xfrm>
        </p:spPr>
        <p:txBody>
          <a:bodyPr anchor="t"/>
          <a:lstStyle>
            <a:lvl1pPr algn="l">
              <a:lnSpc>
                <a:spcPts val="2900"/>
              </a:lnSpc>
              <a:defRPr sz="2800" b="1" cap="none" spc="1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98646"/>
            <a:ext cx="10363200" cy="403455"/>
          </a:xfrm>
        </p:spPr>
        <p:txBody>
          <a:bodyPr anchor="b" anchorCtr="0"/>
          <a:lstStyle>
            <a:lvl1pPr marL="0" indent="0">
              <a:lnSpc>
                <a:spcPts val="21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60" y="2527301"/>
            <a:ext cx="3586041" cy="3266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2057401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17" y="5691746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229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30BB-010B-3645-921B-01579C531B68}" type="datetime1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919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40" y="5080001"/>
            <a:ext cx="10853560" cy="39793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66" y="5494338"/>
            <a:ext cx="10850033" cy="296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3813-FE79-6C4A-9660-F1B25EDE73F4}" type="datetime1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8840" y="5791200"/>
            <a:ext cx="982062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32368" y="838200"/>
            <a:ext cx="10850033" cy="4190999"/>
          </a:xfrm>
        </p:spPr>
        <p:txBody>
          <a:bodyPr/>
          <a:lstStyle>
            <a:lvl1pPr marL="0" indent="0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72584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200" b="1" baseline="0">
                <a:solidFill>
                  <a:schemeClr val="accent6"/>
                </a:solidFill>
                <a:effectLst>
                  <a:outerShdw blurRad="38100" dist="38100" dir="2700000" algn="tl" rotWithShape="0">
                    <a:schemeClr val="accent4">
                      <a:lumMod val="20000"/>
                      <a:lumOff val="80000"/>
                    </a:schemeClr>
                  </a:outerShdw>
                </a:effectLst>
              </a:defRPr>
            </a:lvl1pPr>
          </a:lstStyle>
          <a:p>
            <a:r>
              <a:rPr lang="en-US"/>
              <a:t>Headline – Myriad Pro, Bold, Shadow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7093" y="6164236"/>
            <a:ext cx="11367112" cy="527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123337651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34144"/>
            <a:ext cx="5291328" cy="3951288"/>
          </a:xfrm>
        </p:spPr>
        <p:txBody>
          <a:bodyPr/>
          <a:lstStyle>
            <a:lvl1pPr marL="164592"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5767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5767" y="2234144"/>
            <a:ext cx="5291328" cy="3951288"/>
          </a:xfrm>
        </p:spPr>
        <p:txBody>
          <a:bodyPr/>
          <a:lstStyle>
            <a:lvl1pPr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94744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9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85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40" y="5080001"/>
            <a:ext cx="10853560" cy="39793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66" y="5494338"/>
            <a:ext cx="10850033" cy="296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8840" y="5791200"/>
            <a:ext cx="982062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32368" y="838200"/>
            <a:ext cx="10850033" cy="4190999"/>
          </a:xfrm>
        </p:spPr>
        <p:txBody>
          <a:bodyPr/>
          <a:lstStyle>
            <a:lvl1pPr marL="0" indent="0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60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4559"/>
            <a:ext cx="12204192" cy="700354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16628" y="59966"/>
            <a:ext cx="2743048" cy="571818"/>
            <a:chOff x="202887" y="5437878"/>
            <a:chExt cx="2286199" cy="635444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5" name="Picture 14" descr="SEAL-white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887" y="5437878"/>
              <a:ext cx="635444" cy="635444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12010"/>
            <a:ext cx="109728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225DD-0EBA-4986-9B94-9CFC1DBDB178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866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14308" y="691734"/>
            <a:ext cx="12204192" cy="83427"/>
            <a:chOff x="4859" y="6756285"/>
            <a:chExt cx="6847555" cy="101715"/>
          </a:xfrm>
        </p:grpSpPr>
        <p:sp>
          <p:nvSpPr>
            <p:cNvPr id="28" name="Rectangle 27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566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2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784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4559"/>
            <a:ext cx="12204192" cy="700354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16628" y="59966"/>
            <a:ext cx="2743048" cy="571818"/>
            <a:chOff x="202887" y="5437878"/>
            <a:chExt cx="2286199" cy="635444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5" name="Picture 14" descr="SEAL-white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887" y="5437878"/>
              <a:ext cx="635444" cy="635444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89016"/>
            <a:ext cx="109728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D8AD-D12E-834D-8548-7072FE264DBC}" type="datetime1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866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14308" y="691734"/>
            <a:ext cx="12204192" cy="83427"/>
            <a:chOff x="4859" y="6756285"/>
            <a:chExt cx="6847555" cy="101715"/>
          </a:xfrm>
        </p:grpSpPr>
        <p:sp>
          <p:nvSpPr>
            <p:cNvPr id="28" name="Rectangle 27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258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96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784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4559"/>
            <a:ext cx="12204192" cy="700354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16628" y="59966"/>
            <a:ext cx="2743048" cy="571818"/>
            <a:chOff x="202887" y="5437878"/>
            <a:chExt cx="2286199" cy="635444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5" name="Picture 14" descr="SEAL-white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887" y="5437878"/>
              <a:ext cx="635444" cy="635444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12014"/>
            <a:ext cx="109728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D8AD-D12E-834D-8548-7072FE264DBC}" type="datetime1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8667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200" y="6356355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14308" y="691738"/>
            <a:ext cx="12204192" cy="83427"/>
            <a:chOff x="4859" y="6756285"/>
            <a:chExt cx="6847555" cy="101715"/>
          </a:xfrm>
        </p:grpSpPr>
        <p:sp>
          <p:nvSpPr>
            <p:cNvPr id="28" name="Rectangle 27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87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hf hdr="0" dt="0"/>
  <p:txStyles>
    <p:titleStyle>
      <a:lvl1pPr algn="l" defTabSz="457189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26" indent="-256026" algn="l" defTabSz="457189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770" indent="-285744" algn="l" defTabSz="457189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4559"/>
            <a:ext cx="12204192" cy="700354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16628" y="59966"/>
            <a:ext cx="2743048" cy="571818"/>
            <a:chOff x="202887" y="5437878"/>
            <a:chExt cx="2286199" cy="635444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5" name="Picture 14" descr="SEAL-white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887" y="5437878"/>
              <a:ext cx="635444" cy="635444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12010"/>
            <a:ext cx="109728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225DD-0EBA-4986-9B94-9CFC1DBDB178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866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14308" y="691734"/>
            <a:ext cx="12204192" cy="83427"/>
            <a:chOff x="4859" y="6756285"/>
            <a:chExt cx="6847555" cy="101715"/>
          </a:xfrm>
        </p:grpSpPr>
        <p:sp>
          <p:nvSpPr>
            <p:cNvPr id="28" name="Rectangle 27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673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19" r:id="rId10"/>
    <p:sldLayoutId id="2147483720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784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4559"/>
            <a:ext cx="12204192" cy="700354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16628" y="59966"/>
            <a:ext cx="2743048" cy="571818"/>
            <a:chOff x="202887" y="5437878"/>
            <a:chExt cx="2286199" cy="635444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5" name="Picture 14" descr="SEAL-white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887" y="5437878"/>
              <a:ext cx="635444" cy="635444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89016"/>
            <a:ext cx="109728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D8AD-D12E-834D-8548-7072FE264DBC}" type="datetime1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866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14308" y="691734"/>
            <a:ext cx="12204192" cy="83427"/>
            <a:chOff x="4859" y="6756285"/>
            <a:chExt cx="6847555" cy="101715"/>
          </a:xfrm>
        </p:grpSpPr>
        <p:sp>
          <p:nvSpPr>
            <p:cNvPr id="28" name="Rectangle 27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633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784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ziz.org/assets/docs/COVID19/IMM-1467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vaccines/covid-19/vaccination-provider-support.html#provider-agreement" TargetMode="Externa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hhs.gov/about/news/2023/04/18/fact-sheet-hhs-announces-hhs-bridge-access-program-covid-19-vaccines-treatments-maintain-access-covid-19-care-uninsured.html" TargetMode="Externa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0D321-4FE4-25EF-F6FC-AB484B197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774" y="2552700"/>
            <a:ext cx="10363200" cy="8763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DPH Provider Vaccine Office Hours:</a:t>
            </a:r>
            <a:r>
              <a:rPr lang="en-US" sz="40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​</a:t>
            </a:r>
            <a:br>
              <a:rPr lang="en-US" sz="40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en-US" sz="40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COVID-19 Vaccine Updates</a:t>
            </a:r>
            <a:r>
              <a:rPr lang="en-US" sz="40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​</a:t>
            </a:r>
            <a:br>
              <a:rPr lang="en-US" sz="24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</a:br>
            <a:r>
              <a:rPr lang="en-US" sz="20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07/19/2023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5609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3F54B-049B-75D8-0861-57661885E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524" y="648765"/>
            <a:ext cx="10515600" cy="7354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HHS Bridge Access Program – Pharmacies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2E895-B2C1-8F7B-7E64-8EDE549C4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524" y="1566753"/>
            <a:ext cx="10933386" cy="49721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The HHS Bridge Access Program is “a novel, funded partnership with pharmacy chains”: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Leverage the public commitments by drug manufacturers to provide vaccines and treatments free-of-charge for the uninsured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COVID-19 vaccine manufacturers have committed to provide vaccines at no cost for the uninsured</a:t>
            </a:r>
          </a:p>
          <a:p>
            <a:pPr lvl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Program will provide a per-dose payment to pharmacies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HHS expects that manufacturers ensure vaccines will be made readily available directly to pharmacies</a:t>
            </a:r>
          </a:p>
          <a:p>
            <a:pPr lvl="2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Manufacturers’ patient assistance programs will provide appropriate reimbursement or replacement for COVID-19 vaccines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24BC-BF01-9F80-BA16-8F616461B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D703BF-151A-0D40-8508-CABBAD09F9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766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1DB00-720C-1508-0867-B08FC23D0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12010"/>
            <a:ext cx="10972800" cy="634985"/>
          </a:xfrm>
        </p:spPr>
        <p:txBody>
          <a:bodyPr anchor="ctr">
            <a:normAutofit/>
          </a:bodyPr>
          <a:lstStyle/>
          <a:p>
            <a:r>
              <a:rPr lang="en-US" dirty="0"/>
              <a:t>COVID-19 Vaccine Ordering &amp; Distribution Post-Commercialization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0711B8B9-EF08-5C84-E2C8-8162D08C51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7011" y="1600201"/>
            <a:ext cx="9417977" cy="41909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31" name="Text Placeholder 3">
            <a:extLst>
              <a:ext uri="{FF2B5EF4-FFF2-40B4-BE49-F238E27FC236}">
                <a16:creationId xmlns:a16="http://schemas.microsoft.com/office/drawing/2014/main" id="{8E6F0B99-B2B5-1DB4-A40C-9840F9A1C2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6045990"/>
            <a:ext cx="9939867" cy="56515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hlinkClick r:id="rId3"/>
              </a:rPr>
              <a:t>CDPH Commercialization at a Glance: Provider Transition Guide</a:t>
            </a:r>
            <a:endParaRPr lang="en-US" sz="2400" dirty="0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4E53B6B4-A781-32CE-BBEF-AFDA19A2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3D703BF-151A-0D40-8508-CABBAD09F9A9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79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C4842-85BB-74DE-485D-574C6A070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to Commercialization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8A0AF-4AA7-5066-4070-12828513D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CDC State Health Officer letter was released Monday, July 17, emphasizing the importance of maintaining access to vaccine during the transition to commercialization </a:t>
            </a:r>
          </a:p>
          <a:p>
            <a:pPr lvl="1"/>
            <a:r>
              <a:rPr lang="en-US" sz="2800" dirty="0"/>
              <a:t>Providers should continue to offer COVID-19 vaccines during this transitional time </a:t>
            </a:r>
          </a:p>
          <a:p>
            <a:pPr lvl="1"/>
            <a:r>
              <a:rPr lang="en-US" sz="2800" dirty="0"/>
              <a:t>Providers should adhere to the </a:t>
            </a:r>
            <a:r>
              <a:rPr lang="en-US" sz="2800" dirty="0">
                <a:hlinkClick r:id="rId2"/>
              </a:rPr>
              <a:t>COVID-19 Provider Agreement</a:t>
            </a:r>
            <a:endParaRPr lang="en-US" sz="2800" dirty="0"/>
          </a:p>
          <a:p>
            <a:pPr lvl="1"/>
            <a:r>
              <a:rPr lang="en-US" sz="2800" dirty="0"/>
              <a:t>Patients should NOT be charged for an office visit or any other fee if the only service provided is COVID-19 vaccination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EB08A-07BA-9725-4D66-992EB9185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03BF-151A-0D40-8508-CABBAD09F9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58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05052-47AF-95E6-4136-660AC8365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Small Orders Available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517A3-917A-19E8-AE21-A421D3A97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55905" indent="-255905"/>
            <a:r>
              <a:rPr lang="en-US" sz="2800" dirty="0">
                <a:cs typeface="Calibri"/>
              </a:rPr>
              <a:t>Small orders will be available from the DPH warehouse up to commercialization (mid- to late-September)</a:t>
            </a:r>
          </a:p>
          <a:p>
            <a:pPr marL="255905" indent="-255905"/>
            <a:r>
              <a:rPr lang="en-US" sz="2800" dirty="0">
                <a:cs typeface="Calibri"/>
              </a:rPr>
              <a:t>Small orders will be available after standard orders close </a:t>
            </a:r>
          </a:p>
          <a:p>
            <a:pPr marL="557657" lvl="1" indent="-255905"/>
            <a:r>
              <a:rPr lang="en-US" dirty="0">
                <a:cs typeface="Calibri"/>
              </a:rPr>
              <a:t>Place all standard orders by Monday, July 31</a:t>
            </a:r>
            <a:r>
              <a:rPr lang="en-US" baseline="30000" dirty="0">
                <a:cs typeface="Calibri"/>
              </a:rPr>
              <a:t>st</a:t>
            </a:r>
            <a:r>
              <a:rPr lang="en-US" dirty="0">
                <a:cs typeface="Calibri"/>
              </a:rPr>
              <a:t> at 5pm</a:t>
            </a:r>
          </a:p>
          <a:p>
            <a:pPr marL="255905" indent="-255905"/>
            <a:r>
              <a:rPr lang="en-US" sz="2800" dirty="0">
                <a:cs typeface="Calibri"/>
              </a:rPr>
              <a:t>Procedures for small orders will not change </a:t>
            </a:r>
          </a:p>
          <a:p>
            <a:pPr marL="557657" lvl="1" indent="-255905"/>
            <a:r>
              <a:rPr lang="en-US" dirty="0">
                <a:cs typeface="Calibri"/>
              </a:rPr>
              <a:t>Ships at refrigerated temp </a:t>
            </a:r>
          </a:p>
          <a:p>
            <a:pPr marL="557657" lvl="1" indent="-255905"/>
            <a:r>
              <a:rPr lang="en-US" dirty="0">
                <a:cs typeface="Calibri"/>
              </a:rPr>
              <a:t>Show a photo ID (work badge, drivers license, etc.) and sign to receive the vaccine </a:t>
            </a:r>
          </a:p>
          <a:p>
            <a:pPr marL="557657" lvl="1" indent="-255905"/>
            <a:r>
              <a:rPr lang="en-US" dirty="0">
                <a:cs typeface="Calibri"/>
              </a:rPr>
              <a:t>Contact the Provider Call Center with questions: covidvaccinereq@ph.lacounty.gov</a:t>
            </a:r>
          </a:p>
          <a:p>
            <a:pPr marL="301752" lvl="1" indent="0">
              <a:buNone/>
            </a:pPr>
            <a:endParaRPr lang="en-US" sz="2800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830BA-E58B-1B8E-96A0-9A3F5A90E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03BF-151A-0D40-8508-CABBAD09F9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1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60091CA-9A4F-C704-7626-DB9A777BE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AE269-59FD-474B-AF35-09FC3406C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D703BF-151A-0D40-8508-CABBAD09F9A9}" type="slidenum">
              <a:rPr lang="en-US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F19291F-2DFF-0D3D-5A24-3D26556B6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794" y="2165351"/>
            <a:ext cx="10397067" cy="4190999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672A09E-28DD-AF13-3F48-4F551684FC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utoShape 2" descr="Woman in car getting vaccination">
            <a:extLst>
              <a:ext uri="{FF2B5EF4-FFF2-40B4-BE49-F238E27FC236}">
                <a16:creationId xmlns:a16="http://schemas.microsoft.com/office/drawing/2014/main" id="{650DA95C-E347-44DF-8F7F-63AB457422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AutoShape 4" descr="Woman in car getting vaccination">
            <a:extLst>
              <a:ext uri="{FF2B5EF4-FFF2-40B4-BE49-F238E27FC236}">
                <a16:creationId xmlns:a16="http://schemas.microsoft.com/office/drawing/2014/main" id="{C0ABB415-EAA1-4203-A908-B61A5F9BE5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A0E9C02-2527-4C96-B9A3-68612CA5889E}"/>
              </a:ext>
            </a:extLst>
          </p:cNvPr>
          <p:cNvSpPr>
            <a:spLocks noGrp="1"/>
          </p:cNvSpPr>
          <p:nvPr/>
        </p:nvSpPr>
        <p:spPr>
          <a:xfrm>
            <a:off x="91736" y="4576278"/>
            <a:ext cx="12313328" cy="14034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479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20479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0479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srgbClr val="20479E"/>
              </a:solidFill>
              <a:latin typeface="Arial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0479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0479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COVID-19 Vaccine: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0479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Availability after Sunsetting of the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0479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U.S. COVID-19 Vaccine Program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0479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0479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5162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107D-1E18-25D9-8995-334562FBF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Commercialization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32692-D9DC-2525-78CF-934BFBCC9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>
                <a:solidFill>
                  <a:srgbClr val="393D40"/>
                </a:solidFill>
                <a:effectLst/>
              </a:rPr>
              <a:t>Commercialization is the transition of COVID-19 medical countermeasures, including vaccines, treatments, and test kits previously purchased by the U.S. Government (USG), to established pathways of procurement (</a:t>
            </a:r>
            <a:r>
              <a:rPr lang="en-US" b="0" i="0" u="none" strike="noStrike">
                <a:solidFill>
                  <a:schemeClr val="tx2"/>
                </a:solidFill>
                <a:effectLst/>
              </a:rPr>
              <a:t>commercial market</a:t>
            </a:r>
            <a:r>
              <a:rPr lang="en-US" u="none" strike="noStrike">
                <a:solidFill>
                  <a:srgbClr val="393D40"/>
                </a:solidFill>
              </a:rPr>
              <a:t>)</a:t>
            </a:r>
            <a:r>
              <a:rPr lang="en-US" b="0" i="0">
                <a:solidFill>
                  <a:srgbClr val="393D40"/>
                </a:solidFill>
                <a:effectLst/>
              </a:rPr>
              <a:t>, distribution, and payment by both public and private payers.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11AB1-B8B6-4C0E-CADB-7B7FF49BB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D703BF-151A-0D40-8508-CABBAD09F9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894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BAEE62-0E90-CB21-0337-DDABF3AA2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090" y="661536"/>
            <a:ext cx="10515600" cy="771858"/>
          </a:xfrm>
        </p:spPr>
        <p:txBody>
          <a:bodyPr/>
          <a:lstStyle/>
          <a:p>
            <a:r>
              <a:rPr lang="en-US" dirty="0"/>
              <a:t>COVID-19 Vaccine Transition to Commercialization - Children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42365F-35CD-B413-F354-D6639B3CC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7468" y="1433394"/>
            <a:ext cx="5548532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Anticipated timeline: 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Fall 2023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Vaccine availability for pediatric and adult populations to follow current models for non-COVID-19 vaccines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Pediatric populations: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Vaccines will be made available through the Vaccines for Children (VFC) Program for eligible children under 19 years of age. 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Vaccines for privately insured patients will be purchased following similar established mechanisms in healthcare for non-COVID-19 vaccines.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>
              <a:lnSpc>
                <a:spcPct val="15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E5496-2F85-FA48-FB61-5086669F0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D703BF-151A-0D40-8508-CABBAD09F9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E9AA279-EE7F-6252-C121-C8597CC163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98847" y="2342795"/>
            <a:ext cx="4922055" cy="2335891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0791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017D061-B615-6964-3E9F-FA2A1E36B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563"/>
            <a:ext cx="10515600" cy="696915"/>
          </a:xfrm>
        </p:spPr>
        <p:txBody>
          <a:bodyPr/>
          <a:lstStyle/>
          <a:p>
            <a:r>
              <a:rPr lang="en-US" dirty="0"/>
              <a:t>COVID-19 Vaccines: Addition to VFC Program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8045FB-C60C-8C59-EBFA-E613E94FF4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687245"/>
            <a:ext cx="5181600" cy="435133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COVID-19 vaccine is already a routinely recommended ACIP vaccine, and has been officially voted into the VFC Program</a:t>
            </a:r>
          </a:p>
          <a:p>
            <a:r>
              <a:rPr lang="en-US" dirty="0"/>
              <a:t>It is expected that ordering and availability for this vaccine, via routine VFC Program ordering processes, </a:t>
            </a:r>
            <a:r>
              <a:rPr lang="en-US" b="1" dirty="0">
                <a:solidFill>
                  <a:schemeClr val="tx2"/>
                </a:solidFill>
              </a:rPr>
              <a:t>will occur after the sunset of the COVID-19 Program (Fall 2023) 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B4D0E7-72D6-49D4-8E9A-714F8850AF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86851" y="1598306"/>
            <a:ext cx="4084349" cy="4351338"/>
          </a:xfrm>
          <a:ln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803F6-A375-4430-F029-54C978F14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D703BF-151A-0D40-8508-CABBAD09F9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F3915D-C9A9-4E4D-8202-705AE74AAEBA}"/>
              </a:ext>
            </a:extLst>
          </p:cNvPr>
          <p:cNvSpPr txBox="1"/>
          <p:nvPr/>
        </p:nvSpPr>
        <p:spPr>
          <a:xfrm>
            <a:off x="1533832" y="6356350"/>
            <a:ext cx="5133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*Advisory Committee on Immunization Practices-CDC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35501F-439B-80D0-C0A7-600CD71F13F3}"/>
              </a:ext>
            </a:extLst>
          </p:cNvPr>
          <p:cNvSpPr txBox="1"/>
          <p:nvPr/>
        </p:nvSpPr>
        <p:spPr>
          <a:xfrm>
            <a:off x="7889879" y="6356350"/>
            <a:ext cx="2277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**Vaccines for Children</a:t>
            </a:r>
          </a:p>
        </p:txBody>
      </p:sp>
    </p:spTree>
    <p:extLst>
      <p:ext uri="{BB962C8B-B14F-4D97-AF65-F5344CB8AC3E}">
        <p14:creationId xmlns:p14="http://schemas.microsoft.com/office/powerpoint/2010/main" val="3347439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017D061-B615-6964-3E9F-FA2A1E36B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7953"/>
            <a:ext cx="10515600" cy="616505"/>
          </a:xfrm>
        </p:spPr>
        <p:txBody>
          <a:bodyPr/>
          <a:lstStyle/>
          <a:p>
            <a:r>
              <a:rPr lang="en-US" dirty="0"/>
              <a:t>COVID-19 Vaccines: Addition to VFC Program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8045FB-C60C-8C59-EBFA-E613E94FF4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787" y="1608144"/>
            <a:ext cx="6311090" cy="466725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600" dirty="0"/>
              <a:t>It is likely </a:t>
            </a:r>
            <a:r>
              <a:rPr lang="en-US" sz="2600" dirty="0" err="1">
                <a:solidFill>
                  <a:schemeClr val="tx2"/>
                </a:solidFill>
              </a:rPr>
              <a:t>myVFCVACCINES</a:t>
            </a:r>
            <a:r>
              <a:rPr lang="en-US" sz="2600" dirty="0"/>
              <a:t> will be the system used to support vaccine ordering and distribution.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Still have ~1/3 of VFC providers that have not enrolled in the COVID-19 program, eliminating need to enroll sites in </a:t>
            </a:r>
            <a:r>
              <a:rPr lang="en-US" dirty="0" err="1"/>
              <a:t>myCAvax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COVID-19 vaccines can quickly be added to the VFC formulary, providing one system for ordering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Will have visibility into COVID-19 vaccine ordering consistent with how other routine vaccines are reviewed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803F6-A375-4430-F029-54C978F14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D703BF-151A-0D40-8508-CABBAD09F9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2">
            <a:extLst>
              <a:ext uri="{FF2B5EF4-FFF2-40B4-BE49-F238E27FC236}">
                <a16:creationId xmlns:a16="http://schemas.microsoft.com/office/drawing/2014/main" id="{CC233C24-DF06-68D9-10FF-2D613271CD3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605" y="2110778"/>
            <a:ext cx="3314870" cy="116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MyVFCvaccines">
            <a:extLst>
              <a:ext uri="{FF2B5EF4-FFF2-40B4-BE49-F238E27FC236}">
                <a16:creationId xmlns:a16="http://schemas.microsoft.com/office/drawing/2014/main" id="{18AC2E2E-96A9-88DC-219A-7D895AA39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684" y="3326112"/>
            <a:ext cx="2206711" cy="30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27">
            <a:extLst>
              <a:ext uri="{FF2B5EF4-FFF2-40B4-BE49-F238E27FC236}">
                <a16:creationId xmlns:a16="http://schemas.microsoft.com/office/drawing/2014/main" id="{261715EF-5522-C0CB-D4E9-44EA88A755CE}"/>
              </a:ext>
            </a:extLst>
          </p:cNvPr>
          <p:cNvSpPr/>
          <p:nvPr/>
        </p:nvSpPr>
        <p:spPr>
          <a:xfrm>
            <a:off x="7127613" y="1808812"/>
            <a:ext cx="4794352" cy="419095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49">
            <a:extLst>
              <a:ext uri="{FF2B5EF4-FFF2-40B4-BE49-F238E27FC236}">
                <a16:creationId xmlns:a16="http://schemas.microsoft.com/office/drawing/2014/main" id="{3584556A-28F3-0BE8-B794-3614437D1C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27" t="-1" b="41251"/>
          <a:stretch/>
        </p:blipFill>
        <p:spPr>
          <a:xfrm>
            <a:off x="10467528" y="4117515"/>
            <a:ext cx="1390269" cy="3651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4E647F-5F50-5EF4-E1AC-E941C2B5D5CA}"/>
              </a:ext>
            </a:extLst>
          </p:cNvPr>
          <p:cNvSpPr txBox="1"/>
          <p:nvPr/>
        </p:nvSpPr>
        <p:spPr>
          <a:xfrm>
            <a:off x="7280366" y="3941769"/>
            <a:ext cx="33930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0479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VFC routine vaccines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0479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VFC Flu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0479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317 Vaccines LHD 317 Vaccines VFA</a:t>
            </a:r>
          </a:p>
        </p:txBody>
      </p:sp>
      <p:sp>
        <p:nvSpPr>
          <p:cNvPr id="2" name="Plus Sign 1">
            <a:extLst>
              <a:ext uri="{FF2B5EF4-FFF2-40B4-BE49-F238E27FC236}">
                <a16:creationId xmlns:a16="http://schemas.microsoft.com/office/drawing/2014/main" id="{7BC8D0CD-EFAA-76F2-0209-1893A8E3386B}"/>
              </a:ext>
            </a:extLst>
          </p:cNvPr>
          <p:cNvSpPr/>
          <p:nvPr/>
        </p:nvSpPr>
        <p:spPr>
          <a:xfrm>
            <a:off x="9750354" y="4119418"/>
            <a:ext cx="462116" cy="479906"/>
          </a:xfrm>
          <a:prstGeom prst="mathPlus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E4C128E-AC59-E481-2A5A-2AC8B32E8632}"/>
              </a:ext>
            </a:extLst>
          </p:cNvPr>
          <p:cNvSpPr/>
          <p:nvPr/>
        </p:nvSpPr>
        <p:spPr>
          <a:xfrm>
            <a:off x="10297319" y="4100880"/>
            <a:ext cx="1390270" cy="51698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EC4F25-5C3F-B635-35EC-BA8C4116130E}"/>
              </a:ext>
            </a:extLst>
          </p:cNvPr>
          <p:cNvSpPr/>
          <p:nvPr/>
        </p:nvSpPr>
        <p:spPr>
          <a:xfrm>
            <a:off x="7280366" y="3904287"/>
            <a:ext cx="4488847" cy="123781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143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BAEE62-0E90-CB21-0337-DDABF3AA2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0809"/>
            <a:ext cx="10515600" cy="567586"/>
          </a:xfrm>
        </p:spPr>
        <p:txBody>
          <a:bodyPr/>
          <a:lstStyle/>
          <a:p>
            <a:r>
              <a:rPr lang="en-US" dirty="0"/>
              <a:t>COVID-19 Vaccine Transition to Commercialization - Adults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42365F-35CD-B413-F354-D6639B3CC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39" y="1661704"/>
            <a:ext cx="10515600" cy="4351338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Adult populations: 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Anticipate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limited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vaccine supply will be made available through the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HHS Bridge Access Program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(BAP) for uninsured/under-insured adults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Vaccines for insured adults will be through private supplies obtained via established processes, like non-COVID vaccines</a:t>
            </a:r>
          </a:p>
          <a:p>
            <a:pPr lvl="3">
              <a:lnSpc>
                <a:spcPct val="110000"/>
              </a:lnSpc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 most private insurance plans, vaccines recommended for routine use by the Advisory Committee on Immunization Practices (ACIP), including COVID-19 vaccines, will be fully covered without a co-pay (Affordable Care Act)</a:t>
            </a:r>
          </a:p>
          <a:p>
            <a:pPr lvl="3">
              <a:lnSpc>
                <a:spcPct val="110000"/>
              </a:lnSpc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 Medicare Part B beneficiaries, COVID-19 vaccinations are covered without cost sharing, and this will continue</a:t>
            </a:r>
          </a:p>
          <a:p>
            <a:pPr lvl="3">
              <a:lnSpc>
                <a:spcPct val="110000"/>
              </a:lnSpc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 Medicare Part D/equivalent plans, ACIP-recommended vaccines will be fully covered at no cost (included in the Inflation Reduction Act)</a:t>
            </a:r>
          </a:p>
          <a:p>
            <a:pPr lvl="3">
              <a:lnSpc>
                <a:spcPct val="110000"/>
              </a:lnSpc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Anticipate that Medi-Cal will cover COVID-19 vaccines</a:t>
            </a:r>
            <a:endParaRPr lang="en-US" dirty="0"/>
          </a:p>
          <a:p>
            <a:pPr lvl="1">
              <a:lnSpc>
                <a:spcPct val="15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E5496-2F85-FA48-FB61-5086669F0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D703BF-151A-0D40-8508-CABBAD09F9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299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1F9EB-419A-E6D7-48B8-4EC677A91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656084"/>
            <a:ext cx="10515600" cy="743625"/>
          </a:xfrm>
        </p:spPr>
        <p:txBody>
          <a:bodyPr/>
          <a:lstStyle/>
          <a:p>
            <a:r>
              <a:rPr lang="en-US" dirty="0"/>
              <a:t>Background – HHS Bridge Access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670F9-6679-3DC2-A91E-02BFFFFB9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442581"/>
            <a:ext cx="6485878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purpose of this program is to help maintain access to COVID-19 care (vaccines and therapeutics)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uninsured adults, 19 years of age and older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 through existing public health infrastructure, HRSA-supported health centers (i.e., Health Centers), and participating pharmacies, via two major components: </a:t>
            </a:r>
          </a:p>
          <a:p>
            <a:pPr marL="800100" lvl="2" indent="-342900">
              <a:lnSpc>
                <a:spcPct val="12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Provide support for the existing public sector vaccine safety net, implemented and maintained by state immunization programs, Local Health Departments, and HRSA supported health centers.</a:t>
            </a:r>
          </a:p>
          <a:p>
            <a:pPr marL="800100" lvl="2" indent="-342900">
              <a:lnSpc>
                <a:spcPct val="12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Create a funded partnership with pharmacy chains that will enable them to continue offering free COVID-19 vaccinations and treatments.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2C2AA-783F-F20F-67B3-11C762EBD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D703BF-151A-0D40-8508-CABBAD09F9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53BA43-13EA-A44D-E3E5-FBF1ADC80BAC}"/>
              </a:ext>
            </a:extLst>
          </p:cNvPr>
          <p:cNvSpPr txBox="1"/>
          <p:nvPr/>
        </p:nvSpPr>
        <p:spPr>
          <a:xfrm>
            <a:off x="1630115" y="6356350"/>
            <a:ext cx="60944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37D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HSS Bridge Access Program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37D2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DBC135-EE16-70CD-1CBC-5D90452E9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866" y="1442581"/>
            <a:ext cx="4511864" cy="4127273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7595266-030C-D192-E767-8914ECA4B439}"/>
              </a:ext>
            </a:extLst>
          </p:cNvPr>
          <p:cNvSpPr/>
          <p:nvPr/>
        </p:nvSpPr>
        <p:spPr>
          <a:xfrm>
            <a:off x="8579378" y="3124786"/>
            <a:ext cx="3140182" cy="60842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801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1F9EB-419A-E6D7-48B8-4EC677A91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792" y="696716"/>
            <a:ext cx="10676416" cy="9456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HHS Bridge Access Program: Existing Public Health Infrastructure Component (Preliminary Details)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670F9-6679-3DC2-A91E-02BFFFFB9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697" y="2066923"/>
            <a:ext cx="5126303" cy="391932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CDC will negotiate federal contracts with manufacturers and purchase COVID-19 vaccines made available to states for ordering</a:t>
            </a:r>
          </a:p>
          <a:p>
            <a:pPr>
              <a:spcBef>
                <a:spcPts val="600"/>
              </a:spcBef>
            </a:pPr>
            <a:r>
              <a:rPr lang="en-US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Vaccines will be purchased with Section 317 Funds and must be used exclusively for vaccinating uninsured/under-insured adults</a:t>
            </a:r>
          </a:p>
          <a:p>
            <a:pPr>
              <a:spcBef>
                <a:spcPts val="600"/>
              </a:spcBef>
            </a:pPr>
            <a:r>
              <a:rPr lang="en-US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participation requirements will be guided by the 317 Vaccine Program</a:t>
            </a:r>
          </a:p>
          <a:p>
            <a:pPr>
              <a:spcBef>
                <a:spcPts val="600"/>
              </a:spcBef>
            </a:pPr>
            <a:r>
              <a:rPr lang="en-US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 on how the program will be implemented this fall are still forthcoming. </a:t>
            </a:r>
          </a:p>
          <a:p>
            <a:pPr lvl="1">
              <a:spcBef>
                <a:spcPts val="600"/>
              </a:spcBef>
            </a:pPr>
            <a:r>
              <a:rPr lang="en-US" sz="1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Likely Vaccine Ordering and Provider Management will continue to be supported by myCAvax systems and COVID teams</a:t>
            </a:r>
          </a:p>
          <a:p>
            <a:endParaRPr lang="en-US" sz="1700" dirty="0"/>
          </a:p>
          <a:p>
            <a:endParaRPr lang="en-US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080DCC-9221-7574-8C5C-3CBEDC0C9E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618"/>
          <a:stretch/>
        </p:blipFill>
        <p:spPr>
          <a:xfrm>
            <a:off x="6967215" y="1866613"/>
            <a:ext cx="4797078" cy="410914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2C2AA-783F-F20F-67B3-11C762EBD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3D703BF-151A-0D40-8508-CABBAD09F9A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593356"/>
      </p:ext>
    </p:extLst>
  </p:cSld>
  <p:clrMapOvr>
    <a:masterClrMapping/>
  </p:clrMapOvr>
</p:sld>
</file>

<file path=ppt/theme/theme1.xml><?xml version="1.0" encoding="utf-8"?>
<a:theme xmlns:a="http://schemas.openxmlformats.org/drawingml/2006/main" name="LA DP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 DPH" id="{A158CCA8-7E5C-4472-BE46-57C617B991A0}" vid="{C4D90A3F-BD0E-4971-90D9-DAE938C36B67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LA DP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 DPH" id="{A158CCA8-7E5C-4472-BE46-57C617B991A0}" vid="{C4D90A3F-BD0E-4971-90D9-DAE938C36B67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CD91F4C12E414BB1986EB74AB9F7F7" ma:contentTypeVersion="14" ma:contentTypeDescription="Create a new document." ma:contentTypeScope="" ma:versionID="f2948dae525999648b460ef891adc72c">
  <xsd:schema xmlns:xsd="http://www.w3.org/2001/XMLSchema" xmlns:xs="http://www.w3.org/2001/XMLSchema" xmlns:p="http://schemas.microsoft.com/office/2006/metadata/properties" xmlns:ns2="62c82a4d-781b-43f7-9455-28e480f20635" xmlns:ns3="13ac4ded-852d-45e3-b3d7-499fba022b4e" xmlns:ns4="bf2920f7-6e42-4ee3-9f3f-c94b7af73a2a" targetNamespace="http://schemas.microsoft.com/office/2006/metadata/properties" ma:root="true" ma:fieldsID="94902ba221f68cc5ca1fddf8045c2235" ns2:_="" ns3:_="" ns4:_="">
    <xsd:import namespace="62c82a4d-781b-43f7-9455-28e480f20635"/>
    <xsd:import namespace="13ac4ded-852d-45e3-b3d7-499fba022b4e"/>
    <xsd:import namespace="bf2920f7-6e42-4ee3-9f3f-c94b7af73a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82a4d-781b-43f7-9455-28e480f206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377eeec-9545-4db6-a5b8-3c28df25bf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ac4ded-852d-45e3-b3d7-499fba022b4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920f7-6e42-4ee3-9f3f-c94b7af73a2a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6ed3a10c-b20a-49ae-b8a9-4d1ece0e9b3a}" ma:internalName="TaxCatchAll" ma:showField="CatchAllData" ma:web="13ac4ded-852d-45e3-b3d7-499fba022b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c82a4d-781b-43f7-9455-28e480f20635">
      <Terms xmlns="http://schemas.microsoft.com/office/infopath/2007/PartnerControls"/>
    </lcf76f155ced4ddcb4097134ff3c332f>
    <TaxCatchAll xmlns="bf2920f7-6e42-4ee3-9f3f-c94b7af73a2a" xsi:nil="true"/>
  </documentManagement>
</p:properties>
</file>

<file path=customXml/itemProps1.xml><?xml version="1.0" encoding="utf-8"?>
<ds:datastoreItem xmlns:ds="http://schemas.openxmlformats.org/officeDocument/2006/customXml" ds:itemID="{552A274B-FD11-4F58-AAC8-A77A6350D9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48DE96-18E0-4D0A-A6F0-837C5E091E4D}"/>
</file>

<file path=customXml/itemProps3.xml><?xml version="1.0" encoding="utf-8"?>
<ds:datastoreItem xmlns:ds="http://schemas.openxmlformats.org/officeDocument/2006/customXml" ds:itemID="{9D953E51-DDE0-4548-8DB5-F70065541B2F}">
  <ds:schemaRefs>
    <ds:schemaRef ds:uri="e5cf8eb2-1acc-4a86-a13b-137b07ba7b86"/>
    <ds:schemaRef ds:uri="http://purl.org/dc/elements/1.1/"/>
    <ds:schemaRef ds:uri="3843d7bf-aa87-4a0f-9ed2-95a560c41a6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07597248-ea38-451b-8abe-a638eddbac81}" enabled="0" method="" siteId="{07597248-ea38-451b-8abe-a638eddbac8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LA DPH</Template>
  <TotalTime>2450</TotalTime>
  <Words>924</Words>
  <Application>Microsoft Office PowerPoint</Application>
  <PresentationFormat>Widescreen</PresentationFormat>
  <Paragraphs>85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 Black</vt:lpstr>
      <vt:lpstr>Calibri</vt:lpstr>
      <vt:lpstr>Courier New</vt:lpstr>
      <vt:lpstr>Franklin Gothic Demi</vt:lpstr>
      <vt:lpstr>LA DPH</vt:lpstr>
      <vt:lpstr>4_Office Theme</vt:lpstr>
      <vt:lpstr>6_Office Theme</vt:lpstr>
      <vt:lpstr>1_LA DPH</vt:lpstr>
      <vt:lpstr>5_Office Theme</vt:lpstr>
      <vt:lpstr>DPH Provider Vaccine Office Hours:​ ​COVID-19 Vaccine Updates​ 07/19/2023</vt:lpstr>
      <vt:lpstr>PowerPoint Presentation</vt:lpstr>
      <vt:lpstr>Commercialization Definition</vt:lpstr>
      <vt:lpstr>COVID-19 Vaccine Transition to Commercialization - Children  </vt:lpstr>
      <vt:lpstr>COVID-19 Vaccines: Addition to VFC Program</vt:lpstr>
      <vt:lpstr>COVID-19 Vaccines: Addition to VFC Program</vt:lpstr>
      <vt:lpstr>COVID-19 Vaccine Transition to Commercialization - Adults </vt:lpstr>
      <vt:lpstr>Background – HHS Bridge Access Program</vt:lpstr>
      <vt:lpstr>HHS Bridge Access Program: Existing Public Health Infrastructure Component (Preliminary Details) </vt:lpstr>
      <vt:lpstr>HHS Bridge Access Program – Pharmacies</vt:lpstr>
      <vt:lpstr>COVID-19 Vaccine Ordering &amp; Distribution Post-Commercialization</vt:lpstr>
      <vt:lpstr>Transition to Commercialization</vt:lpstr>
      <vt:lpstr>Small Orders Available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Vaccine Order Updates</dc:title>
  <dc:creator>Wendi</dc:creator>
  <cp:lastModifiedBy>Laurel Fowler</cp:lastModifiedBy>
  <cp:revision>235</cp:revision>
  <dcterms:created xsi:type="dcterms:W3CDTF">2022-02-22T23:59:23Z</dcterms:created>
  <dcterms:modified xsi:type="dcterms:W3CDTF">2023-07-19T15:42:09Z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0x01010027CD91F4C12E414BB1986EB74AB9F7F7</vt:lpwstr>
  </property>
</Properties>
</file>