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  <p:sldMasterId id="2147483681" r:id="rId6"/>
    <p:sldMasterId id="2147483697" r:id="rId7"/>
    <p:sldMasterId id="2147483708" r:id="rId8"/>
  </p:sldMasterIdLst>
  <p:notesMasterIdLst>
    <p:notesMasterId r:id="rId18"/>
  </p:notesMasterIdLst>
  <p:sldIdLst>
    <p:sldId id="258" r:id="rId9"/>
    <p:sldId id="277" r:id="rId10"/>
    <p:sldId id="2147473234" r:id="rId11"/>
    <p:sldId id="2147473235" r:id="rId12"/>
    <p:sldId id="2147473369" r:id="rId13"/>
    <p:sldId id="2147473385" r:id="rId14"/>
    <p:sldId id="2147473387" r:id="rId15"/>
    <p:sldId id="2147473233" r:id="rId16"/>
    <p:sldId id="214747085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10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9F7D7-CF78-4B3E-8B53-F19F86D0AB09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B5E5E-EEF6-4741-A165-F7F9107A4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07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07B47-2B95-4536-B260-5755B027F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742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Transferring Vaccines Job Aid: https://eziz.org/assets/docs/COVID19/IMM-1346.pdf</a:t>
            </a:r>
          </a:p>
          <a:p>
            <a:endParaRPr lang="en-US" dirty="0"/>
          </a:p>
          <a:p>
            <a:r>
              <a:rPr lang="en-US" dirty="0"/>
              <a:t>Vaccine Marketplace Helpful Introduction: http://www.icontact-archive.com/archive?c=1685203&amp;f=9345&amp;s=18845&amp;m=196623&amp;t=d5d015e4788f297ec3d6b7891198a53fcca5a1742d50d1e37d378774c06114fa</a:t>
            </a:r>
          </a:p>
          <a:p>
            <a:endParaRPr lang="en-US" dirty="0"/>
          </a:p>
          <a:p>
            <a:r>
              <a:rPr lang="en-US" dirty="0" err="1"/>
              <a:t>myCAvax</a:t>
            </a:r>
            <a:r>
              <a:rPr lang="en-US" dirty="0"/>
              <a:t> Interactive Guide: https://cdphvax.lightning.force.com/lightning/r/Knowledge__kav/ka0t0000000wke8AAA/view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07B47-2B95-4536-B260-5755B027F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801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8703886" y="434780"/>
            <a:ext cx="2971097" cy="626682"/>
            <a:chOff x="193478" y="5437878"/>
            <a:chExt cx="2295608" cy="645605"/>
          </a:xfrm>
        </p:grpSpPr>
        <p:pic>
          <p:nvPicPr>
            <p:cNvPr id="15" name="Picture 14" descr="DPH-Logo-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6" name="Picture 15" descr="SEAL-whit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7442" y="2527301"/>
            <a:ext cx="4755005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70" y="3202109"/>
            <a:ext cx="7350693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293" y="4084758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4469" y="5870696"/>
            <a:ext cx="2844800" cy="3651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A30225DD-0EBA-4986-9B94-9CFC1DBDB178}" type="datetimeFigureOut">
              <a:rPr lang="en-US" smtClean="0"/>
              <a:t>2/1/2023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5969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804D-0B8E-5A46-BBB5-264EB4C89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3D32F-E177-9446-B09D-D533B9555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35A01-1FDF-C045-A5F1-1C9E52D4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03BF-151A-0D40-8508-CABBAD09F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32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8703886" y="434780"/>
            <a:ext cx="2971097" cy="626682"/>
            <a:chOff x="193478" y="5437878"/>
            <a:chExt cx="2295608" cy="645605"/>
          </a:xfrm>
        </p:grpSpPr>
        <p:pic>
          <p:nvPicPr>
            <p:cNvPr id="15" name="Picture 14" descr="DPH-Logo-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6" name="Picture 15" descr="SEAL-whit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7442" y="2527301"/>
            <a:ext cx="4755005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70" y="2971801"/>
            <a:ext cx="7350693" cy="638175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3200" b="0" spc="1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470" y="4084758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4469" y="5870696"/>
            <a:ext cx="2844800" cy="3651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AC3ED585-F3FD-3549-A994-39826905F8BC}" type="datetime1">
              <a:rPr lang="en-US" smtClean="0"/>
              <a:t>2/1/2023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0832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eal &amp;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5163" y="2456575"/>
            <a:ext cx="4435963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69" y="2846516"/>
            <a:ext cx="7987041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b="0" spc="1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469" y="3729165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3759200" y="5145764"/>
            <a:ext cx="0" cy="114300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64444" y="5463280"/>
            <a:ext cx="2754337" cy="580962"/>
            <a:chOff x="193478" y="5437878"/>
            <a:chExt cx="2295608" cy="645605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4" name="Picture 3" descr="SEAL-whit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210050" y="5342468"/>
            <a:ext cx="2721327" cy="80433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80193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14C2-7739-024A-AAE4-333F8728754D}" type="datetime1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854195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With Text Box Tre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>
            <a:off x="584984" y="1606552"/>
            <a:ext cx="11001952" cy="31749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C7D2-64ED-E041-B415-7C7B0A849943}" type="datetime1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7530" y="1437765"/>
            <a:ext cx="10984871" cy="309226"/>
            <a:chOff x="448147" y="1628265"/>
            <a:chExt cx="8238653" cy="309226"/>
          </a:xfrm>
        </p:grpSpPr>
        <p:sp>
          <p:nvSpPr>
            <p:cNvPr id="7" name="Rectangle 6"/>
            <p:cNvSpPr/>
            <p:nvPr/>
          </p:nvSpPr>
          <p:spPr>
            <a:xfrm>
              <a:off x="448147" y="1709648"/>
              <a:ext cx="8238653" cy="73151"/>
            </a:xfrm>
            <a:prstGeom prst="rect">
              <a:avLst/>
            </a:prstGeom>
            <a:solidFill>
              <a:srgbClr val="0020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d-ID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987448" y="1628265"/>
              <a:ext cx="1061274" cy="309226"/>
              <a:chOff x="3987448" y="1628265"/>
              <a:chExt cx="1061274" cy="309226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3987448" y="1709648"/>
                <a:ext cx="1061274" cy="227843"/>
              </a:xfrm>
              <a:prstGeom prst="roundRect">
                <a:avLst>
                  <a:gd name="adj" fmla="val 15704"/>
                </a:avLst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4125876" y="1628265"/>
                <a:ext cx="784419" cy="188235"/>
              </a:xfrm>
              <a:prstGeom prst="rect">
                <a:avLst/>
              </a:prstGeom>
              <a:gradFill flip="none" rotWithShape="1">
                <a:gsLst>
                  <a:gs pos="5000">
                    <a:srgbClr val="418FFF"/>
                  </a:gs>
                  <a:gs pos="82000">
                    <a:srgbClr val="00205B"/>
                  </a:gs>
                </a:gsLst>
                <a:lin ang="3420000" scaled="0"/>
                <a:tileRect/>
              </a:gra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</p:grp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63600" y="1765302"/>
            <a:ext cx="10397067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388171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2116" y="1955801"/>
            <a:ext cx="12192000" cy="101600"/>
          </a:xfrm>
          <a:prstGeom prst="rect">
            <a:avLst/>
          </a:prstGeom>
          <a:gradFill flip="none" rotWithShape="1">
            <a:gsLst>
              <a:gs pos="9000">
                <a:srgbClr val="CF7F00"/>
              </a:gs>
              <a:gs pos="100000">
                <a:srgbClr val="FFCB02">
                  <a:alpha val="48000"/>
                </a:srgbClr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63085" y="5691746"/>
            <a:ext cx="10994308" cy="207490"/>
          </a:xfrm>
          <a:prstGeom prst="rect">
            <a:avLst/>
          </a:prstGeom>
          <a:gradFill flip="none" rotWithShape="1">
            <a:gsLst>
              <a:gs pos="69000">
                <a:schemeClr val="tx1">
                  <a:alpha val="15000"/>
                </a:schemeClr>
              </a:gs>
              <a:gs pos="100000">
                <a:srgbClr val="D9D9D9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-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55800"/>
            <a:ext cx="12192000" cy="3837546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02101"/>
            <a:ext cx="10363200" cy="876300"/>
          </a:xfrm>
        </p:spPr>
        <p:txBody>
          <a:bodyPr anchor="t"/>
          <a:lstStyle>
            <a:lvl1pPr algn="l">
              <a:lnSpc>
                <a:spcPct val="100000"/>
              </a:lnSpc>
              <a:defRPr sz="2800" b="0" cap="none" spc="100">
                <a:solidFill>
                  <a:srgbClr val="FFFFFF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698646"/>
            <a:ext cx="10363200" cy="403455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9AB3-E2A9-3D45-9524-220F07F718CB}" type="datetime1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960" y="2527301"/>
            <a:ext cx="3586041" cy="326604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" y="2057401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17" y="5691746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238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34144"/>
            <a:ext cx="5291328" cy="3951288"/>
          </a:xfrm>
        </p:spPr>
        <p:txBody>
          <a:bodyPr/>
          <a:lstStyle>
            <a:lvl1pPr marL="164592"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45767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5767" y="2234144"/>
            <a:ext cx="5291328" cy="3951288"/>
          </a:xfrm>
        </p:spPr>
        <p:txBody>
          <a:bodyPr/>
          <a:lstStyle>
            <a:lvl1pPr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5B0A-E3F8-2B42-AC0F-4B63D233AF15}" type="datetime1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788781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624E-BDBD-EA41-8258-217FEFAC7833}" type="datetime1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97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30BB-010B-3645-921B-01579C531B68}" type="datetime1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83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40" y="5080001"/>
            <a:ext cx="10853560" cy="39793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66" y="5494338"/>
            <a:ext cx="10850033" cy="296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3813-FE79-6C4A-9660-F1B25EDE73F4}" type="datetime1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8840" y="5791200"/>
            <a:ext cx="982062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32368" y="838200"/>
            <a:ext cx="10850033" cy="4190999"/>
          </a:xfrm>
        </p:spPr>
        <p:txBody>
          <a:bodyPr/>
          <a:lstStyle>
            <a:lvl1pPr marL="0" indent="0">
              <a:buFontTx/>
              <a:buNone/>
              <a:defRPr sz="2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8617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eal &amp;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5163" y="2456575"/>
            <a:ext cx="4435963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69" y="2846516"/>
            <a:ext cx="7987041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293" y="3729165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3759200" y="5145764"/>
            <a:ext cx="0" cy="114300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64444" y="5463280"/>
            <a:ext cx="2754337" cy="580962"/>
            <a:chOff x="193478" y="5437878"/>
            <a:chExt cx="2295608" cy="645605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4" name="Picture 3" descr="SEAL-whit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210050" y="5342468"/>
            <a:ext cx="2721327" cy="80433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19113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200" b="1" baseline="0">
                <a:solidFill>
                  <a:schemeClr val="accent6"/>
                </a:solidFill>
                <a:effectLst>
                  <a:outerShdw blurRad="38100" dist="38100" dir="2700000" algn="tl" rotWithShape="0">
                    <a:schemeClr val="accent4">
                      <a:lumMod val="20000"/>
                      <a:lumOff val="80000"/>
                    </a:schemeClr>
                  </a:outerShdw>
                </a:effectLst>
              </a:defRPr>
            </a:lvl1pPr>
          </a:lstStyle>
          <a:p>
            <a:r>
              <a:rPr lang="en-US"/>
              <a:t>Headline – Myriad Pro, Bold, Shadow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07093" y="6164236"/>
            <a:ext cx="11367112" cy="527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105495023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804D-0B8E-5A46-BBB5-264EB4C89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3D32F-E177-9446-B09D-D533B9555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35A01-1FDF-C045-A5F1-1C9E52D4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03BF-151A-0D40-8508-CABBAD09F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45367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8703889" y="434780"/>
            <a:ext cx="2971097" cy="626682"/>
            <a:chOff x="193478" y="5437878"/>
            <a:chExt cx="2295608" cy="645605"/>
          </a:xfrm>
        </p:grpSpPr>
        <p:pic>
          <p:nvPicPr>
            <p:cNvPr id="15" name="Picture 14" descr="DPH-Logo-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6" name="Picture 15" descr="SEAL-whit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7444" y="2527305"/>
            <a:ext cx="4755005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71" y="3202111"/>
            <a:ext cx="7350693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295" y="4084758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4469" y="5870700"/>
            <a:ext cx="2844800" cy="3651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AC3ED585-F3FD-3549-A994-39826905F8BC}" type="datetime1">
              <a:rPr lang="en-US" smtClean="0"/>
              <a:t>2/1/2023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8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3883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eal &amp;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5165" y="2456579"/>
            <a:ext cx="4435963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72" y="2846520"/>
            <a:ext cx="7987041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295" y="3729165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8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3759200" y="5145764"/>
            <a:ext cx="0" cy="114300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64446" y="5463280"/>
            <a:ext cx="2754337" cy="580962"/>
            <a:chOff x="193478" y="5437878"/>
            <a:chExt cx="2295608" cy="645605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4" name="Picture 3" descr="SEAL-whit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210053" y="5342472"/>
            <a:ext cx="2721327" cy="80433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89525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14C2-7739-024A-AAE4-333F8728754D}" type="datetime1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5791200"/>
            <a:ext cx="9939867" cy="565150"/>
          </a:xfrm>
        </p:spPr>
        <p:txBody>
          <a:bodyPr/>
          <a:lstStyle>
            <a:lvl1pPr marL="91438" indent="-91438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11719041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With Text Box Tre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>
            <a:off x="584984" y="1606553"/>
            <a:ext cx="11001952" cy="31749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C7D2-64ED-E041-B415-7C7B0A849943}" type="datetime1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7533" y="1437765"/>
            <a:ext cx="10984871" cy="309226"/>
            <a:chOff x="448147" y="1628265"/>
            <a:chExt cx="8238653" cy="309226"/>
          </a:xfrm>
        </p:grpSpPr>
        <p:sp>
          <p:nvSpPr>
            <p:cNvPr id="7" name="Rectangle 6"/>
            <p:cNvSpPr/>
            <p:nvPr/>
          </p:nvSpPr>
          <p:spPr>
            <a:xfrm>
              <a:off x="448147" y="1709648"/>
              <a:ext cx="8238653" cy="73151"/>
            </a:xfrm>
            <a:prstGeom prst="rect">
              <a:avLst/>
            </a:prstGeom>
            <a:solidFill>
              <a:srgbClr val="0020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d-ID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987448" y="1628265"/>
              <a:ext cx="1061274" cy="309226"/>
              <a:chOff x="3987448" y="1628265"/>
              <a:chExt cx="1061274" cy="309226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3987448" y="1709648"/>
                <a:ext cx="1061274" cy="227843"/>
              </a:xfrm>
              <a:prstGeom prst="roundRect">
                <a:avLst>
                  <a:gd name="adj" fmla="val 15704"/>
                </a:avLst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4125876" y="1628265"/>
                <a:ext cx="784419" cy="188235"/>
              </a:xfrm>
              <a:prstGeom prst="rect">
                <a:avLst/>
              </a:prstGeom>
              <a:gradFill flip="none" rotWithShape="1">
                <a:gsLst>
                  <a:gs pos="5000">
                    <a:srgbClr val="418FFF"/>
                  </a:gs>
                  <a:gs pos="82000">
                    <a:srgbClr val="00205B"/>
                  </a:gs>
                </a:gsLst>
                <a:lin ang="3420000" scaled="0"/>
                <a:tileRect/>
              </a:gra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</p:grp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63601" y="1765306"/>
            <a:ext cx="10397067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5791200"/>
            <a:ext cx="9939867" cy="565150"/>
          </a:xfrm>
        </p:spPr>
        <p:txBody>
          <a:bodyPr/>
          <a:lstStyle>
            <a:lvl1pPr marL="91438" indent="-91438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17120619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2116" y="1955801"/>
            <a:ext cx="12192000" cy="101600"/>
          </a:xfrm>
          <a:prstGeom prst="rect">
            <a:avLst/>
          </a:prstGeom>
          <a:gradFill flip="none" rotWithShape="1">
            <a:gsLst>
              <a:gs pos="9000">
                <a:srgbClr val="CF7F00"/>
              </a:gs>
              <a:gs pos="100000">
                <a:srgbClr val="FFCB02">
                  <a:alpha val="48000"/>
                </a:srgbClr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63087" y="5691746"/>
            <a:ext cx="10994308" cy="207490"/>
          </a:xfrm>
          <a:prstGeom prst="rect">
            <a:avLst/>
          </a:prstGeom>
          <a:gradFill flip="none" rotWithShape="1">
            <a:gsLst>
              <a:gs pos="69000">
                <a:schemeClr val="tx1">
                  <a:alpha val="15000"/>
                </a:schemeClr>
              </a:gs>
              <a:gs pos="100000">
                <a:srgbClr val="D9D9D9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898" marR="0" indent="-88898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55800"/>
            <a:ext cx="12192000" cy="3837546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02101"/>
            <a:ext cx="10363200" cy="876300"/>
          </a:xfrm>
        </p:spPr>
        <p:txBody>
          <a:bodyPr anchor="t"/>
          <a:lstStyle>
            <a:lvl1pPr algn="l">
              <a:lnSpc>
                <a:spcPts val="2900"/>
              </a:lnSpc>
              <a:defRPr sz="2800" b="1" cap="none" spc="1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698650"/>
            <a:ext cx="10363200" cy="403455"/>
          </a:xfrm>
        </p:spPr>
        <p:txBody>
          <a:bodyPr anchor="b" anchorCtr="0"/>
          <a:lstStyle>
            <a:lvl1pPr marL="0" indent="0">
              <a:lnSpc>
                <a:spcPts val="21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9AB3-E2A9-3D45-9524-220F07F718CB}" type="datetime1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962" y="2527301"/>
            <a:ext cx="3586041" cy="326604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" y="2057401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19" y="5691746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441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34144"/>
            <a:ext cx="5291328" cy="3951288"/>
          </a:xfrm>
        </p:spPr>
        <p:txBody>
          <a:bodyPr/>
          <a:lstStyle>
            <a:lvl1pPr marL="164588" indent="-201163">
              <a:defRPr sz="2200"/>
            </a:lvl1pPr>
            <a:lvl2pPr marL="530339" indent="-256026">
              <a:defRPr sz="2000"/>
            </a:lvl2pPr>
            <a:lvl3pPr marL="713214" indent="-182875">
              <a:defRPr sz="1800"/>
            </a:lvl3pPr>
            <a:lvl4pPr marL="960096">
              <a:defRPr sz="1600"/>
            </a:lvl4pPr>
            <a:lvl5pPr marL="118869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45767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5767" y="2234144"/>
            <a:ext cx="5291328" cy="3951288"/>
          </a:xfrm>
        </p:spPr>
        <p:txBody>
          <a:bodyPr/>
          <a:lstStyle>
            <a:lvl1pPr indent="-201163">
              <a:defRPr sz="2200"/>
            </a:lvl1pPr>
            <a:lvl2pPr marL="530339" indent="-256026">
              <a:defRPr sz="2000"/>
            </a:lvl2pPr>
            <a:lvl3pPr marL="713214" indent="-182875">
              <a:defRPr sz="1800"/>
            </a:lvl3pPr>
            <a:lvl4pPr marL="960096">
              <a:defRPr sz="1600"/>
            </a:lvl4pPr>
            <a:lvl5pPr marL="118869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5B0A-E3F8-2B42-AC0F-4B63D233AF15}" type="datetime1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5791200"/>
            <a:ext cx="9939867" cy="565150"/>
          </a:xfrm>
        </p:spPr>
        <p:txBody>
          <a:bodyPr/>
          <a:lstStyle>
            <a:lvl1pPr marL="91438" indent="-91438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3021727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624E-BDBD-EA41-8258-217FEFAC7833}" type="datetime1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344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30BB-010B-3645-921B-01579C531B68}" type="datetime1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6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927566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40" y="5080005"/>
            <a:ext cx="10853560" cy="39793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69" y="5494342"/>
            <a:ext cx="10850033" cy="296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3813-FE79-6C4A-9660-F1B25EDE73F4}" type="datetime1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8841" y="5791200"/>
            <a:ext cx="9820627" cy="565150"/>
          </a:xfrm>
        </p:spPr>
        <p:txBody>
          <a:bodyPr/>
          <a:lstStyle>
            <a:lvl1pPr marL="91438" indent="-91438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32370" y="838204"/>
            <a:ext cx="10850033" cy="4190999"/>
          </a:xfrm>
        </p:spPr>
        <p:txBody>
          <a:bodyPr/>
          <a:lstStyle>
            <a:lvl1pPr marL="0" indent="0">
              <a:buFontTx/>
              <a:buNone/>
              <a:defRPr sz="2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2852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1AF5B-C2DB-8C4E-AA27-8BEA759F6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9FD92-57F6-A64C-9225-67011BC44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A2AEF-84C8-7A4E-8C35-6C79835FE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92F2-18BC-D248-9BC0-3853100542C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53A4C-84AE-C84F-B34A-42158AAA6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0F276-4E5D-9943-8140-5DB78B4AB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09EB-B379-6341-9AFE-C56C94E0C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275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8703886" y="434780"/>
            <a:ext cx="2971097" cy="626682"/>
            <a:chOff x="193478" y="5437878"/>
            <a:chExt cx="2295608" cy="645605"/>
          </a:xfrm>
        </p:grpSpPr>
        <p:pic>
          <p:nvPicPr>
            <p:cNvPr id="15" name="Picture 14" descr="DPH-Logo-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6" name="Picture 15" descr="SEAL-whit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7442" y="2527301"/>
            <a:ext cx="4755005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70" y="3202109"/>
            <a:ext cx="7350693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293" y="4084758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4469" y="5870696"/>
            <a:ext cx="2844800" cy="3651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A30225DD-0EBA-4986-9B94-9CFC1DBDB178}" type="datetimeFigureOut">
              <a:rPr lang="en-US" smtClean="0"/>
              <a:t>2/1/2023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39753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eal &amp;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5163" y="2456575"/>
            <a:ext cx="4435963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69" y="2846516"/>
            <a:ext cx="7987041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293" y="3729165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3759200" y="5145764"/>
            <a:ext cx="0" cy="114300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64444" y="5463280"/>
            <a:ext cx="2754337" cy="580962"/>
            <a:chOff x="193478" y="5437878"/>
            <a:chExt cx="2295608" cy="645605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4" name="Picture 3" descr="SEAL-whit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210050" y="5342468"/>
            <a:ext cx="2721327" cy="80433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223878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12967065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With Text Box Tre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>
            <a:off x="584984" y="1606552"/>
            <a:ext cx="11001952" cy="31749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7530" y="1437765"/>
            <a:ext cx="10984871" cy="309226"/>
            <a:chOff x="448147" y="1628265"/>
            <a:chExt cx="8238653" cy="309226"/>
          </a:xfrm>
        </p:grpSpPr>
        <p:sp>
          <p:nvSpPr>
            <p:cNvPr id="7" name="Rectangle 6"/>
            <p:cNvSpPr/>
            <p:nvPr/>
          </p:nvSpPr>
          <p:spPr>
            <a:xfrm>
              <a:off x="448147" y="1709648"/>
              <a:ext cx="8238653" cy="73151"/>
            </a:xfrm>
            <a:prstGeom prst="rect">
              <a:avLst/>
            </a:prstGeom>
            <a:solidFill>
              <a:srgbClr val="0020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d-ID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987448" y="1628265"/>
              <a:ext cx="1061274" cy="309226"/>
              <a:chOff x="3987448" y="1628265"/>
              <a:chExt cx="1061274" cy="309226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3987448" y="1709648"/>
                <a:ext cx="1061274" cy="227843"/>
              </a:xfrm>
              <a:prstGeom prst="roundRect">
                <a:avLst>
                  <a:gd name="adj" fmla="val 15704"/>
                </a:avLst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4125876" y="1628265"/>
                <a:ext cx="784419" cy="188235"/>
              </a:xfrm>
              <a:prstGeom prst="rect">
                <a:avLst/>
              </a:prstGeom>
              <a:gradFill flip="none" rotWithShape="1">
                <a:gsLst>
                  <a:gs pos="5000">
                    <a:srgbClr val="418FFF"/>
                  </a:gs>
                  <a:gs pos="82000">
                    <a:srgbClr val="00205B"/>
                  </a:gs>
                </a:gsLst>
                <a:lin ang="3420000" scaled="0"/>
                <a:tileRect/>
              </a:gra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</p:grp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63600" y="1765302"/>
            <a:ext cx="10397067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2168061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2116" y="1955801"/>
            <a:ext cx="12192000" cy="101600"/>
          </a:xfrm>
          <a:prstGeom prst="rect">
            <a:avLst/>
          </a:prstGeom>
          <a:gradFill flip="none" rotWithShape="1">
            <a:gsLst>
              <a:gs pos="9000">
                <a:srgbClr val="CF7F00"/>
              </a:gs>
              <a:gs pos="100000">
                <a:srgbClr val="FFCB02">
                  <a:alpha val="48000"/>
                </a:srgbClr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63085" y="5691746"/>
            <a:ext cx="10994308" cy="207490"/>
          </a:xfrm>
          <a:prstGeom prst="rect">
            <a:avLst/>
          </a:prstGeom>
          <a:gradFill flip="none" rotWithShape="1">
            <a:gsLst>
              <a:gs pos="69000">
                <a:schemeClr val="tx1">
                  <a:alpha val="15000"/>
                </a:schemeClr>
              </a:gs>
              <a:gs pos="100000">
                <a:srgbClr val="D9D9D9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-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55800"/>
            <a:ext cx="12192000" cy="3837546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02101"/>
            <a:ext cx="10363200" cy="876300"/>
          </a:xfrm>
        </p:spPr>
        <p:txBody>
          <a:bodyPr anchor="t"/>
          <a:lstStyle>
            <a:lvl1pPr algn="l">
              <a:lnSpc>
                <a:spcPts val="2900"/>
              </a:lnSpc>
              <a:defRPr sz="2800" b="1" cap="none" spc="1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698646"/>
            <a:ext cx="10363200" cy="403455"/>
          </a:xfrm>
        </p:spPr>
        <p:txBody>
          <a:bodyPr anchor="b" anchorCtr="0"/>
          <a:lstStyle>
            <a:lvl1pPr marL="0" indent="0">
              <a:lnSpc>
                <a:spcPts val="21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960" y="2527301"/>
            <a:ext cx="3586041" cy="326604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" y="2057401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17" y="5691746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8903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34144"/>
            <a:ext cx="5291328" cy="3951288"/>
          </a:xfrm>
        </p:spPr>
        <p:txBody>
          <a:bodyPr/>
          <a:lstStyle>
            <a:lvl1pPr marL="164592"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45767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5767" y="2234144"/>
            <a:ext cx="5291328" cy="3951288"/>
          </a:xfrm>
        </p:spPr>
        <p:txBody>
          <a:bodyPr/>
          <a:lstStyle>
            <a:lvl1pPr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12372519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719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37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With Text Box Tre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>
            <a:off x="584984" y="1606552"/>
            <a:ext cx="11001952" cy="31749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7530" y="1437765"/>
            <a:ext cx="10984871" cy="309226"/>
            <a:chOff x="448147" y="1628265"/>
            <a:chExt cx="8238653" cy="309226"/>
          </a:xfrm>
        </p:grpSpPr>
        <p:sp>
          <p:nvSpPr>
            <p:cNvPr id="7" name="Rectangle 6"/>
            <p:cNvSpPr/>
            <p:nvPr/>
          </p:nvSpPr>
          <p:spPr>
            <a:xfrm>
              <a:off x="448147" y="1709648"/>
              <a:ext cx="8238653" cy="73151"/>
            </a:xfrm>
            <a:prstGeom prst="rect">
              <a:avLst/>
            </a:prstGeom>
            <a:solidFill>
              <a:srgbClr val="0020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d-ID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987448" y="1628265"/>
              <a:ext cx="1061274" cy="309226"/>
              <a:chOff x="3987448" y="1628265"/>
              <a:chExt cx="1061274" cy="309226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3987448" y="1709648"/>
                <a:ext cx="1061274" cy="227843"/>
              </a:xfrm>
              <a:prstGeom prst="roundRect">
                <a:avLst>
                  <a:gd name="adj" fmla="val 15704"/>
                </a:avLst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4125876" y="1628265"/>
                <a:ext cx="784419" cy="188235"/>
              </a:xfrm>
              <a:prstGeom prst="rect">
                <a:avLst/>
              </a:prstGeom>
              <a:gradFill flip="none" rotWithShape="1">
                <a:gsLst>
                  <a:gs pos="5000">
                    <a:srgbClr val="418FFF"/>
                  </a:gs>
                  <a:gs pos="82000">
                    <a:srgbClr val="00205B"/>
                  </a:gs>
                </a:gsLst>
                <a:lin ang="3420000" scaled="0"/>
                <a:tileRect/>
              </a:gra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</p:grp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63600" y="1765302"/>
            <a:ext cx="10397067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3919354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40" y="5080001"/>
            <a:ext cx="10853560" cy="39793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66" y="5494338"/>
            <a:ext cx="10850033" cy="296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8840" y="5791200"/>
            <a:ext cx="982062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32368" y="838200"/>
            <a:ext cx="10850033" cy="4190999"/>
          </a:xfrm>
        </p:spPr>
        <p:txBody>
          <a:bodyPr/>
          <a:lstStyle>
            <a:lvl1pPr marL="0" indent="0">
              <a:buFontTx/>
              <a:buNone/>
              <a:defRPr sz="2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69360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bdcf8fcad3_0_1363"/>
          <p:cNvSpPr txBox="1">
            <a:spLocks noGrp="1"/>
          </p:cNvSpPr>
          <p:nvPr>
            <p:ph type="title"/>
          </p:nvPr>
        </p:nvSpPr>
        <p:spPr>
          <a:xfrm>
            <a:off x="916939" y="329406"/>
            <a:ext cx="10358100" cy="13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>
                <a:solidFill>
                  <a:srgbClr val="1F469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5F5E9-8691-1646-865A-6B4F9A82B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9875" y="6356350"/>
            <a:ext cx="2743200" cy="365125"/>
          </a:xfrm>
        </p:spPr>
        <p:txBody>
          <a:bodyPr/>
          <a:lstStyle/>
          <a:p>
            <a:fld id="{13D703BF-151A-0D40-8508-CABBAD09F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395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804D-0B8E-5A46-BBB5-264EB4C89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93" y="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3D32F-E177-9446-B09D-D533B9555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885" y="140359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35A01-1FDF-C045-A5F1-1C9E52D4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03BF-151A-0D40-8508-CABBAD09F9A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675A1D2-8A0B-406A-BCCB-0DE6A222988F}"/>
              </a:ext>
            </a:extLst>
          </p:cNvPr>
          <p:cNvCxnSpPr/>
          <p:nvPr userDrawn="1"/>
        </p:nvCxnSpPr>
        <p:spPr>
          <a:xfrm>
            <a:off x="2930" y="1037492"/>
            <a:ext cx="1219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2445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8703886" y="434780"/>
            <a:ext cx="2971097" cy="626682"/>
            <a:chOff x="193478" y="5437878"/>
            <a:chExt cx="2295608" cy="645605"/>
          </a:xfrm>
        </p:grpSpPr>
        <p:pic>
          <p:nvPicPr>
            <p:cNvPr id="15" name="Picture 14" descr="DPH-Logo-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6" name="Picture 15" descr="SEAL-whit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7442" y="2527301"/>
            <a:ext cx="4755005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70" y="2971801"/>
            <a:ext cx="7350693" cy="638175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3200" b="0" spc="1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470" y="4084758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4469" y="5870696"/>
            <a:ext cx="2844800" cy="3651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AC3ED585-F3FD-3549-A994-39826905F8BC}" type="datetime1">
              <a:rPr lang="en-US" smtClean="0"/>
              <a:t>2/1/2023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1244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eal &amp;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5163" y="2456575"/>
            <a:ext cx="4435963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69" y="2846516"/>
            <a:ext cx="7987041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b="0" spc="1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469" y="3729165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3759200" y="5145764"/>
            <a:ext cx="0" cy="114300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64444" y="5463280"/>
            <a:ext cx="2754337" cy="580962"/>
            <a:chOff x="193478" y="5437878"/>
            <a:chExt cx="2295608" cy="645605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4" name="Picture 3" descr="SEAL-whit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210050" y="5342468"/>
            <a:ext cx="2721327" cy="80433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411852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14C2-7739-024A-AAE4-333F8728754D}" type="datetime1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38484213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With Text Box Tre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>
            <a:off x="584984" y="1606552"/>
            <a:ext cx="11001952" cy="31749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C7D2-64ED-E041-B415-7C7B0A849943}" type="datetime1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7530" y="1437765"/>
            <a:ext cx="10984871" cy="309226"/>
            <a:chOff x="448147" y="1628265"/>
            <a:chExt cx="8238653" cy="309226"/>
          </a:xfrm>
        </p:grpSpPr>
        <p:sp>
          <p:nvSpPr>
            <p:cNvPr id="7" name="Rectangle 6"/>
            <p:cNvSpPr/>
            <p:nvPr/>
          </p:nvSpPr>
          <p:spPr>
            <a:xfrm>
              <a:off x="448147" y="1709648"/>
              <a:ext cx="8238653" cy="73151"/>
            </a:xfrm>
            <a:prstGeom prst="rect">
              <a:avLst/>
            </a:prstGeom>
            <a:solidFill>
              <a:srgbClr val="0020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d-ID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987448" y="1628265"/>
              <a:ext cx="1061274" cy="309226"/>
              <a:chOff x="3987448" y="1628265"/>
              <a:chExt cx="1061274" cy="309226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3987448" y="1709648"/>
                <a:ext cx="1061274" cy="227843"/>
              </a:xfrm>
              <a:prstGeom prst="roundRect">
                <a:avLst>
                  <a:gd name="adj" fmla="val 15704"/>
                </a:avLst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4125876" y="1628265"/>
                <a:ext cx="784419" cy="188235"/>
              </a:xfrm>
              <a:prstGeom prst="rect">
                <a:avLst/>
              </a:prstGeom>
              <a:gradFill flip="none" rotWithShape="1">
                <a:gsLst>
                  <a:gs pos="5000">
                    <a:srgbClr val="418FFF"/>
                  </a:gs>
                  <a:gs pos="82000">
                    <a:srgbClr val="00205B"/>
                  </a:gs>
                </a:gsLst>
                <a:lin ang="3420000" scaled="0"/>
                <a:tileRect/>
              </a:gra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</p:grp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63600" y="1765302"/>
            <a:ext cx="10397067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25505856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2116" y="1955801"/>
            <a:ext cx="12192000" cy="101600"/>
          </a:xfrm>
          <a:prstGeom prst="rect">
            <a:avLst/>
          </a:prstGeom>
          <a:gradFill flip="none" rotWithShape="1">
            <a:gsLst>
              <a:gs pos="9000">
                <a:srgbClr val="CF7F00"/>
              </a:gs>
              <a:gs pos="100000">
                <a:srgbClr val="FFCB02">
                  <a:alpha val="48000"/>
                </a:srgbClr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63085" y="5691746"/>
            <a:ext cx="10994308" cy="207490"/>
          </a:xfrm>
          <a:prstGeom prst="rect">
            <a:avLst/>
          </a:prstGeom>
          <a:gradFill flip="none" rotWithShape="1">
            <a:gsLst>
              <a:gs pos="69000">
                <a:schemeClr val="tx1">
                  <a:alpha val="15000"/>
                </a:schemeClr>
              </a:gs>
              <a:gs pos="100000">
                <a:srgbClr val="D9D9D9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-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55800"/>
            <a:ext cx="12192000" cy="3837546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02101"/>
            <a:ext cx="10363200" cy="876300"/>
          </a:xfrm>
        </p:spPr>
        <p:txBody>
          <a:bodyPr anchor="t"/>
          <a:lstStyle>
            <a:lvl1pPr algn="l">
              <a:lnSpc>
                <a:spcPct val="100000"/>
              </a:lnSpc>
              <a:defRPr sz="2800" b="0" cap="none" spc="100">
                <a:solidFill>
                  <a:srgbClr val="FFFFFF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698646"/>
            <a:ext cx="10363200" cy="403455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9AB3-E2A9-3D45-9524-220F07F718CB}" type="datetime1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960" y="2527301"/>
            <a:ext cx="3586041" cy="326604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" y="2057401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17" y="5691746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9587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34144"/>
            <a:ext cx="5291328" cy="3951288"/>
          </a:xfrm>
        </p:spPr>
        <p:txBody>
          <a:bodyPr/>
          <a:lstStyle>
            <a:lvl1pPr marL="164592"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45767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5767" y="2234144"/>
            <a:ext cx="5291328" cy="3951288"/>
          </a:xfrm>
        </p:spPr>
        <p:txBody>
          <a:bodyPr/>
          <a:lstStyle>
            <a:lvl1pPr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5B0A-E3F8-2B42-AC0F-4B63D233AF15}" type="datetime1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18064362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624E-BDBD-EA41-8258-217FEFAC7833}" type="datetime1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4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2116" y="1955801"/>
            <a:ext cx="12192000" cy="101600"/>
          </a:xfrm>
          <a:prstGeom prst="rect">
            <a:avLst/>
          </a:prstGeom>
          <a:gradFill flip="none" rotWithShape="1">
            <a:gsLst>
              <a:gs pos="9000">
                <a:srgbClr val="CF7F00"/>
              </a:gs>
              <a:gs pos="100000">
                <a:srgbClr val="FFCB02">
                  <a:alpha val="48000"/>
                </a:srgbClr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63085" y="5691746"/>
            <a:ext cx="10994308" cy="207490"/>
          </a:xfrm>
          <a:prstGeom prst="rect">
            <a:avLst/>
          </a:prstGeom>
          <a:gradFill flip="none" rotWithShape="1">
            <a:gsLst>
              <a:gs pos="69000">
                <a:schemeClr val="tx1">
                  <a:alpha val="15000"/>
                </a:schemeClr>
              </a:gs>
              <a:gs pos="100000">
                <a:srgbClr val="D9D9D9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-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55800"/>
            <a:ext cx="12192000" cy="3837546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02101"/>
            <a:ext cx="10363200" cy="876300"/>
          </a:xfrm>
        </p:spPr>
        <p:txBody>
          <a:bodyPr anchor="t"/>
          <a:lstStyle>
            <a:lvl1pPr algn="l">
              <a:lnSpc>
                <a:spcPts val="2900"/>
              </a:lnSpc>
              <a:defRPr sz="2800" b="1" cap="none" spc="1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698646"/>
            <a:ext cx="10363200" cy="403455"/>
          </a:xfrm>
        </p:spPr>
        <p:txBody>
          <a:bodyPr anchor="b" anchorCtr="0"/>
          <a:lstStyle>
            <a:lvl1pPr marL="0" indent="0">
              <a:lnSpc>
                <a:spcPts val="21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960" y="2527301"/>
            <a:ext cx="3586041" cy="326604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" y="2057401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17" y="5691746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229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30BB-010B-3645-921B-01579C531B68}" type="datetime1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919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40" y="5080001"/>
            <a:ext cx="10853560" cy="39793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66" y="5494338"/>
            <a:ext cx="10850033" cy="296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3813-FE79-6C4A-9660-F1B25EDE73F4}" type="datetime1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8840" y="5791200"/>
            <a:ext cx="982062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32368" y="838200"/>
            <a:ext cx="10850033" cy="4190999"/>
          </a:xfrm>
        </p:spPr>
        <p:txBody>
          <a:bodyPr/>
          <a:lstStyle>
            <a:lvl1pPr marL="0" indent="0">
              <a:buFontTx/>
              <a:buNone/>
              <a:defRPr sz="2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72584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200" b="1" baseline="0">
                <a:solidFill>
                  <a:schemeClr val="accent6"/>
                </a:solidFill>
                <a:effectLst>
                  <a:outerShdw blurRad="38100" dist="38100" dir="2700000" algn="tl" rotWithShape="0">
                    <a:schemeClr val="accent4">
                      <a:lumMod val="20000"/>
                      <a:lumOff val="80000"/>
                    </a:schemeClr>
                  </a:outerShdw>
                </a:effectLst>
              </a:defRPr>
            </a:lvl1pPr>
          </a:lstStyle>
          <a:p>
            <a:r>
              <a:rPr lang="en-US"/>
              <a:t>Headline – Myriad Pro, Bold, Shadow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07093" y="6164236"/>
            <a:ext cx="11367112" cy="527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123337651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34144"/>
            <a:ext cx="5291328" cy="3951288"/>
          </a:xfrm>
        </p:spPr>
        <p:txBody>
          <a:bodyPr/>
          <a:lstStyle>
            <a:lvl1pPr marL="164592"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45767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5767" y="2234144"/>
            <a:ext cx="5291328" cy="3951288"/>
          </a:xfrm>
        </p:spPr>
        <p:txBody>
          <a:bodyPr/>
          <a:lstStyle>
            <a:lvl1pPr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947445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9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85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40" y="5080001"/>
            <a:ext cx="10853560" cy="39793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66" y="5494338"/>
            <a:ext cx="10850033" cy="296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8840" y="5791200"/>
            <a:ext cx="982062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32368" y="838200"/>
            <a:ext cx="10850033" cy="4190999"/>
          </a:xfrm>
        </p:spPr>
        <p:txBody>
          <a:bodyPr/>
          <a:lstStyle>
            <a:lvl1pPr marL="0" indent="0">
              <a:buFontTx/>
              <a:buNone/>
              <a:defRPr sz="2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60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4559"/>
            <a:ext cx="12204192" cy="700354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816628" y="59966"/>
            <a:ext cx="2743048" cy="571818"/>
            <a:chOff x="202887" y="5437878"/>
            <a:chExt cx="2286199" cy="635444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5" name="Picture 14" descr="SEAL-white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887" y="5437878"/>
              <a:ext cx="635444" cy="635444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12010"/>
            <a:ext cx="10972800" cy="634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225DD-0EBA-4986-9B94-9CFC1DBDB17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866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1200" y="6356351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14308" y="691734"/>
            <a:ext cx="12204192" cy="83427"/>
            <a:chOff x="4859" y="6756285"/>
            <a:chExt cx="6847555" cy="101715"/>
          </a:xfrm>
        </p:grpSpPr>
        <p:sp>
          <p:nvSpPr>
            <p:cNvPr id="28" name="Rectangle 27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566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2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784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4559"/>
            <a:ext cx="12204192" cy="700354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816628" y="59966"/>
            <a:ext cx="2743048" cy="571818"/>
            <a:chOff x="202887" y="5437878"/>
            <a:chExt cx="2286199" cy="635444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5" name="Picture 14" descr="SEAL-white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887" y="5437878"/>
              <a:ext cx="635444" cy="635444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89016"/>
            <a:ext cx="10972800" cy="634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D8AD-D12E-834D-8548-7072FE264DBC}" type="datetime1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866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1200" y="6356351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14308" y="691734"/>
            <a:ext cx="12204192" cy="83427"/>
            <a:chOff x="4859" y="6756285"/>
            <a:chExt cx="6847555" cy="101715"/>
          </a:xfrm>
        </p:grpSpPr>
        <p:sp>
          <p:nvSpPr>
            <p:cNvPr id="28" name="Rectangle 27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258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96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400" b="0" kern="1200">
          <a:solidFill>
            <a:schemeClr val="tx1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784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4559"/>
            <a:ext cx="12204192" cy="700354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816628" y="59966"/>
            <a:ext cx="2743048" cy="571818"/>
            <a:chOff x="202887" y="5437878"/>
            <a:chExt cx="2286199" cy="635444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5" name="Picture 14" descr="SEAL-white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887" y="5437878"/>
              <a:ext cx="635444" cy="635444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12014"/>
            <a:ext cx="10972800" cy="634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D8AD-D12E-834D-8548-7072FE264DBC}" type="datetime1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8667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1200" y="6356355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14308" y="691738"/>
            <a:ext cx="12204192" cy="83427"/>
            <a:chOff x="4859" y="6756285"/>
            <a:chExt cx="6847555" cy="101715"/>
          </a:xfrm>
        </p:grpSpPr>
        <p:sp>
          <p:nvSpPr>
            <p:cNvPr id="28" name="Rectangle 27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87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hf hdr="0" dt="0"/>
  <p:txStyles>
    <p:titleStyle>
      <a:lvl1pPr algn="l" defTabSz="457189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26" indent="-256026" algn="l" defTabSz="457189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770" indent="-285744" algn="l" defTabSz="457189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4559"/>
            <a:ext cx="12204192" cy="700354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816628" y="59966"/>
            <a:ext cx="2743048" cy="571818"/>
            <a:chOff x="202887" y="5437878"/>
            <a:chExt cx="2286199" cy="635444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5" name="Picture 14" descr="SEAL-white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887" y="5437878"/>
              <a:ext cx="635444" cy="635444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12010"/>
            <a:ext cx="10972800" cy="634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225DD-0EBA-4986-9B94-9CFC1DBDB17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866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1200" y="6356351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14308" y="691734"/>
            <a:ext cx="12204192" cy="83427"/>
            <a:chOff x="4859" y="6756285"/>
            <a:chExt cx="6847555" cy="101715"/>
          </a:xfrm>
        </p:grpSpPr>
        <p:sp>
          <p:nvSpPr>
            <p:cNvPr id="28" name="Rectangle 27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673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36" r:id="rId10"/>
    <p:sldLayoutId id="214748373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784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4559"/>
            <a:ext cx="12204192" cy="700354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816628" y="59966"/>
            <a:ext cx="2743048" cy="571818"/>
            <a:chOff x="202887" y="5437878"/>
            <a:chExt cx="2286199" cy="635444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5" name="Picture 14" descr="SEAL-white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887" y="5437878"/>
              <a:ext cx="635444" cy="635444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89016"/>
            <a:ext cx="10972800" cy="634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D8AD-D12E-834D-8548-7072FE264DBC}" type="datetime1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866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1200" y="6356351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14308" y="691734"/>
            <a:ext cx="12204192" cy="83427"/>
            <a:chOff x="4859" y="6756285"/>
            <a:chExt cx="6847555" cy="101715"/>
          </a:xfrm>
        </p:grpSpPr>
        <p:sp>
          <p:nvSpPr>
            <p:cNvPr id="28" name="Rectangle 27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6339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400" b="0" kern="1200">
          <a:solidFill>
            <a:schemeClr val="tx1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784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da.gov/advisory-committees/advisory-committee-calendar/vaccines-and-related-biological-products-advisory-committee-january-26-2023-meeting-announcement#event-materials" TargetMode="Externa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cdc.gov/vaccines/acip/" TargetMode="Externa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cdc.gov/mmwr/volumes/72/wr/mm7205e1.htm?s_cid=mm7205e1_w" TargetMode="Externa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urldefense.com/v3/__https:/ab1ee995966d418da4b12a48bc7a4390.svc.dynamics.com/t/t/Vrj2XtIfhGIr5PqZc901eXNYxXpLbRS3geMxr2xYp78x/R9fkzKj61FPctBCkNVJgGVUvZmXcLQTqJKt88DKMSXox__;!!AvL6XA!z4vFEFVI6_1g4TMqqjyjNHDsmN7yVIBQYtnuTZSh5uAui_aXfzn79EDmeSRQ6HrV7qcOINglmvlreen-z-4ZQ4D8-eg340ZWrbbk$" TargetMode="External"/><Relationship Id="rId1" Type="http://schemas.openxmlformats.org/officeDocument/2006/relationships/slideLayout" Target="../slideLayouts/slideLayout41.xml"/><Relationship Id="rId4" Type="http://schemas.openxmlformats.org/officeDocument/2006/relationships/hyperlink" Target="https://urldefense.com/v3/__https:/ab1ee995966d418da4b12a48bc7a4390.svc.dynamics.com/t/t/xiA8C4yxrao9Z87xdBW5mrTSocCYTNXqyxWyk7wUNfkx/R9fkzKj61FPctBCkNVJgGVUvZmXcLQTqJKt88DKMSXox__;!!AvL6XA!z4vFEFVI6_1g4TMqqjyjNHDsmN7yVIBQYtnuTZSh5uAui_aXfzn79EDmeSRQ6HrV7qcOINglmvlreen-z-4ZQ4D8-eg34-5e-Jjb$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dsvaxgrant.org/" TargetMode="External"/><Relationship Id="rId2" Type="http://schemas.openxmlformats.org/officeDocument/2006/relationships/hyperlink" Target="https://mycavax.cdph.ca.gov/s/" TargetMode="Externa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16.pn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hyperlink" Target="https://eziz.org/assets/docs/COVID19/IMM-1346.pdf" TargetMode="External"/><Relationship Id="rId15" Type="http://schemas.openxmlformats.org/officeDocument/2006/relationships/hyperlink" Target="https://cdphvax.lightning.force.com/lightning/r/ka0t0000000wke8AAA/view" TargetMode="External"/><Relationship Id="rId10" Type="http://schemas.openxmlformats.org/officeDocument/2006/relationships/image" Target="../media/image22.png"/><Relationship Id="rId4" Type="http://schemas.openxmlformats.org/officeDocument/2006/relationships/image" Target="../media/image17.svg"/><Relationship Id="rId9" Type="http://schemas.openxmlformats.org/officeDocument/2006/relationships/image" Target="../media/image21.svg"/><Relationship Id="rId14" Type="http://schemas.openxmlformats.org/officeDocument/2006/relationships/hyperlink" Target="http://www.icontact-archive.com/archive?c=1685203&amp;f=9345&amp;s=18845&amp;m=196623&amp;t=d5d015e4788f297ec3d6b7891198a53fcca5a1742d50d1e37d378774c06114f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89077-D780-4E97-B90A-8319F316B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19" y="2423604"/>
            <a:ext cx="10363200" cy="1737850"/>
          </a:xfrm>
        </p:spPr>
        <p:txBody>
          <a:bodyPr/>
          <a:lstStyle/>
          <a:p>
            <a:r>
              <a:rPr lang="en-US" sz="4000" b="1" dirty="0">
                <a:latin typeface="+mj-lt"/>
              </a:rPr>
              <a:t>DPH Provider Vaccine Office Hours:</a:t>
            </a:r>
            <a:br>
              <a:rPr lang="en-US" sz="4000" b="1" dirty="0">
                <a:latin typeface="+mj-lt"/>
              </a:rPr>
            </a:br>
            <a:br>
              <a:rPr lang="en-US" sz="4000" b="1" dirty="0">
                <a:latin typeface="+mj-lt"/>
              </a:rPr>
            </a:br>
            <a:r>
              <a:rPr lang="en-US" sz="4000" b="1" dirty="0">
                <a:latin typeface="+mj-lt"/>
              </a:rPr>
              <a:t>COVID-19 Vaccine Updates</a:t>
            </a:r>
            <a:br>
              <a:rPr lang="en-US" sz="3600" b="1" dirty="0"/>
            </a:br>
            <a:r>
              <a:rPr lang="en-US" sz="2000" dirty="0">
                <a:cs typeface="Calibri"/>
              </a:rPr>
              <a:t>2/01/2023</a:t>
            </a:r>
            <a:endParaRPr lang="en-US" sz="20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7406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66153B-E17E-1AD3-C7AB-5D1EA0118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cs typeface="Arial"/>
              </a:rPr>
              <a:t>FDA’s VRBPAC Meeting Updates</a:t>
            </a:r>
            <a:endParaRPr lang="en-US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32143D-78F9-1F8C-5330-CC658A6C0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FDA’s Vaccines and Related Biological Products Advisory Committee (VRBPAC) met 1/26/23 to discuss future COVID-19 vaccination regimens</a:t>
            </a: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Voted unanimously to recommend a single vaccine st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rain composition for all vaccines administered (primary and boosters)</a:t>
            </a: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Would simplify the COVID-19 vaccination regimen</a:t>
            </a:r>
          </a:p>
          <a:p>
            <a:pPr marL="342900" indent="-342900">
              <a:lnSpc>
                <a:spcPct val="10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Limits to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how often strain can be updated</a:t>
            </a:r>
          </a:p>
          <a:p>
            <a:pPr marL="644652" lvl="1" indent="-342900">
              <a:lnSpc>
                <a:spcPct val="10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Manufacturing constraints</a:t>
            </a:r>
          </a:p>
          <a:p>
            <a:pPr marL="644652" lvl="1" indent="-342900">
              <a:lnSpc>
                <a:spcPct val="10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Availability of data on which to base decisions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dirty="0">
                <a:cs typeface="Arial"/>
              </a:rPr>
              <a:t>No changes to FDA or CDC guidance have been made</a:t>
            </a:r>
          </a:p>
          <a:p>
            <a:r>
              <a:rPr lang="en-US" dirty="0">
                <a:cs typeface="Arial"/>
              </a:rPr>
              <a:t>Continue with monovalent for primary, bivalent for boosters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A0BF6D-4CAA-F2C9-4192-930D062E1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03BF-151A-0D40-8508-CABBAD09F9A9}" type="slidenum">
              <a:rPr lang="en-US" smtClean="0"/>
              <a:t>2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27ACC3-5F43-4B1E-A2EC-834A102A0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dirty="0"/>
              <a:t>Meeting materials and recording of meeting available on the </a:t>
            </a:r>
            <a:r>
              <a:rPr lang="en-US" sz="1600" dirty="0">
                <a:hlinkClick r:id="rId2"/>
              </a:rPr>
              <a:t>FDA’s website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94402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FC2E7-27D1-6A8B-1155-E8B001ED1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Upcoming ACIP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66824-F180-4EA4-444D-8319CF205D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719905"/>
            <a:ext cx="5291328" cy="3951288"/>
          </a:xfrm>
        </p:spPr>
        <p:txBody>
          <a:bodyPr/>
          <a:lstStyle/>
          <a:p>
            <a:r>
              <a:rPr lang="en-US" dirty="0"/>
              <a:t>Regular meeting of CDC’s Advisory Committee on Immunization Practices scheduled for February</a:t>
            </a:r>
          </a:p>
          <a:p>
            <a:r>
              <a:rPr lang="en-US" dirty="0"/>
              <a:t>Added a day (2/24) to discuss COVID-19 vaccines 5:00 am – 10:00 am PT</a:t>
            </a:r>
          </a:p>
          <a:p>
            <a:r>
              <a:rPr lang="en-US" dirty="0"/>
              <a:t>No details available yet but agenda should be updated</a:t>
            </a:r>
          </a:p>
          <a:p>
            <a:r>
              <a:rPr lang="en-US" dirty="0"/>
              <a:t>Meeting materials and details are available on the </a:t>
            </a:r>
            <a:r>
              <a:rPr lang="en-US" dirty="0">
                <a:hlinkClick r:id="rId2"/>
              </a:rPr>
              <a:t>CDC’s ACIP website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D79EF43-6EEA-4A51-5921-86206059A89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763963" y="1719905"/>
            <a:ext cx="4371492" cy="3951287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67C5355-97CA-4CCA-F24B-21D95D3977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25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73D24-9D05-0313-0B06-1E29D3FBE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MMWR: Early Estimates of Bivalent Booster Vaccine Effectiveness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6AF45-EA62-C9B4-BA9A-06F5682FA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4905" y="1594382"/>
            <a:ext cx="5291328" cy="3951288"/>
          </a:xfrm>
        </p:spPr>
        <p:txBody>
          <a:bodyPr/>
          <a:lstStyle/>
          <a:p>
            <a:r>
              <a:rPr lang="en-US" dirty="0"/>
              <a:t>On 1/25/23, CDC published a </a:t>
            </a:r>
            <a:r>
              <a:rPr lang="en-US" dirty="0">
                <a:hlinkClick r:id="rId2"/>
              </a:rPr>
              <a:t>new MMWR </a:t>
            </a:r>
            <a:r>
              <a:rPr lang="en-US" dirty="0"/>
              <a:t>on bivalent mRNA booster vaccine effectiveness in preventing symptomatic COVID</a:t>
            </a:r>
          </a:p>
          <a:p>
            <a:r>
              <a:rPr lang="en-US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Looking at BA.2 </a:t>
            </a:r>
            <a:r>
              <a:rPr lang="en-US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sublineages</a:t>
            </a:r>
            <a:r>
              <a:rPr lang="en-US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including XBB and XBB.1.5 (new sub-variants) from December 2022–January 2023, the results showed that a bivalent mRNA booster dose provided additional protection against symptomatic XBB/XBB.1.5 infection for at least the first 3 months after vaccination in persons who had previously received 2–4 monovalent vaccine doses</a:t>
            </a:r>
          </a:p>
          <a:p>
            <a:endParaRPr lang="en-US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5BF3098-BFAB-62FC-DB76-A2B8348232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5" descr="The figure is a graphic explaining how an updated COVID-19 vaccine helped prevent illness from Omicron XBB-related variants.  There’s an illustration of a phone with an appointment confirmation. The graphic includes text that says “Talk to your doctor about getting an updated COVID-19 vaccine if your last dose was before September 2022”.">
            <a:extLst>
              <a:ext uri="{FF2B5EF4-FFF2-40B4-BE49-F238E27FC236}">
                <a16:creationId xmlns:a16="http://schemas.microsoft.com/office/drawing/2014/main" id="{75A3832C-8A3A-07F8-BE94-25CB65C297D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01257" y="1643063"/>
            <a:ext cx="5271149" cy="3951287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892384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50F15-91BF-25BD-44EA-BA646FDF2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762" y="825652"/>
            <a:ext cx="10358100" cy="595659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  <a:latin typeface="+mj-lt"/>
              </a:rPr>
              <a:t>ACOG: Free Online Training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E2850F-D883-6EFB-D44F-42742924E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03BF-151A-0D40-8508-CABBAD09F9A9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1AA4DAA-F945-7A30-AE1E-9107B31778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944349"/>
              </p:ext>
            </p:extLst>
          </p:nvPr>
        </p:nvGraphicFramePr>
        <p:xfrm>
          <a:off x="828762" y="1298966"/>
          <a:ext cx="8726204" cy="3581400"/>
        </p:xfrm>
        <a:graphic>
          <a:graphicData uri="http://schemas.openxmlformats.org/drawingml/2006/table">
            <a:tbl>
              <a:tblPr/>
              <a:tblGrid>
                <a:gridCol w="8726204">
                  <a:extLst>
                    <a:ext uri="{9D8B030D-6E8A-4147-A177-3AD203B41FA5}">
                      <a16:colId xmlns:a16="http://schemas.microsoft.com/office/drawing/2014/main" val="476527024"/>
                    </a:ext>
                  </a:extLst>
                </a:gridCol>
              </a:tblGrid>
              <a:tr h="2190750">
                <a:tc>
                  <a:txBody>
                    <a:bodyPr/>
                    <a:lstStyle/>
                    <a:p>
                      <a:pPr algn="l" fontAlgn="base">
                        <a:spcAft>
                          <a:spcPts val="1200"/>
                        </a:spcAft>
                      </a:pPr>
                      <a:r>
                        <a:rPr lang="en-US" b="0" dirty="0">
                          <a:solidFill>
                            <a:srgbClr val="25242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The American College of Obstetricians and Gynecologists (ACOG) is offering a </a:t>
                      </a:r>
                      <a:r>
                        <a:rPr lang="en-US" b="1" dirty="0">
                          <a:solidFill>
                            <a:srgbClr val="25242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free, online, CME-accredited*</a:t>
                      </a:r>
                      <a:r>
                        <a:rPr lang="en-US" b="0" dirty="0">
                          <a:solidFill>
                            <a:srgbClr val="25242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training entitled "</a:t>
                      </a:r>
                      <a:r>
                        <a:rPr lang="en-US" b="0" u="none" strike="noStrike" dirty="0">
                          <a:solidFill>
                            <a:srgbClr val="0066CC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hlinkClick r:id="rId2"/>
                        </a:rPr>
                        <a:t>Inform to Empower: Building COVID-19 Vaccine Confidence One Conversation at a Time</a:t>
                      </a:r>
                      <a:r>
                        <a:rPr lang="en-US" b="0" dirty="0">
                          <a:solidFill>
                            <a:srgbClr val="25242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” to help clinicians hold effective conversations with their patients about COVID-19 vaccines. Training highlights include evidence-based patient communication strategies such as:</a:t>
                      </a:r>
                    </a:p>
                    <a:p>
                      <a:pPr marL="285750" indent="-285750" algn="l" fontAlgn="base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rgbClr val="25242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Motivational interviewing</a:t>
                      </a:r>
                    </a:p>
                    <a:p>
                      <a:pPr marL="285750" indent="-285750" algn="l" fontAlgn="base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rgbClr val="25242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Techniques for dispelling myths and misinformation</a:t>
                      </a:r>
                    </a:p>
                    <a:p>
                      <a:pPr marL="285750" indent="-285750" algn="l" fontAlgn="base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rgbClr val="25242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Tips for creating a culture of vaccine confidence among staff and peers.</a:t>
                      </a:r>
                    </a:p>
                    <a:p>
                      <a:pPr algn="l" fontAlgn="base">
                        <a:buFont typeface="Arial" panose="020B0604020202020204" pitchFamily="34" charset="0"/>
                        <a:buNone/>
                      </a:pPr>
                      <a:endParaRPr lang="en-US" b="0" dirty="0">
                        <a:solidFill>
                          <a:srgbClr val="252423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l" fontAlgn="base"/>
                      <a:r>
                        <a:rPr lang="en-US" b="0" dirty="0">
                          <a:solidFill>
                            <a:srgbClr val="25242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Each module is supplemented with a toolkit comprised of educational materials for healthcare personnel and patients.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89151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402A20A-E6C9-06B0-C943-3425F203D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7455" y="2599466"/>
            <a:ext cx="2508039" cy="333346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2DDAA3-188A-0674-127B-E258F7376E33}"/>
              </a:ext>
            </a:extLst>
          </p:cNvPr>
          <p:cNvSpPr txBox="1"/>
          <p:nvPr/>
        </p:nvSpPr>
        <p:spPr>
          <a:xfrm>
            <a:off x="828762" y="5249026"/>
            <a:ext cx="7331697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*This training is accredited to provide 1.5 Continuing Medical Education credits for physicians. It is accessible on the </a:t>
            </a:r>
            <a:r>
              <a:rPr lang="en-US" sz="1400" b="0" i="0" u="none" strike="noStrike">
                <a:solidFill>
                  <a:schemeClr val="tx2"/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ACOG Learning Management System</a:t>
            </a:r>
            <a:r>
              <a:rPr lang="en-US" sz="14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 and can be accessed by non-ACOG members through free and simple account creation.</a:t>
            </a:r>
            <a:endParaRPr lang="en-US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395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121C2-1EF1-151D-80C0-EB29DEB86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33" y="852755"/>
            <a:ext cx="10358100" cy="592856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Program Highlights: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KidsVaxGrant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3.0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DDA9C8-39D3-AB22-B2A4-84BA7F746D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47F21F-9B0B-D035-D013-5B01712AC641}"/>
              </a:ext>
            </a:extLst>
          </p:cNvPr>
          <p:cNvSpPr txBox="1"/>
          <p:nvPr/>
        </p:nvSpPr>
        <p:spPr>
          <a:xfrm>
            <a:off x="450633" y="1580664"/>
            <a:ext cx="11511981" cy="47089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indent="-228600">
              <a:spcBef>
                <a:spcPts val="900"/>
              </a:spcBef>
              <a:spcAft>
                <a:spcPts val="900"/>
              </a:spcAft>
            </a:pPr>
            <a:r>
              <a:rPr lang="en-US" sz="1600" b="1" dirty="0">
                <a:solidFill>
                  <a:schemeClr val="tx2"/>
                </a:solidFill>
                <a:cs typeface="Arial"/>
              </a:rPr>
              <a:t>Application Cycle: </a:t>
            </a:r>
            <a:r>
              <a:rPr lang="en-US" sz="1600" b="1" u="sng" dirty="0">
                <a:solidFill>
                  <a:schemeClr val="tx2"/>
                </a:solidFill>
                <a:cs typeface="Arial"/>
              </a:rPr>
              <a:t>EXTENSION!</a:t>
            </a:r>
            <a:r>
              <a:rPr lang="en-US" sz="1600" b="1" dirty="0">
                <a:solidFill>
                  <a:schemeClr val="tx2"/>
                </a:solidFill>
                <a:cs typeface="Arial"/>
              </a:rPr>
              <a:t> </a:t>
            </a:r>
            <a:r>
              <a:rPr lang="en-US" sz="1600" b="1" dirty="0">
                <a:cs typeface="Arial"/>
              </a:rPr>
              <a:t>January 12th – February 17th, 2023, or until all funds are disbursed</a:t>
            </a:r>
            <a:endParaRPr lang="en-US" sz="1600" dirty="0">
              <a:cs typeface="Arial"/>
            </a:endParaRPr>
          </a:p>
          <a:p>
            <a:pPr marL="228600" indent="-228600">
              <a:spcBef>
                <a:spcPts val="900"/>
              </a:spcBef>
              <a:spcAft>
                <a:spcPts val="900"/>
              </a:spcAft>
            </a:pPr>
            <a:r>
              <a:rPr lang="en-US" sz="1600" b="1" dirty="0">
                <a:solidFill>
                  <a:schemeClr val="tx2"/>
                </a:solidFill>
                <a:cs typeface="Arial"/>
              </a:rPr>
              <a:t>As of January 23, 2023:</a:t>
            </a:r>
            <a:r>
              <a:rPr lang="en-US" sz="1600" dirty="0">
                <a:cs typeface="Arial"/>
              </a:rPr>
              <a:t> 6 applicants requesting $85,000 with $2,365,000 funds remaining. 17 eligible providers have enrolled in </a:t>
            </a:r>
            <a:r>
              <a:rPr lang="en-US" sz="1600" dirty="0" err="1">
                <a:cs typeface="Arial"/>
              </a:rPr>
              <a:t>myCAvax</a:t>
            </a:r>
            <a:r>
              <a:rPr lang="en-US" sz="1600" dirty="0">
                <a:cs typeface="Arial"/>
              </a:rPr>
              <a:t>. 10+ VFC providers have started </a:t>
            </a:r>
            <a:r>
              <a:rPr lang="en-US" sz="1600" dirty="0" err="1">
                <a:cs typeface="Arial"/>
              </a:rPr>
              <a:t>myCAvax</a:t>
            </a:r>
            <a:r>
              <a:rPr lang="en-US" sz="1600" dirty="0">
                <a:cs typeface="Arial"/>
              </a:rPr>
              <a:t> applications since launch of the grant. </a:t>
            </a:r>
            <a:endParaRPr lang="en-US" sz="1600" b="1" dirty="0">
              <a:solidFill>
                <a:srgbClr val="FF982C"/>
              </a:solidFill>
              <a:cs typeface="Arial"/>
            </a:endParaRPr>
          </a:p>
          <a:p>
            <a:pPr marL="228600" indent="-228600">
              <a:spcBef>
                <a:spcPts val="900"/>
              </a:spcBef>
              <a:spcAft>
                <a:spcPts val="900"/>
              </a:spcAft>
            </a:pPr>
            <a:r>
              <a:rPr lang="en-US" sz="1600" b="1" dirty="0">
                <a:solidFill>
                  <a:schemeClr val="tx2"/>
                </a:solidFill>
                <a:cs typeface="Arial"/>
              </a:rPr>
              <a:t>Eligibility Criteria: </a:t>
            </a:r>
            <a:r>
              <a:rPr lang="en-US" sz="1600" dirty="0">
                <a:solidFill>
                  <a:srgbClr val="042B46"/>
                </a:solidFill>
                <a:cs typeface="Arial"/>
              </a:rPr>
              <a:t>All</a:t>
            </a:r>
            <a:r>
              <a:rPr lang="en-US" sz="1600" b="1" dirty="0">
                <a:solidFill>
                  <a:srgbClr val="042B46"/>
                </a:solidFill>
                <a:cs typeface="Arial"/>
              </a:rPr>
              <a:t> </a:t>
            </a:r>
            <a:r>
              <a:rPr lang="en-US" sz="1600" dirty="0">
                <a:solidFill>
                  <a:srgbClr val="042B46"/>
                </a:solidFill>
                <a:cs typeface="Arial"/>
              </a:rPr>
              <a:t>Vaccines for Children (VFC) Providers who have not previously enrolled their practice location in </a:t>
            </a:r>
            <a:r>
              <a:rPr lang="en-US" sz="1600" dirty="0">
                <a:solidFill>
                  <a:srgbClr val="042B46"/>
                </a:solidFill>
                <a:ea typeface="+mn-lt"/>
                <a:cs typeface="Arial"/>
              </a:rPr>
              <a:t>the California COVID-19 vaccine program (</a:t>
            </a:r>
            <a:r>
              <a:rPr lang="en-US" sz="1600" dirty="0" err="1">
                <a:solidFill>
                  <a:srgbClr val="042B46"/>
                </a:solidFill>
                <a:ea typeface="+mn-lt"/>
                <a:cs typeface="Arial"/>
              </a:rPr>
              <a:t>myCAvax</a:t>
            </a:r>
            <a:r>
              <a:rPr lang="en-US" sz="1600" dirty="0">
                <a:solidFill>
                  <a:srgbClr val="042B46"/>
                </a:solidFill>
                <a:ea typeface="+mn-lt"/>
                <a:cs typeface="Arial"/>
              </a:rPr>
              <a:t>) or enroll between October 15, 2022, and February 3, 2023, or until all funding is disbursed</a:t>
            </a:r>
          </a:p>
          <a:p>
            <a:pPr marL="228600" indent="-228600"/>
            <a:r>
              <a:rPr lang="en-US" sz="1600" b="1" dirty="0">
                <a:solidFill>
                  <a:schemeClr val="tx2"/>
                </a:solidFill>
                <a:ea typeface="+mn-lt"/>
                <a:cs typeface="Arial"/>
              </a:rPr>
              <a:t>Grant Funding Opportunities:</a:t>
            </a:r>
            <a:endParaRPr lang="en-US" sz="1600" dirty="0">
              <a:solidFill>
                <a:schemeClr val="tx2"/>
              </a:solidFill>
              <a:ea typeface="+mn-lt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2B46"/>
                </a:solidFill>
                <a:ea typeface="+mn-lt"/>
                <a:cs typeface="Arial"/>
              </a:rPr>
              <a:t>$10,000 for target VFC providers who enroll in </a:t>
            </a:r>
            <a:r>
              <a:rPr lang="en-US" sz="1600" dirty="0" err="1">
                <a:solidFill>
                  <a:srgbClr val="042B46"/>
                </a:solidFill>
                <a:ea typeface="+mn-lt"/>
                <a:cs typeface="Arial"/>
              </a:rPr>
              <a:t>myCAvax</a:t>
            </a:r>
            <a:r>
              <a:rPr lang="en-US" sz="1600" dirty="0">
                <a:solidFill>
                  <a:srgbClr val="042B46"/>
                </a:solidFill>
                <a:ea typeface="+mn-lt"/>
                <a:cs typeface="Arial"/>
              </a:rPr>
              <a:t> and attest to placing a minimum of 1 vaccine order within 30 days of award notification 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2B46"/>
                </a:solidFill>
                <a:ea typeface="+mn-lt"/>
                <a:cs typeface="Arial"/>
              </a:rPr>
              <a:t>$5,000 supplemental grant  to those </a:t>
            </a:r>
            <a:r>
              <a:rPr lang="en-US" sz="1600" dirty="0" err="1">
                <a:solidFill>
                  <a:srgbClr val="042B46"/>
                </a:solidFill>
                <a:ea typeface="+mn-lt"/>
                <a:cs typeface="Arial"/>
              </a:rPr>
              <a:t>myCAvax</a:t>
            </a:r>
            <a:r>
              <a:rPr lang="en-US" sz="1600" dirty="0">
                <a:solidFill>
                  <a:srgbClr val="042B46"/>
                </a:solidFill>
                <a:ea typeface="+mn-lt"/>
                <a:cs typeface="Arial"/>
              </a:rPr>
              <a:t> enrollees who elect to opt in to enhance/upgrade their current electronic health record system</a:t>
            </a:r>
          </a:p>
          <a:p>
            <a:pPr marL="0" marR="0" indent="-22860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tx2"/>
                </a:solidFill>
                <a:ea typeface="Calibri" panose="020F0502020204030204" pitchFamily="34" charset="0"/>
                <a:cs typeface="Arial"/>
              </a:rPr>
              <a:t>Outreach continues for </a:t>
            </a:r>
            <a:r>
              <a:rPr lang="en-US" sz="1600" b="1" dirty="0" err="1">
                <a:solidFill>
                  <a:schemeClr val="tx2"/>
                </a:solidFill>
                <a:ea typeface="Calibri" panose="020F0502020204030204" pitchFamily="34" charset="0"/>
                <a:cs typeface="Arial"/>
              </a:rPr>
              <a:t>myCAvax</a:t>
            </a:r>
            <a:r>
              <a:rPr lang="en-US" sz="1600" b="1" dirty="0">
                <a:solidFill>
                  <a:schemeClr val="tx2"/>
                </a:solidFill>
                <a:ea typeface="Calibri" panose="020F0502020204030204" pitchFamily="34" charset="0"/>
                <a:cs typeface="Arial"/>
              </a:rPr>
              <a:t> enrollment</a:t>
            </a:r>
            <a:endParaRPr lang="en-US" sz="1600" b="1" dirty="0">
              <a:solidFill>
                <a:schemeClr val="tx2"/>
              </a:solidFill>
              <a:effectLst/>
              <a:ea typeface="Calibri" panose="020F0502020204030204" pitchFamily="34" charset="0"/>
              <a:cs typeface="Arial"/>
            </a:endParaRPr>
          </a:p>
          <a:p>
            <a:pPr marL="685800" lvl="2" indent="-228600">
              <a:spcBef>
                <a:spcPts val="0"/>
              </a:spcBef>
            </a:pPr>
            <a:r>
              <a:rPr lang="en-US" sz="1600" dirty="0">
                <a:ea typeface="Calibri" panose="020F0502020204030204" pitchFamily="34" charset="0"/>
                <a:cs typeface="Arial"/>
              </a:rPr>
              <a:t>PHC is hosting office hours for </a:t>
            </a:r>
            <a:r>
              <a:rPr lang="en-US" sz="1600" dirty="0" err="1">
                <a:ea typeface="Calibri" panose="020F0502020204030204" pitchFamily="34" charset="0"/>
                <a:cs typeface="Arial"/>
              </a:rPr>
              <a:t>myCAvax</a:t>
            </a:r>
            <a:r>
              <a:rPr lang="en-US" sz="1600" dirty="0">
                <a:ea typeface="Calibri" panose="020F0502020204030204" pitchFamily="34" charset="0"/>
                <a:cs typeface="Arial"/>
              </a:rPr>
              <a:t> and grant application information as needed and continues 1:1 outreach to</a:t>
            </a:r>
          </a:p>
          <a:p>
            <a:pPr marL="685800" lvl="2" indent="-228600">
              <a:spcBef>
                <a:spcPts val="0"/>
              </a:spcBef>
            </a:pPr>
            <a:r>
              <a:rPr lang="en-US" sz="1600" dirty="0">
                <a:ea typeface="Calibri" panose="020F0502020204030204" pitchFamily="34" charset="0"/>
                <a:cs typeface="Arial"/>
              </a:rPr>
              <a:t>identified providers.</a:t>
            </a:r>
          </a:p>
          <a:p>
            <a:pPr marL="228600" indent="-228600">
              <a:spcBef>
                <a:spcPts val="900"/>
              </a:spcBef>
              <a:spcAft>
                <a:spcPts val="900"/>
              </a:spcAft>
            </a:pPr>
            <a:r>
              <a:rPr lang="en-US" sz="1600" b="1" dirty="0">
                <a:solidFill>
                  <a:schemeClr val="tx2"/>
                </a:solidFill>
                <a:cs typeface="Arial"/>
              </a:rPr>
              <a:t>How Do Providers Meet Eligibility?</a:t>
            </a:r>
            <a:r>
              <a:rPr lang="en-US" sz="1600" dirty="0">
                <a:solidFill>
                  <a:srgbClr val="000000"/>
                </a:solidFill>
                <a:cs typeface="Arial"/>
              </a:rPr>
              <a:t> </a:t>
            </a:r>
            <a:r>
              <a:rPr lang="en-US" sz="1600" b="1" dirty="0">
                <a:solidFill>
                  <a:srgbClr val="042B46"/>
                </a:solidFill>
                <a:cs typeface="Arial"/>
              </a:rPr>
              <a:t>Step 1:</a:t>
            </a:r>
            <a:r>
              <a:rPr lang="en-US" sz="1600" b="1" dirty="0">
                <a:solidFill>
                  <a:srgbClr val="000000"/>
                </a:solidFill>
                <a:cs typeface="Arial"/>
              </a:rPr>
              <a:t> </a:t>
            </a:r>
            <a:r>
              <a:rPr lang="en-US" sz="1600" b="1" u="sng" dirty="0">
                <a:solidFill>
                  <a:schemeClr val="accent1"/>
                </a:solidFill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Enroll in </a:t>
            </a:r>
            <a:r>
              <a:rPr lang="en-US" sz="1600" b="1" u="sng" dirty="0" err="1">
                <a:solidFill>
                  <a:schemeClr val="accent1"/>
                </a:solidFill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myCAvax</a:t>
            </a:r>
            <a:r>
              <a:rPr lang="en-US" sz="1600" b="1" u="sng" dirty="0">
                <a:solidFill>
                  <a:schemeClr val="accent1"/>
                </a:solidFill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en-US" sz="1600" b="1" dirty="0">
                <a:solidFill>
                  <a:srgbClr val="FF982C"/>
                </a:solidFill>
                <a:cs typeface="Arial"/>
              </a:rPr>
              <a:t>.</a:t>
            </a:r>
            <a:endParaRPr lang="en-US" sz="1600" b="1" dirty="0">
              <a:solidFill>
                <a:srgbClr val="FF982C"/>
              </a:solidFill>
              <a:ea typeface="+mn-lt"/>
              <a:cs typeface="Arial"/>
            </a:endParaRPr>
          </a:p>
          <a:p>
            <a:pPr marL="228600" indent="-228600">
              <a:spcBef>
                <a:spcPts val="900"/>
              </a:spcBef>
              <a:spcAft>
                <a:spcPts val="900"/>
              </a:spcAft>
            </a:pPr>
            <a:r>
              <a:rPr lang="en-US" sz="1600" b="1" dirty="0">
                <a:solidFill>
                  <a:schemeClr val="tx2"/>
                </a:solidFill>
                <a:cs typeface="Arial"/>
              </a:rPr>
              <a:t>Where Do Providers Learn More about </a:t>
            </a:r>
            <a:r>
              <a:rPr lang="en-US" sz="1600" b="1" dirty="0" err="1">
                <a:solidFill>
                  <a:schemeClr val="tx2"/>
                </a:solidFill>
                <a:cs typeface="Arial"/>
              </a:rPr>
              <a:t>KidsVaxGrant</a:t>
            </a:r>
            <a:r>
              <a:rPr lang="en-US" sz="1600" b="1" dirty="0">
                <a:solidFill>
                  <a:schemeClr val="tx2"/>
                </a:solidFill>
                <a:cs typeface="Arial"/>
              </a:rPr>
              <a:t> 3.0:</a:t>
            </a:r>
            <a:r>
              <a:rPr lang="en-US" sz="1600" dirty="0">
                <a:solidFill>
                  <a:schemeClr val="tx2"/>
                </a:solidFill>
                <a:cs typeface="Arial"/>
              </a:rPr>
              <a:t> </a:t>
            </a:r>
            <a:r>
              <a:rPr lang="en-US" sz="1600" b="1" dirty="0">
                <a:solidFill>
                  <a:schemeClr val="accent1"/>
                </a:solidFill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www.kidsvaxgrant.org</a:t>
            </a:r>
            <a:r>
              <a:rPr lang="en-US" sz="1600" b="1" dirty="0">
                <a:solidFill>
                  <a:schemeClr val="accent1"/>
                </a:solidFill>
                <a:cs typeface="Arial"/>
              </a:rPr>
              <a:t> </a:t>
            </a:r>
            <a:r>
              <a:rPr lang="en-US" sz="1600" b="1" dirty="0">
                <a:cs typeface="Arial"/>
              </a:rPr>
              <a:t>or</a:t>
            </a:r>
            <a:r>
              <a:rPr lang="en-US" sz="1600" b="1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sz="1600" b="1" dirty="0">
                <a:solidFill>
                  <a:schemeClr val="accent1"/>
                </a:solidFill>
                <a:ea typeface="+mn-lt"/>
                <a:cs typeface="Arial"/>
              </a:rPr>
              <a:t>916-551-2565</a:t>
            </a:r>
            <a:endParaRPr lang="en-US" sz="1600" dirty="0">
              <a:solidFill>
                <a:schemeClr val="accent1"/>
              </a:solidFill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4069E4-6E96-8805-D27E-138468409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5131" y="5725555"/>
            <a:ext cx="1699407" cy="3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56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512496-CEE0-41FD-92DC-8A1BC7F13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D703BF-151A-0D40-8508-CABBAD09F9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F4A4169-2043-4670-B286-F74E21E54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1324293"/>
            <a:ext cx="10515600" cy="163061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ea typeface="+mj-lt"/>
                <a:cs typeface="+mj-lt"/>
              </a:rPr>
              <a:t>Possible Shipment Delays: Routine and COVID Vaccines</a:t>
            </a:r>
            <a:endParaRPr lang="en-US" sz="3200" dirty="0"/>
          </a:p>
          <a:p>
            <a:endParaRPr lang="en-US" sz="2800" dirty="0">
              <a:solidFill>
                <a:srgbClr val="20479E"/>
              </a:solidFill>
              <a:cs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2CC337C-0891-49DB-AF84-2AF1D0F1A4EA}"/>
              </a:ext>
            </a:extLst>
          </p:cNvPr>
          <p:cNvSpPr/>
          <p:nvPr/>
        </p:nvSpPr>
        <p:spPr>
          <a:xfrm>
            <a:off x="0" y="126060"/>
            <a:ext cx="125605" cy="763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CFDB363-B225-D8EB-FE2D-06D2FC4442E3}"/>
              </a:ext>
            </a:extLst>
          </p:cNvPr>
          <p:cNvSpPr/>
          <p:nvPr/>
        </p:nvSpPr>
        <p:spPr>
          <a:xfrm>
            <a:off x="1290092" y="1817387"/>
            <a:ext cx="4644146" cy="3695155"/>
          </a:xfrm>
          <a:prstGeom prst="round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US" sz="2400" dirty="0">
                <a:ea typeface="+mn-lt"/>
                <a:cs typeface="+mn-lt"/>
              </a:rPr>
              <a:t>A current winter storm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lt"/>
                <a:cs typeface="+mn-lt"/>
              </a:rPr>
              <a:t>is </a:t>
            </a:r>
            <a:r>
              <a:rPr lang="en-US" sz="2400" dirty="0">
                <a:ea typeface="+mn-lt"/>
                <a:cs typeface="+mn-lt"/>
              </a:rPr>
              <a:t>impacting FedEx, UPS main hubs, and some vaccine distribution centers. </a:t>
            </a:r>
            <a:endParaRPr lang="en-US" dirty="0">
              <a:ea typeface="+mn-lt"/>
              <a:cs typeface="+mn-lt"/>
            </a:endParaRPr>
          </a:p>
          <a:p>
            <a:pPr algn="ctr">
              <a:defRPr/>
            </a:pPr>
            <a:endParaRPr lang="en-US" dirty="0">
              <a:ea typeface="+mn-lt"/>
              <a:cs typeface="+mn-lt"/>
            </a:endParaRPr>
          </a:p>
          <a:p>
            <a:pPr algn="ctr">
              <a:defRPr/>
            </a:pPr>
            <a:r>
              <a:rPr lang="en-US" sz="2400" dirty="0">
                <a:ea typeface="+mn-lt"/>
                <a:cs typeface="+mn-lt"/>
              </a:rPr>
              <a:t>Vaccine shipments for both routine and </a:t>
            </a:r>
            <a:r>
              <a:rPr lang="en-US" sz="2400">
                <a:ea typeface="+mn-lt"/>
                <a:cs typeface="+mn-lt"/>
              </a:rPr>
              <a:t>COVID-19</a:t>
            </a:r>
            <a:r>
              <a:rPr lang="en-US" sz="2400" dirty="0">
                <a:ea typeface="+mn-lt"/>
                <a:cs typeface="+mn-lt"/>
              </a:rPr>
              <a:t> programs may be delayed this week!</a:t>
            </a:r>
            <a:endParaRPr lang="en-US" dirty="0">
              <a:cs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F3806F8-6B9D-6B2C-4181-7CD061FA0B7D}"/>
              </a:ext>
            </a:extLst>
          </p:cNvPr>
          <p:cNvGrpSpPr/>
          <p:nvPr/>
        </p:nvGrpSpPr>
        <p:grpSpPr>
          <a:xfrm>
            <a:off x="209363" y="1502981"/>
            <a:ext cx="1492327" cy="1492322"/>
            <a:chOff x="558849" y="1996868"/>
            <a:chExt cx="1641560" cy="164155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BC00809-E1F7-F522-E1CB-35347293DC5B}"/>
                </a:ext>
              </a:extLst>
            </p:cNvPr>
            <p:cNvGrpSpPr/>
            <p:nvPr/>
          </p:nvGrpSpPr>
          <p:grpSpPr>
            <a:xfrm>
              <a:off x="558849" y="1996868"/>
              <a:ext cx="1641560" cy="1641554"/>
              <a:chOff x="678532" y="2526145"/>
              <a:chExt cx="1805716" cy="1805709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959AC91-D1DC-3C26-5785-0A20E1FEFEFF}"/>
                  </a:ext>
                </a:extLst>
              </p:cNvPr>
              <p:cNvSpPr/>
              <p:nvPr/>
            </p:nvSpPr>
            <p:spPr>
              <a:xfrm>
                <a:off x="678532" y="2526145"/>
                <a:ext cx="1805716" cy="1805709"/>
              </a:xfrm>
              <a:prstGeom prst="ellipse">
                <a:avLst/>
              </a:prstGeom>
              <a:solidFill>
                <a:srgbClr val="0087BD">
                  <a:lumMod val="60000"/>
                  <a:lumOff val="40000"/>
                  <a:alpha val="2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76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panose="000004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1369425-AD5D-CCF3-8A58-0B34BD33CE56}"/>
                  </a:ext>
                </a:extLst>
              </p:cNvPr>
              <p:cNvSpPr/>
              <p:nvPr/>
            </p:nvSpPr>
            <p:spPr>
              <a:xfrm>
                <a:off x="807943" y="2655554"/>
                <a:ext cx="1546895" cy="1546889"/>
              </a:xfrm>
              <a:prstGeom prst="ellipse">
                <a:avLst/>
              </a:prstGeom>
              <a:solidFill>
                <a:srgbClr val="0087BD">
                  <a:lumMod val="60000"/>
                  <a:lumOff val="40000"/>
                  <a:alpha val="3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76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panose="00000400000000000000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5FA8BFF-3FCE-3FC4-025A-CF0402108C65}"/>
                  </a:ext>
                </a:extLst>
              </p:cNvPr>
              <p:cNvSpPr/>
              <p:nvPr/>
            </p:nvSpPr>
            <p:spPr>
              <a:xfrm>
                <a:off x="944028" y="2791640"/>
                <a:ext cx="1274724" cy="1274719"/>
              </a:xfrm>
              <a:prstGeom prst="ellipse">
                <a:avLst/>
              </a:prstGeom>
              <a:solidFill>
                <a:srgbClr val="0087B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7" name="Graphic 6" descr="Megaphone with solid fill">
              <a:extLst>
                <a:ext uri="{FF2B5EF4-FFF2-40B4-BE49-F238E27FC236}">
                  <a16:creationId xmlns:a16="http://schemas.microsoft.com/office/drawing/2014/main" id="{A71F4F9A-6D6F-654A-E8DA-796A8E3F9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22429" y="2325645"/>
              <a:ext cx="914400" cy="914400"/>
            </a:xfrm>
            <a:prstGeom prst="rect">
              <a:avLst/>
            </a:prstGeom>
          </p:spPr>
        </p:pic>
      </p:grpSp>
      <p:pic>
        <p:nvPicPr>
          <p:cNvPr id="11" name="Picture 12">
            <a:extLst>
              <a:ext uri="{FF2B5EF4-FFF2-40B4-BE49-F238E27FC236}">
                <a16:creationId xmlns:a16="http://schemas.microsoft.com/office/drawing/2014/main" id="{6861A201-8C90-8A55-E931-70D4CE6398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7763" y="1974464"/>
            <a:ext cx="5517925" cy="313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13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9CDC2-3A1A-4E7E-A795-4C227E5F5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ffectLst/>
                <a:ea typeface="Times New Roman" panose="02020603050405020304" pitchFamily="18" charset="0"/>
              </a:rPr>
              <a:t>Vaccine Product Updates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C5432-510E-434A-BBD2-28E7BF090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Novavax </a:t>
            </a:r>
          </a:p>
          <a:p>
            <a:pPr lvl="1"/>
            <a:r>
              <a:rPr lang="en-US" dirty="0"/>
              <a:t>No longer available for Standard Orders</a:t>
            </a:r>
          </a:p>
          <a:p>
            <a:pPr lvl="1"/>
            <a:r>
              <a:rPr lang="en-US" dirty="0"/>
              <a:t>Small Orders are still available through February (as supplies remain)</a:t>
            </a:r>
          </a:p>
          <a:p>
            <a:pPr lvl="1"/>
            <a:r>
              <a:rPr lang="en-US" dirty="0"/>
              <a:t>All inventory expires at the end of February</a:t>
            </a:r>
          </a:p>
          <a:p>
            <a:pPr lvl="1"/>
            <a:r>
              <a:rPr lang="en-US" dirty="0"/>
              <a:t>Do expect Novavax to be available as program shifts to commercial availability</a:t>
            </a:r>
          </a:p>
          <a:p>
            <a:r>
              <a:rPr lang="en-US" dirty="0"/>
              <a:t>Janssen/J&amp;J</a:t>
            </a:r>
          </a:p>
          <a:p>
            <a:pPr lvl="1"/>
            <a:r>
              <a:rPr lang="en-US" dirty="0"/>
              <a:t>All inventory in the field expires at the end of February</a:t>
            </a:r>
          </a:p>
          <a:p>
            <a:pPr lvl="1"/>
            <a:r>
              <a:rPr lang="en-US" dirty="0"/>
              <a:t>USG does have more in inventory with longer expiration</a:t>
            </a:r>
          </a:p>
          <a:p>
            <a:r>
              <a:rPr lang="en-US" dirty="0"/>
              <a:t>Moderna</a:t>
            </a:r>
          </a:p>
          <a:p>
            <a:pPr lvl="1"/>
            <a:r>
              <a:rPr lang="en-US" dirty="0"/>
              <a:t>Monovalent products expire in February and March</a:t>
            </a:r>
          </a:p>
          <a:p>
            <a:pPr lvl="1"/>
            <a:r>
              <a:rPr lang="en-US" dirty="0"/>
              <a:t>Awaiting additional details about ongoing product availability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620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C7A9808F-CB08-4EFD-A800-58F6B2BC0390}"/>
              </a:ext>
            </a:extLst>
          </p:cNvPr>
          <p:cNvSpPr/>
          <p:nvPr/>
        </p:nvSpPr>
        <p:spPr>
          <a:xfrm>
            <a:off x="1073633" y="4994782"/>
            <a:ext cx="10529893" cy="104413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796ED58-A1BF-4398-81A4-221601693968}"/>
              </a:ext>
            </a:extLst>
          </p:cNvPr>
          <p:cNvSpPr/>
          <p:nvPr/>
        </p:nvSpPr>
        <p:spPr>
          <a:xfrm>
            <a:off x="1073634" y="3715773"/>
            <a:ext cx="10529893" cy="104413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FE3D814-480D-4AA6-8A0A-F0F88FE54373}"/>
              </a:ext>
            </a:extLst>
          </p:cNvPr>
          <p:cNvSpPr/>
          <p:nvPr/>
        </p:nvSpPr>
        <p:spPr>
          <a:xfrm>
            <a:off x="1073635" y="2436764"/>
            <a:ext cx="10529893" cy="104413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EEB5B39-14A3-4F2F-BA5F-0B028F4DCCFB}"/>
              </a:ext>
            </a:extLst>
          </p:cNvPr>
          <p:cNvSpPr/>
          <p:nvPr/>
        </p:nvSpPr>
        <p:spPr>
          <a:xfrm>
            <a:off x="1073635" y="1163505"/>
            <a:ext cx="10529893" cy="104413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85D17CF-0740-4144-88DA-1E185621BE70}"/>
              </a:ext>
            </a:extLst>
          </p:cNvPr>
          <p:cNvSpPr/>
          <p:nvPr/>
        </p:nvSpPr>
        <p:spPr>
          <a:xfrm>
            <a:off x="549652" y="1163505"/>
            <a:ext cx="1047964" cy="1047964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964869F-69EA-4723-B87B-4304F04C4D41}"/>
              </a:ext>
            </a:extLst>
          </p:cNvPr>
          <p:cNvSpPr/>
          <p:nvPr/>
        </p:nvSpPr>
        <p:spPr>
          <a:xfrm>
            <a:off x="549652" y="2440594"/>
            <a:ext cx="1047964" cy="1047964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42952FC-CBFC-44A2-AC3D-4E5B8E67A476}"/>
              </a:ext>
            </a:extLst>
          </p:cNvPr>
          <p:cNvSpPr/>
          <p:nvPr/>
        </p:nvSpPr>
        <p:spPr>
          <a:xfrm>
            <a:off x="549652" y="3717683"/>
            <a:ext cx="1047964" cy="1047964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0C1C2F6-5F40-4ED5-B656-0B68E29F20EE}"/>
              </a:ext>
            </a:extLst>
          </p:cNvPr>
          <p:cNvSpPr/>
          <p:nvPr/>
        </p:nvSpPr>
        <p:spPr>
          <a:xfrm>
            <a:off x="549652" y="4994773"/>
            <a:ext cx="1047964" cy="1047964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Graphic 15" descr="Marketing with solid fill">
            <a:extLst>
              <a:ext uri="{FF2B5EF4-FFF2-40B4-BE49-F238E27FC236}">
                <a16:creationId xmlns:a16="http://schemas.microsoft.com/office/drawing/2014/main" id="{B8E00BF7-F849-4108-858A-4C68B6A8B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5784" y="1327761"/>
            <a:ext cx="755703" cy="7557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702DE6-96D9-47F8-A7C8-D6C9DE4A7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88" y="0"/>
            <a:ext cx="10515600" cy="104796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Vaccine Marketplace Reminders</a:t>
            </a:r>
            <a:endParaRPr lang="en-US" sz="2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512496-CEE0-41FD-92DC-8A1BC7F13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9875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D703BF-151A-0D40-8508-CABBAD09F9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51AD32-C121-4143-93A0-0ECED97A8056}"/>
              </a:ext>
            </a:extLst>
          </p:cNvPr>
          <p:cNvSpPr/>
          <p:nvPr/>
        </p:nvSpPr>
        <p:spPr>
          <a:xfrm>
            <a:off x="1597717" y="1243472"/>
            <a:ext cx="9887854" cy="888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980" tIns="130980" rIns="130980" bIns="130980" numCol="1" spcCol="1270" anchor="ctr" anchorCtr="0">
            <a:noAutofit/>
          </a:bodyPr>
          <a:lstStyle/>
          <a:p>
            <a:pPr marL="0" marR="0" lvl="0" indent="0" algn="l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Providers: please use the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Vaccine Marketplace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REPORT &amp; REQUEST EXCESS DOSES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(all vaccine types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approaching the expiry date. </a:t>
            </a:r>
            <a:r>
              <a:rPr lang="en-US" sz="2300" i="1" dirty="0">
                <a:solidFill>
                  <a:sysClr val="windowText" lastClr="000000"/>
                </a:solidFill>
                <a:latin typeface="Calibri"/>
              </a:rPr>
              <a:t>Especially as vaccines begin to be phased out.</a:t>
            </a:r>
            <a:endParaRPr kumimoji="0" lang="en-US" sz="23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EF7BF9-9241-48E6-991C-5D0743F6D8BC}"/>
              </a:ext>
            </a:extLst>
          </p:cNvPr>
          <p:cNvSpPr/>
          <p:nvPr/>
        </p:nvSpPr>
        <p:spPr>
          <a:xfrm>
            <a:off x="1597717" y="2520562"/>
            <a:ext cx="9887854" cy="888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980" tIns="130980" rIns="130980" bIns="130980" numCol="1" spcCol="1270" anchor="ctr" anchorCtr="0">
            <a:noAutofit/>
          </a:bodyPr>
          <a:lstStyle/>
          <a:p>
            <a:pPr marL="0" marR="0" lvl="0" indent="0" algn="l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Providers: please follow appropriate vaccine transport guidelines outlined in the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Transferring Vaccines job aid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76BDE7-7052-47B1-B870-E494CF9AC665}"/>
              </a:ext>
            </a:extLst>
          </p:cNvPr>
          <p:cNvSpPr/>
          <p:nvPr/>
        </p:nvSpPr>
        <p:spPr>
          <a:xfrm>
            <a:off x="1597717" y="3797652"/>
            <a:ext cx="9887854" cy="888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980" tIns="130980" rIns="130980" bIns="130980" numCol="1" spcCol="1270" anchor="ctr" anchorCtr="0">
            <a:noAutofit/>
          </a:bodyPr>
          <a:lstStyle/>
          <a:p>
            <a:pPr marL="0" marR="0" lvl="0" indent="0" algn="l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Providers are responsible for disposing of vaccine waste as per local regulations and vaccines must not be returned in the shippers.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1E4328-1B01-4B09-A1C9-079221A27D16}"/>
              </a:ext>
            </a:extLst>
          </p:cNvPr>
          <p:cNvSpPr/>
          <p:nvPr/>
        </p:nvSpPr>
        <p:spPr>
          <a:xfrm>
            <a:off x="1597717" y="5074741"/>
            <a:ext cx="9887854" cy="888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980" tIns="130980" rIns="130980" bIns="130980" numCol="1" spcCol="1270" anchor="ctr" anchorCtr="0">
            <a:noAutofit/>
          </a:bodyPr>
          <a:lstStyle/>
          <a:p>
            <a:pPr marL="0" marR="0" lvl="0" indent="0" algn="l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HRSA Providers can post HRSA/Federal vaccine in Vaccine Marketplace and have other Providers not participating in HRSA receive the product. </a:t>
            </a:r>
          </a:p>
        </p:txBody>
      </p:sp>
      <p:pic>
        <p:nvPicPr>
          <p:cNvPr id="20" name="Graphic 19" descr="Truck with solid fill">
            <a:extLst>
              <a:ext uri="{FF2B5EF4-FFF2-40B4-BE49-F238E27FC236}">
                <a16:creationId xmlns:a16="http://schemas.microsoft.com/office/drawing/2014/main" id="{31657EF0-E08D-4F25-9E2B-A4BC30F6F8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5784" y="2586725"/>
            <a:ext cx="755703" cy="755703"/>
          </a:xfrm>
          <a:prstGeom prst="rect">
            <a:avLst/>
          </a:prstGeom>
        </p:spPr>
      </p:pic>
      <p:pic>
        <p:nvPicPr>
          <p:cNvPr id="22" name="Graphic 21" descr="Garbage with solid fill">
            <a:extLst>
              <a:ext uri="{FF2B5EF4-FFF2-40B4-BE49-F238E27FC236}">
                <a16:creationId xmlns:a16="http://schemas.microsoft.com/office/drawing/2014/main" id="{90DBB46C-6D30-4306-A367-3749351351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0133" y="3845689"/>
            <a:ext cx="687003" cy="687003"/>
          </a:xfrm>
          <a:prstGeom prst="rect">
            <a:avLst/>
          </a:prstGeom>
        </p:spPr>
      </p:pic>
      <p:pic>
        <p:nvPicPr>
          <p:cNvPr id="24" name="Graphic 23" descr="Needle with solid fill">
            <a:extLst>
              <a:ext uri="{FF2B5EF4-FFF2-40B4-BE49-F238E27FC236}">
                <a16:creationId xmlns:a16="http://schemas.microsoft.com/office/drawing/2014/main" id="{C9F4FE0B-7E18-4A75-947F-9D66EAE3A5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5784" y="5140904"/>
            <a:ext cx="755703" cy="755703"/>
          </a:xfrm>
          <a:prstGeom prst="rect">
            <a:avLst/>
          </a:prstGeom>
        </p:spPr>
      </p:pic>
      <p:pic>
        <p:nvPicPr>
          <p:cNvPr id="23" name="Graphic 22" descr="Bell with solid fill">
            <a:extLst>
              <a:ext uri="{FF2B5EF4-FFF2-40B4-BE49-F238E27FC236}">
                <a16:creationId xmlns:a16="http://schemas.microsoft.com/office/drawing/2014/main" id="{F62C587D-ADC7-439B-B15B-5A1C2394F4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45346" y="194853"/>
            <a:ext cx="658258" cy="6582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97A287-9083-4A6B-A6A5-F061C54578D6}"/>
              </a:ext>
            </a:extLst>
          </p:cNvPr>
          <p:cNvSpPr txBox="1"/>
          <p:nvPr/>
        </p:nvSpPr>
        <p:spPr>
          <a:xfrm>
            <a:off x="1877122" y="6280205"/>
            <a:ext cx="8437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Please reference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link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more information regarding the Vaccine Marketplace &amp;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5"/>
              </a:rPr>
              <a:t>this link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a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interactive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myCAvax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guide</a:t>
            </a:r>
          </a:p>
        </p:txBody>
      </p:sp>
    </p:spTree>
    <p:extLst>
      <p:ext uri="{BB962C8B-B14F-4D97-AF65-F5344CB8AC3E}">
        <p14:creationId xmlns:p14="http://schemas.microsoft.com/office/powerpoint/2010/main" val="2968277492"/>
      </p:ext>
    </p:extLst>
  </p:cSld>
  <p:clrMapOvr>
    <a:masterClrMapping/>
  </p:clrMapOvr>
</p:sld>
</file>

<file path=ppt/theme/theme1.xml><?xml version="1.0" encoding="utf-8"?>
<a:theme xmlns:a="http://schemas.openxmlformats.org/drawingml/2006/main" name="LA DP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A DPH" id="{A158CCA8-7E5C-4472-BE46-57C617B991A0}" vid="{C4D90A3F-BD0E-4971-90D9-DAE938C36B67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LA DP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A DPH" id="{A158CCA8-7E5C-4472-BE46-57C617B991A0}" vid="{C4D90A3F-BD0E-4971-90D9-DAE938C36B67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CD91F4C12E414BB1986EB74AB9F7F7" ma:contentTypeVersion="9" ma:contentTypeDescription="Create a new document." ma:contentTypeScope="" ma:versionID="1400d6d3b182a8a691fbe63cb10025d7">
  <xsd:schema xmlns:xsd="http://www.w3.org/2001/XMLSchema" xmlns:xs="http://www.w3.org/2001/XMLSchema" xmlns:p="http://schemas.microsoft.com/office/2006/metadata/properties" xmlns:ns2="62c82a4d-781b-43f7-9455-28e480f20635" xmlns:ns3="13ac4ded-852d-45e3-b3d7-499fba022b4e" targetNamespace="http://schemas.microsoft.com/office/2006/metadata/properties" ma:root="true" ma:fieldsID="8480758a8a1424518c4ccc6981b4e834" ns2:_="" ns3:_="">
    <xsd:import namespace="62c82a4d-781b-43f7-9455-28e480f20635"/>
    <xsd:import namespace="13ac4ded-852d-45e3-b3d7-499fba022b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c82a4d-781b-43f7-9455-28e480f206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ac4ded-852d-45e3-b3d7-499fba022b4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52A274B-FD11-4F58-AAC8-A77A6350D9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0D73AB-EC95-478E-AB78-E4890220006F}"/>
</file>

<file path=customXml/itemProps3.xml><?xml version="1.0" encoding="utf-8"?>
<ds:datastoreItem xmlns:ds="http://schemas.openxmlformats.org/officeDocument/2006/customXml" ds:itemID="{9D953E51-DDE0-4548-8DB5-F70065541B2F}">
  <ds:schemaRefs>
    <ds:schemaRef ds:uri="259b0b31-711f-4d4b-8d26-cb66ee627d7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 DPH</Template>
  <TotalTime>2052</TotalTime>
  <Words>933</Words>
  <Application>Microsoft Office PowerPoint</Application>
  <PresentationFormat>Widescreen</PresentationFormat>
  <Paragraphs>75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</vt:lpstr>
      <vt:lpstr>Arial Black</vt:lpstr>
      <vt:lpstr>Calibri</vt:lpstr>
      <vt:lpstr>Courier New</vt:lpstr>
      <vt:lpstr>Franklin Gothic Demi</vt:lpstr>
      <vt:lpstr>Montserrat Light</vt:lpstr>
      <vt:lpstr>Montserrat SemiBold</vt:lpstr>
      <vt:lpstr>Symbol</vt:lpstr>
      <vt:lpstr>LA DPH</vt:lpstr>
      <vt:lpstr>4_Office Theme</vt:lpstr>
      <vt:lpstr>6_Office Theme</vt:lpstr>
      <vt:lpstr>1_LA DPH</vt:lpstr>
      <vt:lpstr>5_Office Theme</vt:lpstr>
      <vt:lpstr>DPH Provider Vaccine Office Hours:  COVID-19 Vaccine Updates 2/01/2023</vt:lpstr>
      <vt:lpstr>FDA’s VRBPAC Meeting Updates</vt:lpstr>
      <vt:lpstr>Upcoming ACIP Meeting</vt:lpstr>
      <vt:lpstr>MMWR: Early Estimates of Bivalent Booster Vaccine Effectiveness</vt:lpstr>
      <vt:lpstr>ACOG: Free Online Training </vt:lpstr>
      <vt:lpstr>Program Highlights: KidsVaxGrant 3.0</vt:lpstr>
      <vt:lpstr>Possible Shipment Delays: Routine and COVID Vaccines </vt:lpstr>
      <vt:lpstr>Vaccine Product Updates</vt:lpstr>
      <vt:lpstr>Vaccine Marketplace Reminders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Vaccine Order Updates</dc:title>
  <dc:creator>Wendi</dc:creator>
  <cp:lastModifiedBy>Laurel Fowler</cp:lastModifiedBy>
  <cp:revision>107</cp:revision>
  <dcterms:created xsi:type="dcterms:W3CDTF">2022-02-22T23:59:23Z</dcterms:created>
  <dcterms:modified xsi:type="dcterms:W3CDTF">2023-02-01T16:32:42Z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0x01010027CD91F4C12E414BB1986EB74AB9F7F7</vt:lpwstr>
  </property>
</Properties>
</file>