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0" r:id="rId5"/>
    <p:sldMasterId id="2147483681" r:id="rId6"/>
    <p:sldMasterId id="2147483697" r:id="rId7"/>
    <p:sldMasterId id="2147483708" r:id="rId8"/>
  </p:sldMasterIdLst>
  <p:notesMasterIdLst>
    <p:notesMasterId r:id="rId19"/>
  </p:notesMasterIdLst>
  <p:sldIdLst>
    <p:sldId id="258" r:id="rId9"/>
    <p:sldId id="277" r:id="rId10"/>
    <p:sldId id="2147473233" r:id="rId11"/>
    <p:sldId id="2147473234" r:id="rId12"/>
    <p:sldId id="2147473235" r:id="rId13"/>
    <p:sldId id="2147473236" r:id="rId14"/>
    <p:sldId id="2147473237" r:id="rId15"/>
    <p:sldId id="2147473230" r:id="rId16"/>
    <p:sldId id="2147469239" r:id="rId17"/>
    <p:sldId id="2147470953"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2105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2" d="100"/>
          <a:sy n="62" d="100"/>
        </p:scale>
        <p:origin x="804" y="56"/>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89F7D7-CF78-4B3E-8B53-F19F86D0AB09}" type="datetimeFigureOut">
              <a:rPr lang="en-US" smtClean="0"/>
              <a:t>1/18/2023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B5E5E-EEF6-4741-A165-F7F9107A49AA}" type="slidenum">
              <a:rPr lang="en-US" smtClean="0"/>
              <a:t>‹#›</a:t>
            </a:fld>
            <a:endParaRPr lang="en-US"/>
          </a:p>
        </p:txBody>
      </p:sp>
    </p:spTree>
    <p:extLst>
      <p:ext uri="{BB962C8B-B14F-4D97-AF65-F5344CB8AC3E}">
        <p14:creationId xmlns:p14="http://schemas.microsoft.com/office/powerpoint/2010/main" val="20074070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757D15A-3482-4E44-ADF0-AF4361B97009}" type="slidenum">
              <a:rPr lang="en-US" smtClean="0"/>
              <a:t>9</a:t>
            </a:fld>
            <a:endParaRPr lang="en-US"/>
          </a:p>
        </p:txBody>
      </p:sp>
    </p:spTree>
    <p:extLst>
      <p:ext uri="{BB962C8B-B14F-4D97-AF65-F5344CB8AC3E}">
        <p14:creationId xmlns:p14="http://schemas.microsoft.com/office/powerpoint/2010/main" val="6379299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microsoft.com/office/2007/relationships/hdphoto" Target="../media/hdphoto4.wdp"/><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2.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5" Type="http://schemas.microsoft.com/office/2007/relationships/hdphoto" Target="../media/hdphoto7.wdp"/><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6.png"/><Relationship Id="rId1" Type="http://schemas.openxmlformats.org/officeDocument/2006/relationships/slideMaster" Target="../slideMasters/slideMaster3.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 Id="rId5" Type="http://schemas.microsoft.com/office/2007/relationships/hdphoto" Target="../media/hdphoto1.wdp"/><Relationship Id="rId4" Type="http://schemas.openxmlformats.org/officeDocument/2006/relationships/image" Target="../media/image5.png"/></Relationships>
</file>

<file path=ppt/slideLayouts/_rels/slideLayout3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6.png"/><Relationship Id="rId1" Type="http://schemas.openxmlformats.org/officeDocument/2006/relationships/slideMaster" Target="../slideMasters/slideMaster4.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microsoft.com/office/2007/relationships/hdphoto" Target="../media/hdphoto4.wdp"/><Relationship Id="rId4" Type="http://schemas.openxmlformats.org/officeDocument/2006/relationships/image" Target="../media/image5.png"/></Relationships>
</file>

<file path=ppt/slideLayouts/_rels/slideLayout4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Master" Target="../slideMasters/slideMaster5.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30225DD-0EBA-4986-9B94-9CFC1DBDB178}" type="datetimeFigureOut">
              <a:rPr lang="en-US" smtClean="0"/>
              <a:t>1/18/2023</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5659692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396193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2971801"/>
            <a:ext cx="7350693" cy="638175"/>
          </a:xfrm>
        </p:spPr>
        <p:txBody>
          <a:bodyPr anchor="t" anchorCtr="0">
            <a:noAutofit/>
          </a:bodyPr>
          <a:lstStyle>
            <a:lvl1pPr algn="l">
              <a:lnSpc>
                <a:spcPct val="1000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70" y="4084758"/>
            <a:ext cx="6124375" cy="520700"/>
          </a:xfrm>
        </p:spPr>
        <p:txBody>
          <a:bodyPr>
            <a:noAutofit/>
          </a:bodyPr>
          <a:lstStyle>
            <a:lvl1pPr marL="0" indent="0" algn="l">
              <a:lnSpc>
                <a:spcPct val="1000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1/18/2023</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44083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69"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15801931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8541951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88171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ct val="100000"/>
              </a:lnSpc>
              <a:defRPr sz="2800" b="0" cap="none" spc="100">
                <a:solidFill>
                  <a:srgbClr val="FFFFFF"/>
                </a:solidFill>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ct val="1000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542388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7887813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596197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2108833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3628617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7191132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a:t>Headline – Myriad Pro, Bold, Shadow</a:t>
            </a:r>
          </a:p>
        </p:txBody>
      </p:sp>
      <p:sp>
        <p:nvSpPr>
          <p:cNvPr id="9" name="Text Placeholder 3"/>
          <p:cNvSpPr>
            <a:spLocks noGrp="1"/>
          </p:cNvSpPr>
          <p:nvPr>
            <p:ph type="body" sz="half" idx="2" hasCustomPrompt="1"/>
          </p:nvPr>
        </p:nvSpPr>
        <p:spPr>
          <a:xfrm>
            <a:off x="407093" y="6164236"/>
            <a:ext cx="11367112"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Caption or credits for photo – Myriad Pro, 14pt</a:t>
            </a:r>
          </a:p>
        </p:txBody>
      </p:sp>
    </p:spTree>
    <p:extLst>
      <p:ext uri="{BB962C8B-B14F-4D97-AF65-F5344CB8AC3E}">
        <p14:creationId xmlns:p14="http://schemas.microsoft.com/office/powerpoint/2010/main" val="1054950233"/>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804D-0B8E-5A46-BBB5-264EB4C897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33D32F-E177-9446-B09D-D533B955543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22635A01-1FDF-C045-A5F1-1C9E52D47860}"/>
              </a:ext>
            </a:extLst>
          </p:cNvPr>
          <p:cNvSpPr>
            <a:spLocks noGrp="1"/>
          </p:cNvSpPr>
          <p:nvPr>
            <p:ph type="sldNum" sz="quarter" idx="12"/>
          </p:nvPr>
        </p:nvSpPr>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1777945367"/>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9"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4" y="2527305"/>
            <a:ext cx="4755005" cy="4330699"/>
          </a:xfrm>
          <a:prstGeom prst="rect">
            <a:avLst/>
          </a:prstGeom>
        </p:spPr>
      </p:pic>
      <p:sp>
        <p:nvSpPr>
          <p:cNvPr id="2" name="Title 1"/>
          <p:cNvSpPr>
            <a:spLocks noGrp="1"/>
          </p:cNvSpPr>
          <p:nvPr>
            <p:ph type="ctrTitle"/>
          </p:nvPr>
        </p:nvSpPr>
        <p:spPr>
          <a:xfrm>
            <a:off x="434471" y="3202111"/>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4084758"/>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700"/>
            <a:ext cx="2844800" cy="365125"/>
          </a:xfrm>
        </p:spPr>
        <p:txBody>
          <a:bodyPr/>
          <a:lstStyle>
            <a:lvl1pPr>
              <a:defRPr sz="1000">
                <a:solidFill>
                  <a:srgbClr val="FFFFFF"/>
                </a:solidFill>
              </a:defRPr>
            </a:lvl1pPr>
          </a:lstStyle>
          <a:p>
            <a:fld id="{AC3ED585-F3FD-3549-A994-39826905F8BC}" type="datetime1">
              <a:rPr lang="en-US" smtClean="0"/>
              <a:t>1/18/2023</a:t>
            </a:fld>
            <a:endParaRPr lang="en-US"/>
          </a:p>
        </p:txBody>
      </p:sp>
      <p:grpSp>
        <p:nvGrpSpPr>
          <p:cNvPr id="10" name="Group 9"/>
          <p:cNvGrpSpPr/>
          <p:nvPr/>
        </p:nvGrpSpPr>
        <p:grpSpPr>
          <a:xfrm>
            <a:off x="16933" y="6787278"/>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71388347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5" y="2456579"/>
            <a:ext cx="4435963" cy="4330699"/>
          </a:xfrm>
          <a:prstGeom prst="rect">
            <a:avLst/>
          </a:prstGeom>
        </p:spPr>
      </p:pic>
      <p:sp>
        <p:nvSpPr>
          <p:cNvPr id="2" name="Title 1"/>
          <p:cNvSpPr>
            <a:spLocks noGrp="1"/>
          </p:cNvSpPr>
          <p:nvPr>
            <p:ph type="ctrTitle"/>
          </p:nvPr>
        </p:nvSpPr>
        <p:spPr>
          <a:xfrm>
            <a:off x="434472" y="2846520"/>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5" y="3729165"/>
            <a:ext cx="6124375" cy="520700"/>
          </a:xfrm>
        </p:spPr>
        <p:txBody>
          <a:bodyPr>
            <a:noAutofit/>
          </a:bodyPr>
          <a:lstStyle>
            <a:lvl1pPr marL="0" indent="0" algn="l">
              <a:lnSpc>
                <a:spcPts val="2300"/>
              </a:lnSpc>
              <a:buNone/>
              <a:defRPr sz="2200">
                <a:solidFill>
                  <a:srgbClr val="FFFFFF"/>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8"/>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6"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3" y="5342472"/>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258952508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1719041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3"/>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3"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1" y="1765306"/>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7120619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7"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898" marR="0" indent="-88898" algn="l" defTabSz="914377"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50"/>
            <a:ext cx="10363200" cy="403455"/>
          </a:xfrm>
        </p:spPr>
        <p:txBody>
          <a:bodyPr anchor="b" anchorCtr="0"/>
          <a:lstStyle>
            <a:lvl1pPr marL="0" indent="0">
              <a:lnSpc>
                <a:spcPts val="2100"/>
              </a:lnSpc>
              <a:buNone/>
              <a:defRPr sz="2000" b="0">
                <a:solidFill>
                  <a:schemeClr val="bg1"/>
                </a:solidFill>
              </a:defRPr>
            </a:lvl1pPr>
            <a:lvl2pPr marL="457189" indent="0">
              <a:buNone/>
              <a:defRPr sz="18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2" y="2527301"/>
            <a:ext cx="3586041" cy="3266046"/>
          </a:xfrm>
          <a:prstGeom prst="rect">
            <a:avLst/>
          </a:prstGeom>
        </p:spPr>
      </p:pic>
      <p:cxnSp>
        <p:nvCxnSpPr>
          <p:cNvPr id="10" name="Straight Connector 9"/>
          <p:cNvCxnSpPr/>
          <p:nvPr/>
        </p:nvCxnSpPr>
        <p:spPr>
          <a:xfrm>
            <a:off x="3"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9"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54419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88"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3">
              <a:defRPr sz="2200"/>
            </a:lvl1pPr>
            <a:lvl2pPr marL="530339" indent="-256026">
              <a:defRPr sz="2000"/>
            </a:lvl2pPr>
            <a:lvl3pPr marL="713214" indent="-182875">
              <a:defRPr sz="1800"/>
            </a:lvl3pPr>
            <a:lvl4pPr marL="960096">
              <a:defRPr sz="1600"/>
            </a:lvl4pPr>
            <a:lvl5pPr marL="118869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1" y="5791200"/>
            <a:ext cx="993986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021727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1235344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2433461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0225DD-0EBA-4986-9B94-9CFC1DBDB178}"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9275668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5"/>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9" y="5494342"/>
            <a:ext cx="10850033" cy="296863"/>
          </a:xfrm>
        </p:spPr>
        <p:txBody>
          <a:bodyPr/>
          <a:lstStyle>
            <a:lvl1pPr marL="0" indent="0">
              <a:buNone/>
              <a:defRPr sz="14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1" y="5791200"/>
            <a:ext cx="9820627" cy="565150"/>
          </a:xfrm>
        </p:spPr>
        <p:txBody>
          <a:bodyPr/>
          <a:lstStyle>
            <a:lvl1pPr marL="91438" indent="-91438">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70" y="838204"/>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2972852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1AF5B-C2DB-8C4E-AA27-8BEA759F66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AE9FD92-57F6-A64C-9225-67011BC4456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A2AEF-84C8-7A4E-8C35-6C79835FEF52}"/>
              </a:ext>
            </a:extLst>
          </p:cNvPr>
          <p:cNvSpPr>
            <a:spLocks noGrp="1"/>
          </p:cNvSpPr>
          <p:nvPr>
            <p:ph type="dt" sz="half" idx="10"/>
          </p:nvPr>
        </p:nvSpPr>
        <p:spPr/>
        <p:txBody>
          <a:bodyPr/>
          <a:lstStyle/>
          <a:p>
            <a:fld id="{F16692F2-18BC-D248-9BC0-3853100542C8}" type="datetimeFigureOut">
              <a:rPr lang="en-US" smtClean="0"/>
              <a:t>1/18/2023</a:t>
            </a:fld>
            <a:endParaRPr lang="en-US"/>
          </a:p>
        </p:txBody>
      </p:sp>
      <p:sp>
        <p:nvSpPr>
          <p:cNvPr id="5" name="Footer Placeholder 4">
            <a:extLst>
              <a:ext uri="{FF2B5EF4-FFF2-40B4-BE49-F238E27FC236}">
                <a16:creationId xmlns:a16="http://schemas.microsoft.com/office/drawing/2014/main" id="{98953A4C-84AE-C84F-B34A-42158AAA6E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0F276-4E5D-9943-8140-5DB78B4AB158}"/>
              </a:ext>
            </a:extLst>
          </p:cNvPr>
          <p:cNvSpPr>
            <a:spLocks noGrp="1"/>
          </p:cNvSpPr>
          <p:nvPr>
            <p:ph type="sldNum" sz="quarter" idx="12"/>
          </p:nvPr>
        </p:nvSpPr>
        <p:spPr/>
        <p:txBody>
          <a:bodyPr/>
          <a:lstStyle/>
          <a:p>
            <a:fld id="{6E0309EB-B379-6341-9AFE-C56C94E0C536}" type="slidenum">
              <a:rPr lang="en-US" smtClean="0"/>
              <a:t>‹#›</a:t>
            </a:fld>
            <a:endParaRPr lang="en-US"/>
          </a:p>
        </p:txBody>
      </p:sp>
    </p:spTree>
    <p:extLst>
      <p:ext uri="{BB962C8B-B14F-4D97-AF65-F5344CB8AC3E}">
        <p14:creationId xmlns:p14="http://schemas.microsoft.com/office/powerpoint/2010/main" val="7775275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3202109"/>
            <a:ext cx="7350693"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4084758"/>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30225DD-0EBA-4986-9B94-9CFC1DBDB178}" type="datetimeFigureOut">
              <a:rPr lang="en-US" smtClean="0"/>
              <a:t>1/18/2023</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613975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spc="100">
                <a:solidFill>
                  <a:schemeClr val="bg1"/>
                </a:solidFill>
              </a:defRPr>
            </a:lvl1pPr>
          </a:lstStyle>
          <a:p>
            <a:r>
              <a:rPr lang="en-US"/>
              <a:t>Click to edit Master title style</a:t>
            </a:r>
          </a:p>
        </p:txBody>
      </p:sp>
      <p:sp>
        <p:nvSpPr>
          <p:cNvPr id="3" name="Subtitle 2"/>
          <p:cNvSpPr>
            <a:spLocks noGrp="1"/>
          </p:cNvSpPr>
          <p:nvPr>
            <p:ph type="subTitle" idx="1"/>
          </p:nvPr>
        </p:nvSpPr>
        <p:spPr>
          <a:xfrm>
            <a:off x="1326293"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7223878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0225DD-0EBA-4986-9B94-9CFC1DBDB178}"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2967065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1680616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225DD-0EBA-4986-9B94-9CFC1DBDB178}"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638903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0225DD-0EBA-4986-9B94-9CFC1DBDB178}"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B61D-FCC8-4650-870C-D3DAE5269797}"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2372519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27867719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225DD-0EBA-4986-9B94-9CFC1DBDB178}"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11946379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919354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0225DD-0EBA-4986-9B94-9CFC1DBDB178}"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77693602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Only">
  <p:cSld name="1_Title Only">
    <p:spTree>
      <p:nvGrpSpPr>
        <p:cNvPr id="1" name="Shape 182"/>
        <p:cNvGrpSpPr/>
        <p:nvPr/>
      </p:nvGrpSpPr>
      <p:grpSpPr>
        <a:xfrm>
          <a:off x="0" y="0"/>
          <a:ext cx="0" cy="0"/>
          <a:chOff x="0" y="0"/>
          <a:chExt cx="0" cy="0"/>
        </a:xfrm>
      </p:grpSpPr>
      <p:sp>
        <p:nvSpPr>
          <p:cNvPr id="183" name="Google Shape;183;gbdcf8fcad3_0_1363"/>
          <p:cNvSpPr txBox="1">
            <a:spLocks noGrp="1"/>
          </p:cNvSpPr>
          <p:nvPr>
            <p:ph type="title"/>
          </p:nvPr>
        </p:nvSpPr>
        <p:spPr>
          <a:xfrm>
            <a:off x="916939" y="329406"/>
            <a:ext cx="10358100" cy="1300500"/>
          </a:xfrm>
          <a:prstGeom prst="rect">
            <a:avLst/>
          </a:prstGeom>
          <a:noFill/>
          <a:ln>
            <a:noFill/>
          </a:ln>
        </p:spPr>
        <p:txBody>
          <a:bodyPr spcFirstLastPara="1" wrap="square" lIns="0" tIns="0" rIns="0" bIns="0" anchor="t" anchorCtr="0">
            <a:noAutofit/>
          </a:bodyPr>
          <a:lstStyle>
            <a:lvl1pPr lvl="0" algn="l" rtl="0">
              <a:lnSpc>
                <a:spcPct val="100000"/>
              </a:lnSpc>
              <a:spcBef>
                <a:spcPts val="0"/>
              </a:spcBef>
              <a:spcAft>
                <a:spcPts val="0"/>
              </a:spcAft>
              <a:buSzPts val="1400"/>
              <a:buNone/>
              <a:defRPr sz="3600" b="0" i="0">
                <a:solidFill>
                  <a:srgbClr val="1F469E"/>
                </a:solidFill>
                <a:latin typeface="Arial"/>
                <a:ea typeface="Arial"/>
                <a:cs typeface="Arial"/>
                <a:sym typeface="Aria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6" name="Slide Number Placeholder 5">
            <a:extLst>
              <a:ext uri="{FF2B5EF4-FFF2-40B4-BE49-F238E27FC236}">
                <a16:creationId xmlns:a16="http://schemas.microsoft.com/office/drawing/2014/main" id="{DE05F5E9-8691-1646-865A-6B4F9A82BA14}"/>
              </a:ext>
            </a:extLst>
          </p:cNvPr>
          <p:cNvSpPr>
            <a:spLocks noGrp="1"/>
          </p:cNvSpPr>
          <p:nvPr>
            <p:ph type="sldNum" sz="quarter" idx="12"/>
          </p:nvPr>
        </p:nvSpPr>
        <p:spPr>
          <a:xfrm>
            <a:off x="9159875" y="6356350"/>
            <a:ext cx="2743200" cy="365125"/>
          </a:xfrm>
        </p:spPr>
        <p:txBody>
          <a:bodyPr/>
          <a:lstStyle/>
          <a:p>
            <a:fld id="{13D703BF-151A-0D40-8508-CABBAD09F9A9}" type="slidenum">
              <a:rPr lang="en-US" smtClean="0"/>
              <a:t>‹#›</a:t>
            </a:fld>
            <a:endParaRPr lang="en-US"/>
          </a:p>
        </p:txBody>
      </p:sp>
    </p:spTree>
    <p:extLst>
      <p:ext uri="{BB962C8B-B14F-4D97-AF65-F5344CB8AC3E}">
        <p14:creationId xmlns:p14="http://schemas.microsoft.com/office/powerpoint/2010/main" val="221723955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4" name="Group 13"/>
          <p:cNvGrpSpPr>
            <a:grpSpLocks noChangeAspect="1"/>
          </p:cNvGrpSpPr>
          <p:nvPr/>
        </p:nvGrpSpPr>
        <p:grpSpPr>
          <a:xfrm>
            <a:off x="8703886" y="434780"/>
            <a:ext cx="2971097" cy="626682"/>
            <a:chOff x="193478" y="5437878"/>
            <a:chExt cx="2295608" cy="645605"/>
          </a:xfrm>
        </p:grpSpPr>
        <p:pic>
          <p:nvPicPr>
            <p:cNvPr id="15" name="Picture 14" descr="DPH-Logo-whit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6" name="Picture 15" descr="SEAL-white.pn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pic>
        <p:nvPicPr>
          <p:cNvPr id="6" name="Picture 5"/>
          <p:cNvPicPr>
            <a:picLocks noChangeAspect="1"/>
          </p:cNvPicPr>
          <p:nvPr/>
        </p:nvPicPr>
        <p:blipFill rotWithShape="1">
          <a:blip r:embed="rId4" cstate="print">
            <a:alphaModFix amt="55000"/>
            <a:extLst>
              <a:ext uri="{BEBA8EAE-BF5A-486C-A8C5-ECC9F3942E4B}">
                <a14:imgProps xmlns:a14="http://schemas.microsoft.com/office/drawing/2010/main">
                  <a14:imgLayer r:embed="rId5">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437442" y="2527301"/>
            <a:ext cx="4755005" cy="4330699"/>
          </a:xfrm>
          <a:prstGeom prst="rect">
            <a:avLst/>
          </a:prstGeom>
        </p:spPr>
      </p:pic>
      <p:sp>
        <p:nvSpPr>
          <p:cNvPr id="2" name="Title 1"/>
          <p:cNvSpPr>
            <a:spLocks noGrp="1"/>
          </p:cNvSpPr>
          <p:nvPr>
            <p:ph type="ctrTitle"/>
          </p:nvPr>
        </p:nvSpPr>
        <p:spPr>
          <a:xfrm>
            <a:off x="434470" y="2971801"/>
            <a:ext cx="7350693" cy="638175"/>
          </a:xfrm>
        </p:spPr>
        <p:txBody>
          <a:bodyPr anchor="t" anchorCtr="0">
            <a:noAutofit/>
          </a:bodyPr>
          <a:lstStyle>
            <a:lvl1pPr algn="l">
              <a:lnSpc>
                <a:spcPct val="1000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70" y="4084758"/>
            <a:ext cx="6124375" cy="520700"/>
          </a:xfrm>
        </p:spPr>
        <p:txBody>
          <a:bodyPr>
            <a:noAutofit/>
          </a:bodyPr>
          <a:lstStyle>
            <a:lvl1pPr marL="0" indent="0" algn="l">
              <a:lnSpc>
                <a:spcPct val="1000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34469" y="5870696"/>
            <a:ext cx="2844800" cy="365125"/>
          </a:xfrm>
        </p:spPr>
        <p:txBody>
          <a:bodyPr/>
          <a:lstStyle>
            <a:lvl1pPr>
              <a:defRPr sz="1000">
                <a:solidFill>
                  <a:srgbClr val="FFFFFF"/>
                </a:solidFill>
              </a:defRPr>
            </a:lvl1pPr>
          </a:lstStyle>
          <a:p>
            <a:fld id="{AC3ED585-F3FD-3549-A994-39826905F8BC}" type="datetime1">
              <a:rPr lang="en-US" smtClean="0"/>
              <a:t>1/18/2023</a:t>
            </a:fld>
            <a:endParaRPr lang="en-US"/>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2461244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Title with seal &amp; partner logo">
    <p:spTree>
      <p:nvGrpSpPr>
        <p:cNvPr id="1" name=""/>
        <p:cNvGrpSpPr/>
        <p:nvPr/>
      </p:nvGrpSpPr>
      <p:grpSpPr>
        <a:xfrm>
          <a:off x="0" y="0"/>
          <a:ext cx="0" cy="0"/>
          <a:chOff x="0" y="0"/>
          <a:chExt cx="0" cy="0"/>
        </a:xfrm>
      </p:grpSpPr>
      <p:sp>
        <p:nvSpPr>
          <p:cNvPr id="9" name="Rectangle 8"/>
          <p:cNvSpPr/>
          <p:nvPr/>
        </p:nvSpPr>
        <p:spPr>
          <a:xfrm>
            <a:off x="0" y="0"/>
            <a:ext cx="12204192" cy="6870828"/>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pic>
        <p:nvPicPr>
          <p:cNvPr id="6" name="Picture 5"/>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7785163" y="2456575"/>
            <a:ext cx="4435963" cy="4330699"/>
          </a:xfrm>
          <a:prstGeom prst="rect">
            <a:avLst/>
          </a:prstGeom>
        </p:spPr>
      </p:pic>
      <p:sp>
        <p:nvSpPr>
          <p:cNvPr id="2" name="Title 1"/>
          <p:cNvSpPr>
            <a:spLocks noGrp="1"/>
          </p:cNvSpPr>
          <p:nvPr>
            <p:ph type="ctrTitle"/>
          </p:nvPr>
        </p:nvSpPr>
        <p:spPr>
          <a:xfrm>
            <a:off x="434469" y="2846516"/>
            <a:ext cx="7987041" cy="638175"/>
          </a:xfrm>
        </p:spPr>
        <p:txBody>
          <a:bodyPr anchor="t" anchorCtr="0">
            <a:noAutofit/>
          </a:bodyPr>
          <a:lstStyle>
            <a:lvl1pPr algn="l">
              <a:lnSpc>
                <a:spcPts val="3100"/>
              </a:lnSpc>
              <a:defRPr sz="3200" b="0" spc="100">
                <a:solidFill>
                  <a:schemeClr val="bg1"/>
                </a:solidFill>
                <a:latin typeface="Arial Black" panose="020B0A04020102020204" pitchFamily="34" charset="0"/>
              </a:defRPr>
            </a:lvl1pPr>
          </a:lstStyle>
          <a:p>
            <a:r>
              <a:rPr lang="en-US"/>
              <a:t>Click to edit Master title style</a:t>
            </a:r>
          </a:p>
        </p:txBody>
      </p:sp>
      <p:sp>
        <p:nvSpPr>
          <p:cNvPr id="3" name="Subtitle 2"/>
          <p:cNvSpPr>
            <a:spLocks noGrp="1"/>
          </p:cNvSpPr>
          <p:nvPr>
            <p:ph type="subTitle" idx="1"/>
          </p:nvPr>
        </p:nvSpPr>
        <p:spPr>
          <a:xfrm>
            <a:off x="434469" y="3729165"/>
            <a:ext cx="6124375" cy="520700"/>
          </a:xfrm>
        </p:spPr>
        <p:txBody>
          <a:bodyPr>
            <a:noAutofit/>
          </a:bodyPr>
          <a:lstStyle>
            <a:lvl1pPr marL="0" indent="0" algn="l">
              <a:lnSpc>
                <a:spcPts val="2300"/>
              </a:lnSpc>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grpSp>
        <p:nvGrpSpPr>
          <p:cNvPr id="10" name="Group 9"/>
          <p:cNvGrpSpPr/>
          <p:nvPr/>
        </p:nvGrpSpPr>
        <p:grpSpPr>
          <a:xfrm>
            <a:off x="16933" y="6787274"/>
            <a:ext cx="12204192" cy="83427"/>
            <a:chOff x="4859" y="6756285"/>
            <a:chExt cx="6847555" cy="101715"/>
          </a:xfrm>
        </p:grpSpPr>
        <p:sp>
          <p:nvSpPr>
            <p:cNvPr id="11" name="Rectangle 10"/>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2" name="Rectangle 11"/>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3" name="Rectangle 12"/>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cxnSp>
        <p:nvCxnSpPr>
          <p:cNvPr id="15" name="Straight Connector 14"/>
          <p:cNvCxnSpPr/>
          <p:nvPr/>
        </p:nvCxnSpPr>
        <p:spPr>
          <a:xfrm>
            <a:off x="3759200" y="5145764"/>
            <a:ext cx="0" cy="114300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5" name="Group 4"/>
          <p:cNvGrpSpPr/>
          <p:nvPr/>
        </p:nvGrpSpPr>
        <p:grpSpPr>
          <a:xfrm>
            <a:off x="564444" y="5463280"/>
            <a:ext cx="2754337" cy="580962"/>
            <a:chOff x="193478" y="5437878"/>
            <a:chExt cx="2295608" cy="645605"/>
          </a:xfrm>
        </p:grpSpPr>
        <p:pic>
          <p:nvPicPr>
            <p:cNvPr id="14" name="Picture 13" descr="DPH-Logo-white.pn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4" name="Picture 3" descr="SEAL-white.pn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93478" y="5437878"/>
              <a:ext cx="645605" cy="645605"/>
            </a:xfrm>
            <a:prstGeom prst="rect">
              <a:avLst/>
            </a:prstGeom>
          </p:spPr>
        </p:pic>
      </p:grpSp>
      <p:sp>
        <p:nvSpPr>
          <p:cNvPr id="8" name="Picture Placeholder 7"/>
          <p:cNvSpPr>
            <a:spLocks noGrp="1"/>
          </p:cNvSpPr>
          <p:nvPr>
            <p:ph type="pic" sz="quarter" idx="10"/>
          </p:nvPr>
        </p:nvSpPr>
        <p:spPr>
          <a:xfrm>
            <a:off x="4210050" y="5342468"/>
            <a:ext cx="2721327" cy="804333"/>
          </a:xfrm>
        </p:spPr>
        <p:txBody>
          <a:bodyPr/>
          <a:lstStyle>
            <a:lvl1pPr marL="0" indent="0">
              <a:buFontTx/>
              <a:buNone/>
              <a:defRPr sz="1400">
                <a:solidFill>
                  <a:schemeClr val="bg1"/>
                </a:solidFill>
              </a:defRPr>
            </a:lvl1pPr>
          </a:lstStyle>
          <a:p>
            <a:r>
              <a:rPr lang="en-US"/>
              <a:t>Click icon to add picture</a:t>
            </a:r>
          </a:p>
        </p:txBody>
      </p:sp>
    </p:spTree>
    <p:extLst>
      <p:ext uri="{BB962C8B-B14F-4D97-AF65-F5344CB8AC3E}">
        <p14:creationId xmlns:p14="http://schemas.microsoft.com/office/powerpoint/2010/main" val="314118526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a:xfrm>
            <a:off x="609600" y="1600201"/>
            <a:ext cx="10972800"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CF114C2-7739-024A-AAE4-333F8728754D}" type="datetime1">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38484213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Layout With Text Box Treatment">
    <p:spTree>
      <p:nvGrpSpPr>
        <p:cNvPr id="1" name=""/>
        <p:cNvGrpSpPr/>
        <p:nvPr/>
      </p:nvGrpSpPr>
      <p:grpSpPr>
        <a:xfrm>
          <a:off x="0" y="0"/>
          <a:ext cx="0" cy="0"/>
          <a:chOff x="0" y="0"/>
          <a:chExt cx="0" cy="0"/>
        </a:xfrm>
      </p:grpSpPr>
      <p:sp>
        <p:nvSpPr>
          <p:cNvPr id="13" name="Round Same Side Corner Rectangle 12"/>
          <p:cNvSpPr/>
          <p:nvPr/>
        </p:nvSpPr>
        <p:spPr>
          <a:xfrm>
            <a:off x="584984" y="1606552"/>
            <a:ext cx="11001952" cy="317499"/>
          </a:xfrm>
          <a:prstGeom prst="round2SameRect">
            <a:avLst>
              <a:gd name="adj1" fmla="val 0"/>
              <a:gd name="adj2" fmla="val 0"/>
            </a:avLst>
          </a:prstGeom>
          <a:solidFill>
            <a:schemeClr val="bg2"/>
          </a:solidFill>
          <a:ln w="3175">
            <a:noFill/>
            <a:miter lim="800000"/>
            <a:headEnd/>
            <a:tailEnd/>
          </a:ln>
          <a:effectLst/>
        </p:spPr>
        <p:txBody>
          <a:bodyPr anchor="ctr"/>
          <a:lstStyle/>
          <a:p>
            <a:pPr algn="ctr"/>
            <a:endParaRPr lang="en-US" sz="1800">
              <a:solidFill>
                <a:srgbClr val="FFFFFF"/>
              </a:solidFill>
              <a:latin typeface="Arial" charset="0"/>
              <a:ea typeface="ＭＳ Ｐゴシック" pitchFamily="34" charset="-128"/>
            </a:endParaRPr>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D9BC7D2-64ED-E041-B415-7C7B0A849943}" type="datetime1">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grpSp>
        <p:nvGrpSpPr>
          <p:cNvPr id="6" name="Group 5"/>
          <p:cNvGrpSpPr/>
          <p:nvPr/>
        </p:nvGrpSpPr>
        <p:grpSpPr>
          <a:xfrm>
            <a:off x="597530" y="1437765"/>
            <a:ext cx="10984871" cy="309226"/>
            <a:chOff x="448147" y="1628265"/>
            <a:chExt cx="8238653" cy="309226"/>
          </a:xfrm>
        </p:grpSpPr>
        <p:sp>
          <p:nvSpPr>
            <p:cNvPr id="7" name="Rectangle 6"/>
            <p:cNvSpPr/>
            <p:nvPr/>
          </p:nvSpPr>
          <p:spPr>
            <a:xfrm>
              <a:off x="448147" y="1709648"/>
              <a:ext cx="8238653" cy="73151"/>
            </a:xfrm>
            <a:prstGeom prst="rect">
              <a:avLst/>
            </a:prstGeom>
            <a:solidFill>
              <a:srgbClr val="00205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pPr>
              <a:endParaRPr lang="id-ID" sz="1800">
                <a:latin typeface="Arial" pitchFamily="34" charset="0"/>
                <a:cs typeface="Arial" pitchFamily="34" charset="0"/>
              </a:endParaRPr>
            </a:p>
          </p:txBody>
        </p:sp>
        <p:grpSp>
          <p:nvGrpSpPr>
            <p:cNvPr id="8" name="Group 7"/>
            <p:cNvGrpSpPr/>
            <p:nvPr/>
          </p:nvGrpSpPr>
          <p:grpSpPr>
            <a:xfrm>
              <a:off x="3987448" y="1628265"/>
              <a:ext cx="1061274" cy="309226"/>
              <a:chOff x="3987448" y="1628265"/>
              <a:chExt cx="1061274" cy="309226"/>
            </a:xfrm>
          </p:grpSpPr>
          <p:sp>
            <p:nvSpPr>
              <p:cNvPr id="9" name="Rounded Rectangle 8"/>
              <p:cNvSpPr/>
              <p:nvPr/>
            </p:nvSpPr>
            <p:spPr bwMode="auto">
              <a:xfrm>
                <a:off x="3987448" y="1709648"/>
                <a:ext cx="1061274" cy="227843"/>
              </a:xfrm>
              <a:prstGeom prst="roundRect">
                <a:avLst>
                  <a:gd name="adj" fmla="val 15704"/>
                </a:avLst>
              </a:prstGeom>
              <a:noFill/>
              <a:ln w="38100">
                <a:solidFill>
                  <a:schemeClr val="tx2">
                    <a:lumMod val="75000"/>
                  </a:schemeClr>
                </a:solid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sp>
            <p:nvSpPr>
              <p:cNvPr id="10" name="Rectangle 9"/>
              <p:cNvSpPr>
                <a:spLocks noChangeArrowheads="1"/>
              </p:cNvSpPr>
              <p:nvPr/>
            </p:nvSpPr>
            <p:spPr bwMode="auto">
              <a:xfrm>
                <a:off x="4125876" y="1628265"/>
                <a:ext cx="784419" cy="188235"/>
              </a:xfrm>
              <a:prstGeom prst="rect">
                <a:avLst/>
              </a:prstGeom>
              <a:gradFill flip="none" rotWithShape="1">
                <a:gsLst>
                  <a:gs pos="5000">
                    <a:srgbClr val="418FFF"/>
                  </a:gs>
                  <a:gs pos="82000">
                    <a:srgbClr val="00205B"/>
                  </a:gs>
                </a:gsLst>
                <a:lin ang="3420000" scaled="0"/>
                <a:tileRect/>
              </a:gra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solidFill>
                    <a:schemeClr val="tx1">
                      <a:lumMod val="85000"/>
                      <a:lumOff val="15000"/>
                    </a:schemeClr>
                  </a:solidFill>
                  <a:latin typeface="Calibri"/>
                </a:endParaRPr>
              </a:p>
            </p:txBody>
          </p:sp>
        </p:grpSp>
      </p:grpSp>
      <p:sp>
        <p:nvSpPr>
          <p:cNvPr id="11" name="Content Placeholder 2"/>
          <p:cNvSpPr>
            <a:spLocks noGrp="1"/>
          </p:cNvSpPr>
          <p:nvPr>
            <p:ph idx="1"/>
          </p:nvPr>
        </p:nvSpPr>
        <p:spPr>
          <a:xfrm>
            <a:off x="863600" y="1765302"/>
            <a:ext cx="10397067" cy="41909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25505856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ct val="100000"/>
              </a:lnSpc>
              <a:defRPr sz="2800" b="0" cap="none" spc="100">
                <a:solidFill>
                  <a:srgbClr val="FFFFFF"/>
                </a:solidFill>
                <a:latin typeface="Arial Black" panose="020B0A04020102020204" pitchFamily="34" charset="0"/>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ct val="1000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3F9AB3-E2A9-3D45-9524-220F07F718CB}" type="datetime1">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111FA1-5AF9-0647-B31D-D6250D4530A3}"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039587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E15B0A-E3F8-2B42-AC0F-4B63D233AF15}" type="datetime1">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111FA1-5AF9-0647-B31D-D6250D4530A3}"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18064362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5E624E-BDBD-EA41-8258-217FEFAC7833}" type="datetime1">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6805421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2D30BB-010B-3645-921B-01579C531B68}" type="datetime1">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3111FA1-5AF9-0647-B31D-D6250D4530A3}" type="slidenum">
              <a:rPr lang="en-US" smtClean="0"/>
              <a:t>‹#›</a:t>
            </a:fld>
            <a:endParaRPr lang="en-US"/>
          </a:p>
        </p:txBody>
      </p:sp>
    </p:spTree>
    <p:extLst>
      <p:ext uri="{BB962C8B-B14F-4D97-AF65-F5344CB8AC3E}">
        <p14:creationId xmlns:p14="http://schemas.microsoft.com/office/powerpoint/2010/main" val="1744791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p:cNvSpPr/>
          <p:nvPr/>
        </p:nvSpPr>
        <p:spPr>
          <a:xfrm>
            <a:off x="-2116" y="1955801"/>
            <a:ext cx="12192000" cy="101600"/>
          </a:xfrm>
          <a:prstGeom prst="rect">
            <a:avLst/>
          </a:prstGeom>
          <a:gradFill flip="none" rotWithShape="1">
            <a:gsLst>
              <a:gs pos="9000">
                <a:srgbClr val="CF7F00"/>
              </a:gs>
              <a:gs pos="100000">
                <a:srgbClr val="FFCB02">
                  <a:alpha val="48000"/>
                </a:srgbClr>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11" name="Rectangle 10"/>
          <p:cNvSpPr/>
          <p:nvPr/>
        </p:nvSpPr>
        <p:spPr bwMode="auto">
          <a:xfrm>
            <a:off x="963085" y="5691746"/>
            <a:ext cx="10994308" cy="207490"/>
          </a:xfrm>
          <a:prstGeom prst="rect">
            <a:avLst/>
          </a:prstGeom>
          <a:gradFill flip="none" rotWithShape="1">
            <a:gsLst>
              <a:gs pos="69000">
                <a:schemeClr val="tx1">
                  <a:alpha val="15000"/>
                </a:schemeClr>
              </a:gs>
              <a:gs pos="100000">
                <a:srgbClr val="D9D9D9">
                  <a:alpha val="0"/>
                </a:srgbClr>
              </a:gs>
            </a:gsLst>
            <a:path path="shape">
              <a:fillToRect l="50000" t="50000" r="50000" b="50000"/>
            </a:path>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88900" marR="0" indent="-88900" algn="l" defTabSz="914400" rtl="0" eaLnBrk="0" fontAlgn="base" latinLnBrk="0" hangingPunct="0">
              <a:lnSpc>
                <a:spcPct val="100000"/>
              </a:lnSpc>
              <a:spcBef>
                <a:spcPct val="0"/>
              </a:spcBef>
              <a:spcAft>
                <a:spcPct val="0"/>
              </a:spcAft>
              <a:buClrTx/>
              <a:buSzTx/>
              <a:buFont typeface="Arial" pitchFamily="34" charset="0"/>
              <a:buChar char="•"/>
              <a:tabLst/>
            </a:pPr>
            <a:endParaRPr kumimoji="0" lang="en-US" sz="1200" b="0" i="0" u="none" strike="noStrike" cap="none" normalizeH="0" baseline="0">
              <a:ln>
                <a:noFill/>
              </a:ln>
              <a:solidFill>
                <a:schemeClr val="tx1"/>
              </a:solidFill>
              <a:effectLst/>
              <a:latin typeface="Arial" charset="0"/>
            </a:endParaRPr>
          </a:p>
        </p:txBody>
      </p:sp>
      <p:sp>
        <p:nvSpPr>
          <p:cNvPr id="9" name="Rectangle 8"/>
          <p:cNvSpPr/>
          <p:nvPr/>
        </p:nvSpPr>
        <p:spPr>
          <a:xfrm>
            <a:off x="0" y="1955800"/>
            <a:ext cx="12192000" cy="3837546"/>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 name="Title 1"/>
          <p:cNvSpPr>
            <a:spLocks noGrp="1"/>
          </p:cNvSpPr>
          <p:nvPr>
            <p:ph type="title" hasCustomPrompt="1"/>
          </p:nvPr>
        </p:nvSpPr>
        <p:spPr>
          <a:xfrm>
            <a:off x="609600" y="4102101"/>
            <a:ext cx="10363200" cy="876300"/>
          </a:xfrm>
        </p:spPr>
        <p:txBody>
          <a:bodyPr anchor="t"/>
          <a:lstStyle>
            <a:lvl1pPr algn="l">
              <a:lnSpc>
                <a:spcPts val="2900"/>
              </a:lnSpc>
              <a:defRPr sz="2800" b="1" cap="none" spc="100">
                <a:solidFill>
                  <a:srgbClr val="FFFFFF"/>
                </a:solidFill>
              </a:defRPr>
            </a:lvl1pPr>
          </a:lstStyle>
          <a:p>
            <a:r>
              <a:rPr lang="en-US"/>
              <a:t>Click To Edit Master Title Style</a:t>
            </a:r>
          </a:p>
        </p:txBody>
      </p:sp>
      <p:sp>
        <p:nvSpPr>
          <p:cNvPr id="3" name="Text Placeholder 2"/>
          <p:cNvSpPr>
            <a:spLocks noGrp="1"/>
          </p:cNvSpPr>
          <p:nvPr>
            <p:ph type="body" idx="1"/>
          </p:nvPr>
        </p:nvSpPr>
        <p:spPr>
          <a:xfrm>
            <a:off x="609600" y="3698646"/>
            <a:ext cx="10363200" cy="403455"/>
          </a:xfrm>
        </p:spPr>
        <p:txBody>
          <a:bodyPr anchor="b" anchorCtr="0"/>
          <a:lstStyle>
            <a:lvl1pPr marL="0" indent="0">
              <a:lnSpc>
                <a:spcPts val="2100"/>
              </a:lnSpc>
              <a:buNone/>
              <a:defRPr sz="2000" b="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0225DD-0EBA-4986-9B94-9CFC1DBDB178}"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75FB61D-FCC8-4650-870C-D3DAE5269797}" type="slidenum">
              <a:rPr lang="en-US" smtClean="0"/>
              <a:t>‹#›</a:t>
            </a:fld>
            <a:endParaRPr lang="en-US"/>
          </a:p>
        </p:txBody>
      </p:sp>
      <p:pic>
        <p:nvPicPr>
          <p:cNvPr id="18" name="Picture 17"/>
          <p:cNvPicPr>
            <a:picLocks noChangeAspect="1"/>
          </p:cNvPicPr>
          <p:nvPr/>
        </p:nvPicPr>
        <p:blipFill rotWithShape="1">
          <a:blip r:embed="rId2" cstate="print">
            <a:alphaModFix amt="55000"/>
            <a:extLst>
              <a:ext uri="{BEBA8EAE-BF5A-486C-A8C5-ECC9F3942E4B}">
                <a14:imgProps xmlns:a14="http://schemas.microsoft.com/office/drawing/2010/main">
                  <a14:imgLayer r:embed="rId3">
                    <a14:imgEffect>
                      <a14:sharpenSoften amount="-13000"/>
                    </a14:imgEffect>
                    <a14:imgEffect>
                      <a14:brightnessContrast bright="5000"/>
                    </a14:imgEffect>
                  </a14:imgLayer>
                </a14:imgProps>
              </a:ext>
              <a:ext uri="{28A0092B-C50C-407E-A947-70E740481C1C}">
                <a14:useLocalDpi xmlns:a14="http://schemas.microsoft.com/office/drawing/2010/main"/>
              </a:ext>
            </a:extLst>
          </a:blip>
          <a:srcRect/>
          <a:stretch/>
        </p:blipFill>
        <p:spPr>
          <a:xfrm>
            <a:off x="8605960" y="2527301"/>
            <a:ext cx="3586041" cy="3266046"/>
          </a:xfrm>
          <a:prstGeom prst="rect">
            <a:avLst/>
          </a:prstGeom>
        </p:spPr>
      </p:pic>
      <p:cxnSp>
        <p:nvCxnSpPr>
          <p:cNvPr id="10" name="Straight Connector 9"/>
          <p:cNvCxnSpPr/>
          <p:nvPr/>
        </p:nvCxnSpPr>
        <p:spPr>
          <a:xfrm>
            <a:off x="1" y="2057401"/>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117" y="5691746"/>
            <a:ext cx="12189884" cy="0"/>
          </a:xfrm>
          <a:prstGeom prst="line">
            <a:avLst/>
          </a:prstGeom>
          <a:ln>
            <a:solidFill>
              <a:srgbClr val="EEB11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222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03813-FE79-6C4A-9660-F1B25EDE73F4}" type="datetime1">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111FA1-5AF9-0647-B31D-D6250D4530A3}"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25472584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8"/>
            <a:ext cx="10972800" cy="1143000"/>
          </a:xfrm>
          <a:prstGeom prst="rect">
            <a:avLst/>
          </a:prstGeom>
        </p:spPr>
        <p:txBody>
          <a:bodyPr anchor="ctr" anchorCtr="0"/>
          <a:lstStyle>
            <a:lvl1pPr>
              <a:lnSpc>
                <a:spcPct val="100000"/>
              </a:lnSpc>
              <a:defRPr sz="3200" b="1" baseline="0">
                <a:solidFill>
                  <a:schemeClr val="accent6"/>
                </a:solidFill>
                <a:effectLst>
                  <a:outerShdw blurRad="38100" dist="38100" dir="2700000" algn="tl" rotWithShape="0">
                    <a:schemeClr val="accent4">
                      <a:lumMod val="20000"/>
                      <a:lumOff val="80000"/>
                    </a:schemeClr>
                  </a:outerShdw>
                </a:effectLst>
              </a:defRPr>
            </a:lvl1pPr>
          </a:lstStyle>
          <a:p>
            <a:r>
              <a:rPr lang="en-US"/>
              <a:t>Headline – Myriad Pro, Bold, Shadow</a:t>
            </a:r>
          </a:p>
        </p:txBody>
      </p:sp>
      <p:sp>
        <p:nvSpPr>
          <p:cNvPr id="9" name="Text Placeholder 3"/>
          <p:cNvSpPr>
            <a:spLocks noGrp="1"/>
          </p:cNvSpPr>
          <p:nvPr>
            <p:ph type="body" sz="half" idx="2" hasCustomPrompt="1"/>
          </p:nvPr>
        </p:nvSpPr>
        <p:spPr>
          <a:xfrm>
            <a:off x="407093" y="6164236"/>
            <a:ext cx="11367112" cy="527124"/>
          </a:xfrm>
          <a:prstGeom prst="rect">
            <a:avLst/>
          </a:prstGeom>
        </p:spPr>
        <p:txBody>
          <a:bodyPr/>
          <a:lstStyle>
            <a:lvl1pPr marL="0" indent="0">
              <a:buNone/>
              <a:defRPr sz="1200" i="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Caption or credits for photo – Myriad Pro, 14pt</a:t>
            </a:r>
          </a:p>
        </p:txBody>
      </p:sp>
    </p:spTree>
    <p:extLst>
      <p:ext uri="{BB962C8B-B14F-4D97-AF65-F5344CB8AC3E}">
        <p14:creationId xmlns:p14="http://schemas.microsoft.com/office/powerpoint/2010/main" val="1233376514"/>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234144"/>
            <a:ext cx="5291328" cy="3951288"/>
          </a:xfrm>
        </p:spPr>
        <p:txBody>
          <a:bodyPr/>
          <a:lstStyle>
            <a:lvl1pPr marL="164592"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45767" y="1594382"/>
            <a:ext cx="5291328" cy="639762"/>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45767" y="2234144"/>
            <a:ext cx="5291328" cy="3951288"/>
          </a:xfrm>
        </p:spPr>
        <p:txBody>
          <a:bodyPr/>
          <a:lstStyle>
            <a:lvl1pPr indent="-201168">
              <a:defRPr sz="2200"/>
            </a:lvl1pPr>
            <a:lvl2pPr marL="530352" indent="-256032">
              <a:defRPr sz="2000"/>
            </a:lvl2pPr>
            <a:lvl3pPr marL="713232" indent="-182880">
              <a:defRPr sz="1800"/>
            </a:lvl3pPr>
            <a:lvl4pPr marL="960120">
              <a:defRPr sz="1600"/>
            </a:lvl4pPr>
            <a:lvl5pPr marL="1188720">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30225DD-0EBA-4986-9B94-9CFC1DBDB178}"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75FB61D-FCC8-4650-870C-D3DAE5269797}" type="slidenum">
              <a:rPr lang="en-US" smtClean="0"/>
              <a:t>‹#›</a:t>
            </a:fld>
            <a:endParaRPr lang="en-US"/>
          </a:p>
        </p:txBody>
      </p:sp>
      <p:sp>
        <p:nvSpPr>
          <p:cNvPr id="10" name="Text Placeholder 7"/>
          <p:cNvSpPr>
            <a:spLocks noGrp="1"/>
          </p:cNvSpPr>
          <p:nvPr>
            <p:ph type="body" sz="quarter" idx="13" hasCustomPrompt="1"/>
          </p:nvPr>
        </p:nvSpPr>
        <p:spPr>
          <a:xfrm>
            <a:off x="609600" y="5791200"/>
            <a:ext cx="993986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Tree>
    <p:extLst>
      <p:ext uri="{BB962C8B-B14F-4D97-AF65-F5344CB8AC3E}">
        <p14:creationId xmlns:p14="http://schemas.microsoft.com/office/powerpoint/2010/main" val="947445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30225DD-0EBA-4986-9B94-9CFC1DBDB178}"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26565929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30225DD-0EBA-4986-9B94-9CFC1DBDB178}"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75FB61D-FCC8-4650-870C-D3DAE5269797}" type="slidenum">
              <a:rPr lang="en-US" smtClean="0"/>
              <a:t>‹#›</a:t>
            </a:fld>
            <a:endParaRPr lang="en-US"/>
          </a:p>
        </p:txBody>
      </p:sp>
    </p:spTree>
    <p:extLst>
      <p:ext uri="{BB962C8B-B14F-4D97-AF65-F5344CB8AC3E}">
        <p14:creationId xmlns:p14="http://schemas.microsoft.com/office/powerpoint/2010/main" val="3975685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28840" y="5080001"/>
            <a:ext cx="10853560" cy="397933"/>
          </a:xfrm>
        </p:spPr>
        <p:txBody>
          <a:bodyPr anchor="b"/>
          <a:lstStyle>
            <a:lvl1pPr algn="l">
              <a:defRPr sz="1600" b="1"/>
            </a:lvl1pPr>
          </a:lstStyle>
          <a:p>
            <a:r>
              <a:rPr lang="en-US"/>
              <a:t>Click to edit Master title style</a:t>
            </a:r>
          </a:p>
        </p:txBody>
      </p:sp>
      <p:sp>
        <p:nvSpPr>
          <p:cNvPr id="4" name="Text Placeholder 3"/>
          <p:cNvSpPr>
            <a:spLocks noGrp="1"/>
          </p:cNvSpPr>
          <p:nvPr>
            <p:ph type="body" sz="half" idx="2"/>
          </p:nvPr>
        </p:nvSpPr>
        <p:spPr>
          <a:xfrm>
            <a:off x="732366" y="5494338"/>
            <a:ext cx="10850033" cy="296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30225DD-0EBA-4986-9B94-9CFC1DBDB178}"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75FB61D-FCC8-4650-870C-D3DAE5269797}" type="slidenum">
              <a:rPr lang="en-US" smtClean="0"/>
              <a:t>‹#›</a:t>
            </a:fld>
            <a:endParaRPr lang="en-US"/>
          </a:p>
        </p:txBody>
      </p:sp>
      <p:sp>
        <p:nvSpPr>
          <p:cNvPr id="8" name="Text Placeholder 7"/>
          <p:cNvSpPr>
            <a:spLocks noGrp="1"/>
          </p:cNvSpPr>
          <p:nvPr>
            <p:ph type="body" sz="quarter" idx="13" hasCustomPrompt="1"/>
          </p:nvPr>
        </p:nvSpPr>
        <p:spPr>
          <a:xfrm>
            <a:off x="728840" y="5791200"/>
            <a:ext cx="9820627" cy="565150"/>
          </a:xfrm>
        </p:spPr>
        <p:txBody>
          <a:bodyPr/>
          <a:lstStyle>
            <a:lvl1pPr marL="91440" indent="-91440">
              <a:lnSpc>
                <a:spcPts val="900"/>
              </a:lnSpc>
              <a:spcBef>
                <a:spcPts val="0"/>
              </a:spcBef>
              <a:spcAft>
                <a:spcPts val="100"/>
              </a:spcAft>
              <a:buClr>
                <a:schemeClr val="tx1"/>
              </a:buClr>
              <a:buFont typeface="+mj-lt"/>
              <a:buAutoNum type="arabicPeriod"/>
              <a:defRPr sz="900" baseline="0"/>
            </a:lvl1pPr>
          </a:lstStyle>
          <a:p>
            <a:pPr lvl="0"/>
            <a:r>
              <a:rPr lang="en-US"/>
              <a:t>Click to edit Master footnote</a:t>
            </a:r>
          </a:p>
        </p:txBody>
      </p:sp>
      <p:sp>
        <p:nvSpPr>
          <p:cNvPr id="11" name="Content Placeholder 2"/>
          <p:cNvSpPr>
            <a:spLocks noGrp="1"/>
          </p:cNvSpPr>
          <p:nvPr>
            <p:ph idx="14"/>
          </p:nvPr>
        </p:nvSpPr>
        <p:spPr>
          <a:xfrm>
            <a:off x="732368" y="838200"/>
            <a:ext cx="10850033" cy="4190999"/>
          </a:xfrm>
        </p:spPr>
        <p:txBody>
          <a:bodyPr/>
          <a:lstStyle>
            <a:lvl1pPr marL="0" indent="0">
              <a:buFontTx/>
              <a:buNone/>
              <a:defRPr sz="2800" b="1">
                <a:latin typeface="+mj-lt"/>
              </a:defRPr>
            </a:lvl1pPr>
          </a:lstStyle>
          <a:p>
            <a:pPr lvl="0"/>
            <a:r>
              <a:rPr lang="en-US"/>
              <a:t>Click to edit Master text styles</a:t>
            </a:r>
          </a:p>
        </p:txBody>
      </p:sp>
    </p:spTree>
    <p:extLst>
      <p:ext uri="{BB962C8B-B14F-4D97-AF65-F5344CB8AC3E}">
        <p14:creationId xmlns:p14="http://schemas.microsoft.com/office/powerpoint/2010/main" val="404660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1.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image" Target="../media/image2.png"/><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image" Target="../media/image1.png"/><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image" Target="../media/image2.png"/><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image" Target="../media/image1.png"/><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theme" Target="../theme/theme4.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2.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image" Target="../media/image1.png"/><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theme" Target="../theme/theme5.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225DD-0EBA-4986-9B94-9CFC1DBDB178}" type="datetimeFigureOut">
              <a:rPr lang="en-US" smtClean="0"/>
              <a:t>1/18/2023</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B61D-FCC8-4650-870C-D3DAE5269797}"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30566154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92" r:id="rId10"/>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89016"/>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1/18/2023</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852588356"/>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96" r:id="rId11"/>
  </p:sldLayoutIdLst>
  <p:hf hdr="0" dt="0"/>
  <p:txStyles>
    <p:titleStyle>
      <a:lvl1pPr algn="l" defTabSz="457200" rtl="0" eaLnBrk="1" latinLnBrk="0" hangingPunct="1">
        <a:spcBef>
          <a:spcPct val="0"/>
        </a:spcBef>
        <a:buNone/>
        <a:defRPr sz="4400" b="0" kern="1200">
          <a:solidFill>
            <a:schemeClr val="tx1"/>
          </a:solidFill>
          <a:latin typeface="Franklin Gothic Demi" panose="020B0703020102020204" pitchFamily="34" charset="0"/>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4"/>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5"/>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1/18/2023</a:t>
            </a:fld>
            <a:endParaRPr lang="en-US"/>
          </a:p>
        </p:txBody>
      </p:sp>
      <p:sp>
        <p:nvSpPr>
          <p:cNvPr id="5" name="Footer Placeholder 4"/>
          <p:cNvSpPr>
            <a:spLocks noGrp="1"/>
          </p:cNvSpPr>
          <p:nvPr>
            <p:ph type="ftr" sz="quarter" idx="3"/>
          </p:nvPr>
        </p:nvSpPr>
        <p:spPr>
          <a:xfrm>
            <a:off x="6688667" y="6356355"/>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5"/>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8"/>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11287990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hf hdr="0" dt="0"/>
  <p:txStyles>
    <p:titleStyle>
      <a:lvl1pPr algn="l" defTabSz="457189" rtl="0" eaLnBrk="1" latinLnBrk="0" hangingPunct="1">
        <a:spcBef>
          <a:spcPct val="0"/>
        </a:spcBef>
        <a:buNone/>
        <a:defRPr sz="2800" b="1" kern="1200">
          <a:solidFill>
            <a:schemeClr val="tx1"/>
          </a:solidFill>
          <a:latin typeface="+mj-lt"/>
          <a:ea typeface="+mj-ea"/>
          <a:cs typeface="+mj-cs"/>
        </a:defRPr>
      </a:lvl1pPr>
    </p:titleStyle>
    <p:bodyStyle>
      <a:lvl1pPr marL="256026" indent="-256026" algn="l" defTabSz="457189"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70" indent="-285744" algn="l" defTabSz="457189" rtl="0" eaLnBrk="1" latinLnBrk="0" hangingPunct="1">
        <a:spcBef>
          <a:spcPct val="20000"/>
        </a:spcBef>
        <a:buFont typeface="Arial"/>
        <a:buChar char="–"/>
        <a:defRPr sz="2400" kern="1200">
          <a:solidFill>
            <a:schemeClr val="tx1"/>
          </a:solidFill>
          <a:latin typeface="+mn-lt"/>
          <a:ea typeface="+mn-ea"/>
          <a:cs typeface="+mn-cs"/>
        </a:defRPr>
      </a:lvl2pPr>
      <a:lvl3pPr marL="1142971" indent="-228594" algn="l" defTabSz="457189"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160" indent="-228594" algn="l" defTabSz="457189" rtl="0" eaLnBrk="1" latinLnBrk="0" hangingPunct="1">
        <a:spcBef>
          <a:spcPct val="20000"/>
        </a:spcBef>
        <a:buFont typeface="Arial"/>
        <a:buChar char="–"/>
        <a:defRPr sz="2000" kern="1200">
          <a:solidFill>
            <a:schemeClr val="tx1"/>
          </a:solidFill>
          <a:latin typeface="+mn-lt"/>
          <a:ea typeface="+mn-ea"/>
          <a:cs typeface="+mn-cs"/>
        </a:defRPr>
      </a:lvl4pPr>
      <a:lvl5pPr marL="2057349" indent="-228594" algn="l" defTabSz="457189" rtl="0" eaLnBrk="1" latinLnBrk="0" hangingPunct="1">
        <a:spcBef>
          <a:spcPct val="20000"/>
        </a:spcBef>
        <a:buFont typeface="Arial"/>
        <a:buChar char="»"/>
        <a:defRPr sz="2000" kern="1200">
          <a:solidFill>
            <a:schemeClr val="tx1"/>
          </a:solidFill>
          <a:latin typeface="+mn-lt"/>
          <a:ea typeface="+mn-ea"/>
          <a:cs typeface="+mn-cs"/>
        </a:defRPr>
      </a:lvl5pPr>
      <a:lvl6pPr marL="2514537" indent="-228594" algn="l" defTabSz="457189" rtl="0" eaLnBrk="1" latinLnBrk="0" hangingPunct="1">
        <a:spcBef>
          <a:spcPct val="20000"/>
        </a:spcBef>
        <a:buFont typeface="Arial"/>
        <a:buChar char="•"/>
        <a:defRPr sz="20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12010"/>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225DD-0EBA-4986-9B94-9CFC1DBDB178}" type="datetimeFigureOut">
              <a:rPr lang="en-US" smtClean="0"/>
              <a:t>1/18/2023</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75FB61D-FCC8-4650-870C-D3DAE5269797}"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3576739180"/>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36" r:id="rId10"/>
  </p:sldLayoutIdLst>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p:nvSpPr>
        <p:spPr>
          <a:xfrm>
            <a:off x="0" y="-4559"/>
            <a:ext cx="12204192" cy="700354"/>
          </a:xfrm>
          <a:prstGeom prst="rect">
            <a:avLst/>
          </a:prstGeom>
          <a:gradFill flip="none" rotWithShape="1">
            <a:gsLst>
              <a:gs pos="9000">
                <a:srgbClr val="00205B"/>
              </a:gs>
              <a:gs pos="100000">
                <a:srgbClr val="418FDE"/>
              </a:gs>
            </a:gsLst>
            <a:lin ang="1548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nvGrpSpPr>
          <p:cNvPr id="13" name="Group 12"/>
          <p:cNvGrpSpPr/>
          <p:nvPr/>
        </p:nvGrpSpPr>
        <p:grpSpPr>
          <a:xfrm>
            <a:off x="8816628" y="59966"/>
            <a:ext cx="2743048" cy="571818"/>
            <a:chOff x="202887" y="5437878"/>
            <a:chExt cx="2286199" cy="635444"/>
          </a:xfrm>
        </p:grpSpPr>
        <p:pic>
          <p:nvPicPr>
            <p:cNvPr id="14" name="Picture 13" descr="DPH-Logo-white.png"/>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a:off x="994719" y="5520017"/>
              <a:ext cx="1494367" cy="481327"/>
            </a:xfrm>
            <a:prstGeom prst="rect">
              <a:avLst/>
            </a:prstGeom>
            <a:effectLst>
              <a:outerShdw blurRad="69850" dist="12700" dir="2700000" algn="tl" rotWithShape="0">
                <a:srgbClr val="000000">
                  <a:alpha val="47000"/>
                </a:srgbClr>
              </a:outerShdw>
            </a:effectLst>
          </p:spPr>
        </p:pic>
        <p:pic>
          <p:nvPicPr>
            <p:cNvPr id="15" name="Picture 14" descr="SEAL-white.png"/>
            <p:cNvPicPr>
              <a:picLocks noChangeAspect="1"/>
            </p:cNvPicPr>
            <p:nvPr/>
          </p:nvPicPr>
          <p:blipFill>
            <a:blip r:embed="rId13" cstate="print">
              <a:extLst>
                <a:ext uri="{28A0092B-C50C-407E-A947-70E740481C1C}">
                  <a14:useLocalDpi xmlns:a14="http://schemas.microsoft.com/office/drawing/2010/main"/>
                </a:ext>
              </a:extLst>
            </a:blip>
            <a:stretch>
              <a:fillRect/>
            </a:stretch>
          </p:blipFill>
          <p:spPr>
            <a:xfrm>
              <a:off x="202887" y="5437878"/>
              <a:ext cx="635444" cy="635444"/>
            </a:xfrm>
            <a:prstGeom prst="rect">
              <a:avLst/>
            </a:prstGeom>
          </p:spPr>
        </p:pic>
      </p:grpSp>
      <p:sp>
        <p:nvSpPr>
          <p:cNvPr id="2" name="Title Placeholder 1"/>
          <p:cNvSpPr>
            <a:spLocks noGrp="1"/>
          </p:cNvSpPr>
          <p:nvPr>
            <p:ph type="title"/>
          </p:nvPr>
        </p:nvSpPr>
        <p:spPr>
          <a:xfrm>
            <a:off x="609600" y="889016"/>
            <a:ext cx="10972800" cy="634985"/>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p:cNvSpPr>
            <a:spLocks noGrp="1"/>
          </p:cNvSpPr>
          <p:nvPr>
            <p:ph type="body" idx="1"/>
          </p:nvPr>
        </p:nvSpPr>
        <p:spPr>
          <a:xfrm>
            <a:off x="609600" y="1752601"/>
            <a:ext cx="10972800" cy="4373563"/>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5ED8AD-D12E-834D-8548-7072FE264DBC}" type="datetime1">
              <a:rPr lang="en-US" smtClean="0"/>
              <a:t>1/18/2023</a:t>
            </a:fld>
            <a:endParaRPr lang="en-US"/>
          </a:p>
        </p:txBody>
      </p:sp>
      <p:sp>
        <p:nvSpPr>
          <p:cNvPr id="5" name="Footer Placeholder 4"/>
          <p:cNvSpPr>
            <a:spLocks noGrp="1"/>
          </p:cNvSpPr>
          <p:nvPr>
            <p:ph type="ftr" sz="quarter" idx="3"/>
          </p:nvPr>
        </p:nvSpPr>
        <p:spPr>
          <a:xfrm>
            <a:off x="6688667"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871200" y="6356351"/>
            <a:ext cx="711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111FA1-5AF9-0647-B31D-D6250D4530A3}" type="slidenum">
              <a:rPr lang="en-US" smtClean="0"/>
              <a:t>‹#›</a:t>
            </a:fld>
            <a:endParaRPr lang="en-US"/>
          </a:p>
        </p:txBody>
      </p:sp>
      <p:grpSp>
        <p:nvGrpSpPr>
          <p:cNvPr id="27" name="Group 26"/>
          <p:cNvGrpSpPr/>
          <p:nvPr/>
        </p:nvGrpSpPr>
        <p:grpSpPr>
          <a:xfrm>
            <a:off x="-14308" y="691734"/>
            <a:ext cx="12204192" cy="83427"/>
            <a:chOff x="4859" y="6756285"/>
            <a:chExt cx="6847555" cy="101715"/>
          </a:xfrm>
        </p:grpSpPr>
        <p:sp>
          <p:nvSpPr>
            <p:cNvPr id="28" name="Rectangle 27"/>
            <p:cNvSpPr/>
            <p:nvPr/>
          </p:nvSpPr>
          <p:spPr>
            <a:xfrm>
              <a:off x="4859" y="6756285"/>
              <a:ext cx="2296444" cy="101715"/>
            </a:xfrm>
            <a:prstGeom prst="rect">
              <a:avLst/>
            </a:prstGeom>
            <a:solidFill>
              <a:srgbClr val="C5B78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29" name="Rectangle 28"/>
            <p:cNvSpPr/>
            <p:nvPr/>
          </p:nvSpPr>
          <p:spPr>
            <a:xfrm>
              <a:off x="2259526" y="6756285"/>
              <a:ext cx="2296444" cy="101715"/>
            </a:xfrm>
            <a:prstGeom prst="rect">
              <a:avLst/>
            </a:prstGeom>
            <a:solidFill>
              <a:srgbClr val="CF7F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sp>
          <p:nvSpPr>
            <p:cNvPr id="30" name="Rectangle 29"/>
            <p:cNvSpPr/>
            <p:nvPr/>
          </p:nvSpPr>
          <p:spPr>
            <a:xfrm>
              <a:off x="4555970" y="6756285"/>
              <a:ext cx="2296444" cy="101715"/>
            </a:xfrm>
            <a:prstGeom prst="rect">
              <a:avLst/>
            </a:prstGeom>
            <a:solidFill>
              <a:srgbClr val="789D4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5F8FB4"/>
                </a:solidFill>
              </a:endParaRPr>
            </a:p>
          </p:txBody>
        </p:sp>
      </p:grpSp>
    </p:spTree>
    <p:extLst>
      <p:ext uri="{BB962C8B-B14F-4D97-AF65-F5344CB8AC3E}">
        <p14:creationId xmlns:p14="http://schemas.microsoft.com/office/powerpoint/2010/main" val="976339739"/>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hf hdr="0" dt="0"/>
  <p:txStyles>
    <p:titleStyle>
      <a:lvl1pPr algn="l" defTabSz="457200" rtl="0" eaLnBrk="1" latinLnBrk="0" hangingPunct="1">
        <a:spcBef>
          <a:spcPct val="0"/>
        </a:spcBef>
        <a:buNone/>
        <a:defRPr sz="4400" b="0" kern="1200">
          <a:solidFill>
            <a:schemeClr val="tx1"/>
          </a:solidFill>
          <a:latin typeface="Franklin Gothic Demi" panose="020B0703020102020204" pitchFamily="34" charset="0"/>
          <a:ea typeface="+mj-ea"/>
          <a:cs typeface="+mj-cs"/>
        </a:defRPr>
      </a:lvl1pPr>
    </p:titleStyle>
    <p:bodyStyle>
      <a:lvl1pPr marL="256032" indent="-256032" algn="l" defTabSz="457200" rtl="0" eaLnBrk="1" latinLnBrk="0" hangingPunct="1">
        <a:spcBef>
          <a:spcPct val="20000"/>
        </a:spcBef>
        <a:buClr>
          <a:schemeClr val="accent1">
            <a:lumMod val="75000"/>
          </a:schemeClr>
        </a:buClr>
        <a:buFont typeface="Arial"/>
        <a:buChar char="•"/>
        <a:defRPr sz="2400" kern="1200">
          <a:solidFill>
            <a:schemeClr val="tx1"/>
          </a:solidFill>
          <a:latin typeface="+mn-lt"/>
          <a:ea typeface="+mn-ea"/>
          <a:cs typeface="+mn-cs"/>
        </a:defRPr>
      </a:lvl1pPr>
      <a:lvl2pPr marL="557784"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accent6">
            <a:lumMod val="75000"/>
          </a:schemeClr>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0.xml.rels><?xml version="1.0" encoding="UTF-8" standalone="yes"?>
<Relationships xmlns="http://schemas.openxmlformats.org/package/2006/relationships"><Relationship Id="rId3" Type="http://schemas.openxmlformats.org/officeDocument/2006/relationships/hyperlink" Target="https://t.emailupdates.cdc.gov/r/?id=h74ac661a,182b604a,182b6b0b&amp;e=QUNTVHJhY2tpbmdJRD1VU0NEQ18yMDcwLURNOTcxNTcmQUNTVHJhY2tpbmdMYWJlbD1DREMlMjBMYXVuY2hlcyUyMExldCVFMiU4MCU5OXMlMjBSaXNlJTIwSW5pdGlhdGl2ZQ&amp;s=E85m1pZ3PwH1UQmBYZc9bL416iMZ8XWDk7hPQKtSDJE" TargetMode="External"/><Relationship Id="rId2" Type="http://schemas.openxmlformats.org/officeDocument/2006/relationships/hyperlink" Target="https://t.emailupdates.cdc.gov/r/?id=h74ac661a,182b604a,182b6b0a&amp;e=QUNTVHJhY2tpbmdJRD1VU0NEQ18yMDcwLURNOTcxNTcmQUNTVHJhY2tpbmdMYWJlbD1DREMlMjBMYXVuY2hlcyUyMExldCVFMiU4MCU5OXMlMjBSaXNlJTIwSW5pdGlhdGl2ZQ&amp;s=S8H_Hoaw_l8hUurMxMkQAh0QsYOH1IYbc3KjhOwdtSk" TargetMode="External"/><Relationship Id="rId1" Type="http://schemas.openxmlformats.org/officeDocument/2006/relationships/slideLayout" Target="../slideLayouts/slideLayout34.xml"/><Relationship Id="rId5" Type="http://schemas.openxmlformats.org/officeDocument/2006/relationships/image" Target="../media/image14.png"/><Relationship Id="rId4" Type="http://schemas.openxmlformats.org/officeDocument/2006/relationships/hyperlink" Target="https://t.emailupdates.cdc.gov/r/?id=h74ac661a,182b604a,182b6b0c&amp;e=QUNTVHJhY2tpbmdJRD1VU0NEQ18yMDcwLURNOTcxNTcmQUNTVHJhY2tpbmdMYWJlbD1DREMlMjBMYXVuY2hlcyUyMExldCVFMiU4MCU5OXMlMjBSaXNlJTIwSW5pdGlhdGl2ZQ&amp;s=051vDG59iWyez8B13d0WczxQbTCesrnLLQPKLVyVgP8"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mailto:MyTurnClinic.HD@cdph.ca.gov" TargetMode="External"/><Relationship Id="rId1" Type="http://schemas.openxmlformats.org/officeDocument/2006/relationships/slideLayout" Target="../slideLayouts/slideLayout3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cdc.gov/vaccines/imz-managers/coverage/covidvaxview/interactive/adults.html" TargetMode="External"/><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2" Type="http://schemas.openxmlformats.org/officeDocument/2006/relationships/hyperlink" Target="https://www.fda.gov/vaccines-blood-biologics/safety-availability-biologics/cdc-and-fda-identify-preliminary-covid-19-vaccine-safety-signal-persons-aged-65-years-and-older" TargetMode="External"/><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cdc.gov/coronavirus/2019-ncov/downloads/vaccines/323652-A_COVID-19_VaccineSafety_MonitoringSystems_v9.pdf" TargetMode="Externa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fda.gov/advisory-committees/advisory-committee-calendar/vaccines-and-related-biological-products-advisory-committee-january-26-2023-meeting-announcement" TargetMode="External"/><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3" Type="http://schemas.openxmlformats.org/officeDocument/2006/relationships/hyperlink" Target="https://www.phcdocs.org/Programs/CalVaxGrant" TargetMode="External"/><Relationship Id="rId2" Type="http://schemas.openxmlformats.org/officeDocument/2006/relationships/notesSlide" Target="../notesSlides/notesSlide1.xml"/><Relationship Id="rId1" Type="http://schemas.openxmlformats.org/officeDocument/2006/relationships/slideLayout" Target="../slideLayouts/slideLayout41.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89077-D780-4E97-B90A-8319F316B493}"/>
              </a:ext>
            </a:extLst>
          </p:cNvPr>
          <p:cNvSpPr>
            <a:spLocks noGrp="1"/>
          </p:cNvSpPr>
          <p:nvPr>
            <p:ph type="title"/>
          </p:nvPr>
        </p:nvSpPr>
        <p:spPr>
          <a:xfrm>
            <a:off x="432319" y="2423604"/>
            <a:ext cx="10363200" cy="1737850"/>
          </a:xfrm>
        </p:spPr>
        <p:txBody>
          <a:bodyPr/>
          <a:lstStyle/>
          <a:p>
            <a:r>
              <a:rPr lang="en-US" sz="4000" b="1" dirty="0">
                <a:latin typeface="+mj-lt"/>
              </a:rPr>
              <a:t>DPH Provider Vaccine Office Hours:</a:t>
            </a:r>
            <a:br>
              <a:rPr lang="en-US" sz="4000" b="1" dirty="0">
                <a:latin typeface="+mj-lt"/>
              </a:rPr>
            </a:br>
            <a:br>
              <a:rPr lang="en-US" sz="4000" b="1" dirty="0">
                <a:latin typeface="+mj-lt"/>
              </a:rPr>
            </a:br>
            <a:r>
              <a:rPr lang="en-US" sz="4000" b="1" dirty="0">
                <a:latin typeface="+mj-lt"/>
              </a:rPr>
              <a:t>COVID-19 Vaccine Updates</a:t>
            </a:r>
            <a:br>
              <a:rPr lang="en-US" sz="3600" b="1" dirty="0"/>
            </a:br>
            <a:r>
              <a:rPr lang="en-US" sz="2000" b="1" dirty="0">
                <a:cs typeface="Calibri"/>
              </a:rPr>
              <a:t>1</a:t>
            </a:r>
            <a:r>
              <a:rPr lang="en-US" sz="2000" dirty="0">
                <a:cs typeface="Calibri"/>
              </a:rPr>
              <a:t>/18/2023</a:t>
            </a:r>
            <a:endParaRPr lang="en-US" sz="2000" b="1" dirty="0">
              <a:cs typeface="Calibri"/>
            </a:endParaRPr>
          </a:p>
        </p:txBody>
      </p:sp>
    </p:spTree>
    <p:extLst>
      <p:ext uri="{BB962C8B-B14F-4D97-AF65-F5344CB8AC3E}">
        <p14:creationId xmlns:p14="http://schemas.microsoft.com/office/powerpoint/2010/main" val="607406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66153B-E17E-1AD3-C7AB-5D1EA0118724}"/>
              </a:ext>
            </a:extLst>
          </p:cNvPr>
          <p:cNvSpPr>
            <a:spLocks noGrp="1"/>
          </p:cNvSpPr>
          <p:nvPr>
            <p:ph type="title"/>
          </p:nvPr>
        </p:nvSpPr>
        <p:spPr>
          <a:xfrm>
            <a:off x="609600" y="1006414"/>
            <a:ext cx="10972800" cy="634985"/>
          </a:xfrm>
        </p:spPr>
        <p:txBody>
          <a:bodyPr/>
          <a:lstStyle/>
          <a:p>
            <a:pPr marL="0" marR="0" algn="ctr">
              <a:spcBef>
                <a:spcPts val="1500"/>
              </a:spcBef>
              <a:spcAft>
                <a:spcPts val="1500"/>
              </a:spcAft>
            </a:pPr>
            <a:r>
              <a:rPr lang="en-US" sz="3200" b="1" dirty="0">
                <a:solidFill>
                  <a:srgbClr val="124D69"/>
                </a:solidFill>
                <a:effectLst/>
                <a:latin typeface="Arial" panose="020B0604020202020204" pitchFamily="34" charset="0"/>
                <a:ea typeface="Times New Roman" panose="02020603050405020304" pitchFamily="18" charset="0"/>
              </a:rPr>
              <a:t>CDC Launches Let’s RISE Initiative to Get Routine Immunizations Back on Track</a:t>
            </a:r>
            <a:r>
              <a:rPr lang="en-US" sz="3200" b="1" dirty="0">
                <a:solidFill>
                  <a:srgbClr val="000000"/>
                </a:solidFill>
                <a:effectLst/>
                <a:latin typeface="Arial" panose="020B0604020202020204" pitchFamily="34" charset="0"/>
                <a:ea typeface="Times New Roman" panose="02020603050405020304" pitchFamily="18" charset="0"/>
              </a:rPr>
              <a:t>   </a:t>
            </a:r>
            <a:endParaRPr lang="en-US" sz="1600" b="1" dirty="0">
              <a:effectLst/>
              <a:latin typeface="Times New Roman" panose="02020603050405020304" pitchFamily="18" charset="0"/>
              <a:ea typeface="Calibri" panose="020F0502020204030204" pitchFamily="34" charset="0"/>
            </a:endParaRPr>
          </a:p>
        </p:txBody>
      </p:sp>
      <p:graphicFrame>
        <p:nvGraphicFramePr>
          <p:cNvPr id="12" name="Content Placeholder 11">
            <a:extLst>
              <a:ext uri="{FF2B5EF4-FFF2-40B4-BE49-F238E27FC236}">
                <a16:creationId xmlns:a16="http://schemas.microsoft.com/office/drawing/2014/main" id="{83F48D5D-6C5A-4F5B-AC9F-21B532B46E4F}"/>
              </a:ext>
            </a:extLst>
          </p:cNvPr>
          <p:cNvGraphicFramePr>
            <a:graphicFrameLocks noGrp="1"/>
          </p:cNvGraphicFramePr>
          <p:nvPr>
            <p:ph idx="1"/>
            <p:extLst>
              <p:ext uri="{D42A27DB-BD31-4B8C-83A1-F6EECF244321}">
                <p14:modId xmlns:p14="http://schemas.microsoft.com/office/powerpoint/2010/main" val="3368018629"/>
              </p:ext>
            </p:extLst>
          </p:nvPr>
        </p:nvGraphicFramePr>
        <p:xfrm>
          <a:off x="732890" y="1424729"/>
          <a:ext cx="10972800" cy="4191000"/>
        </p:xfrm>
        <a:graphic>
          <a:graphicData uri="http://schemas.openxmlformats.org/drawingml/2006/table">
            <a:tbl>
              <a:tblPr firstRow="1" firstCol="1" bandRow="1"/>
              <a:tblGrid>
                <a:gridCol w="10972800">
                  <a:extLst>
                    <a:ext uri="{9D8B030D-6E8A-4147-A177-3AD203B41FA5}">
                      <a16:colId xmlns:a16="http://schemas.microsoft.com/office/drawing/2014/main" val="3256839054"/>
                    </a:ext>
                  </a:extLst>
                </a:gridCol>
              </a:tblGrid>
              <a:tr h="4191000">
                <a:tc>
                  <a:txBody>
                    <a:bodyPr/>
                    <a:lstStyle/>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During the COVID-19 pandemic, we saw a concerning drop in routine immunizations for adults and children. Routine vaccination is rebounding but unevenly and has not yet recovered among all groups. While we continue to investigate the impact of the pandemic on routine immunizations, it is crucial that we take steps to help get everyone back on schedule with their routine immunizations. </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 </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That’s why the Centers for Disease Control and Prevention is launching the </a:t>
                      </a:r>
                      <a:r>
                        <a:rPr lang="en-US" sz="900" b="1" u="sng" dirty="0">
                          <a:solidFill>
                            <a:srgbClr val="000000"/>
                          </a:solidFill>
                          <a:effectLst/>
                          <a:latin typeface="Arial" panose="020B0604020202020204" pitchFamily="34" charset="0"/>
                          <a:ea typeface="Calibri" panose="020F0502020204030204" pitchFamily="34" charset="0"/>
                          <a:hlinkClick r:id="rId2"/>
                        </a:rPr>
                        <a:t>Let’s Rise</a:t>
                      </a:r>
                      <a:r>
                        <a:rPr lang="en-US" sz="900" dirty="0">
                          <a:solidFill>
                            <a:srgbClr val="000000"/>
                          </a:solidFill>
                          <a:effectLst/>
                          <a:latin typeface="Arial" panose="020B0604020202020204" pitchFamily="34" charset="0"/>
                          <a:ea typeface="Calibri" panose="020F0502020204030204" pitchFamily="34" charset="0"/>
                        </a:rPr>
                        <a:t> initiative. </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 </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The purpose of </a:t>
                      </a:r>
                      <a:r>
                        <a:rPr lang="en-US" sz="900" b="1" u="sng" dirty="0">
                          <a:solidFill>
                            <a:srgbClr val="000000"/>
                          </a:solidFill>
                          <a:effectLst/>
                          <a:latin typeface="Arial" panose="020B0604020202020204" pitchFamily="34" charset="0"/>
                          <a:ea typeface="Calibri" panose="020F0502020204030204" pitchFamily="34" charset="0"/>
                          <a:hlinkClick r:id="rId3"/>
                        </a:rPr>
                        <a:t>Let’s Rise</a:t>
                      </a:r>
                      <a:r>
                        <a:rPr lang="en-US" sz="900" dirty="0">
                          <a:solidFill>
                            <a:srgbClr val="000000"/>
                          </a:solidFill>
                          <a:effectLst/>
                          <a:latin typeface="Arial" panose="020B0604020202020204" pitchFamily="34" charset="0"/>
                          <a:ea typeface="Calibri" panose="020F0502020204030204" pitchFamily="34" charset="0"/>
                        </a:rPr>
                        <a:t> is to use evidence-based strategies and available resources and data to encourage catch up on routine vaccinations. CDC will also communicate the importance of why being up to date on routine vaccinations is critical for staying healthy so that families and adults can make informed decisions. </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 </a:t>
                      </a:r>
                      <a:endParaRPr lang="en-US" sz="900" dirty="0">
                        <a:effectLst/>
                        <a:latin typeface="Times New Roman" panose="02020603050405020304" pitchFamily="18" charset="0"/>
                        <a:ea typeface="Calibri" panose="020F0502020204030204" pitchFamily="34" charset="0"/>
                      </a:endParaRPr>
                    </a:p>
                    <a:p>
                      <a:pPr marL="0" marR="0">
                        <a:spcBef>
                          <a:spcPts val="0"/>
                        </a:spcBef>
                        <a:spcAft>
                          <a:spcPts val="0"/>
                        </a:spcAft>
                      </a:pPr>
                      <a:r>
                        <a:rPr lang="en-US" sz="900" dirty="0">
                          <a:solidFill>
                            <a:srgbClr val="000000"/>
                          </a:solidFill>
                          <a:effectLst/>
                          <a:latin typeface="Arial" panose="020B0604020202020204" pitchFamily="34" charset="0"/>
                          <a:ea typeface="Calibri" panose="020F0502020204030204" pitchFamily="34" charset="0"/>
                        </a:rPr>
                        <a:t>As trusted </a:t>
                      </a:r>
                      <a:r>
                        <a:rPr lang="en-US" sz="900" b="1" dirty="0">
                          <a:solidFill>
                            <a:srgbClr val="000000"/>
                          </a:solidFill>
                          <a:effectLst/>
                          <a:latin typeface="Arial" panose="020B0604020202020204" pitchFamily="34" charset="0"/>
                          <a:ea typeface="Calibri" panose="020F0502020204030204" pitchFamily="34" charset="0"/>
                        </a:rPr>
                        <a:t>community leaders, health care professionals, and partners, you can </a:t>
                      </a:r>
                      <a:endParaRPr lang="en-US" sz="900" dirty="0">
                        <a:effectLst/>
                        <a:latin typeface="Times New Roman" panose="02020603050405020304" pitchFamily="18"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solidFill>
                            <a:srgbClr val="000000"/>
                          </a:solidFill>
                          <a:effectLst/>
                          <a:latin typeface="Arial" panose="020B0604020202020204" pitchFamily="34" charset="0"/>
                          <a:ea typeface="Times New Roman" panose="02020603050405020304" pitchFamily="18" charset="0"/>
                        </a:rPr>
                        <a:t>Prioritize ensuring everyone catches up on routine vaccination </a:t>
                      </a:r>
                      <a:endParaRPr lang="en-US" sz="1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solidFill>
                            <a:srgbClr val="000000"/>
                          </a:solidFill>
                          <a:effectLst/>
                          <a:latin typeface="Arial" panose="020B0604020202020204" pitchFamily="34" charset="0"/>
                          <a:ea typeface="Times New Roman" panose="02020603050405020304" pitchFamily="18" charset="0"/>
                        </a:rPr>
                        <a:t>Identify individuals behind on their vaccinations, </a:t>
                      </a:r>
                      <a:endParaRPr lang="en-US" sz="1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solidFill>
                            <a:srgbClr val="000000"/>
                          </a:solidFill>
                          <a:effectLst/>
                          <a:latin typeface="Arial" panose="020B0604020202020204" pitchFamily="34" charset="0"/>
                          <a:ea typeface="Times New Roman" panose="02020603050405020304" pitchFamily="18" charset="0"/>
                        </a:rPr>
                        <a:t>Encourage vaccination catch-up through reminders, recall, and outreach </a:t>
                      </a:r>
                      <a:endParaRPr lang="en-US" sz="1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solidFill>
                            <a:srgbClr val="000000"/>
                          </a:solidFill>
                          <a:effectLst/>
                          <a:latin typeface="Arial" panose="020B0604020202020204" pitchFamily="34" charset="0"/>
                          <a:ea typeface="Times New Roman" panose="02020603050405020304" pitchFamily="18" charset="0"/>
                        </a:rPr>
                        <a:t>Make strong vaccine recommendations </a:t>
                      </a:r>
                      <a:endParaRPr lang="en-US" sz="1000" dirty="0">
                        <a:effectLst/>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dirty="0">
                          <a:solidFill>
                            <a:srgbClr val="000000"/>
                          </a:solidFill>
                          <a:effectLst/>
                          <a:latin typeface="Arial" panose="020B0604020202020204" pitchFamily="34" charset="0"/>
                          <a:ea typeface="Times New Roman" panose="02020603050405020304" pitchFamily="18" charset="0"/>
                        </a:rPr>
                        <a:t>Make vaccines easy for everyone to find and afford </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solidFill>
                            <a:srgbClr val="010101"/>
                          </a:solidFill>
                          <a:effectLst/>
                          <a:latin typeface="Arial" panose="020B0604020202020204" pitchFamily="34" charset="0"/>
                          <a:ea typeface="Times New Roman" panose="02020603050405020304" pitchFamily="18" charset="0"/>
                        </a:rPr>
                        <a:t>Please stay tuned for the first comprehensive summary of CDC data on the impact of COVID-19 on routine immunization coverage and priority groups for catch-up in the coming weeks. </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solidFill>
                            <a:srgbClr val="010101"/>
                          </a:solidFill>
                          <a:effectLst/>
                          <a:latin typeface="Arial" panose="020B0604020202020204" pitchFamily="34" charset="0"/>
                          <a:ea typeface="Times New Roman" panose="02020603050405020304" pitchFamily="18" charset="0"/>
                        </a:rPr>
                        <a:t> </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solidFill>
                            <a:srgbClr val="010101"/>
                          </a:solidFill>
                          <a:effectLst/>
                          <a:latin typeface="Arial" panose="020B0604020202020204" pitchFamily="34" charset="0"/>
                          <a:ea typeface="Times New Roman" panose="02020603050405020304" pitchFamily="18" charset="0"/>
                        </a:rPr>
                        <a:t>Together, </a:t>
                      </a:r>
                      <a:r>
                        <a:rPr lang="en-US" sz="1100" b="1" dirty="0">
                          <a:solidFill>
                            <a:srgbClr val="010101"/>
                          </a:solidFill>
                          <a:effectLst/>
                          <a:latin typeface="Arial" panose="020B0604020202020204" pitchFamily="34" charset="0"/>
                          <a:ea typeface="Times New Roman" panose="02020603050405020304" pitchFamily="18" charset="0"/>
                        </a:rPr>
                        <a:t>Let’s Rise</a:t>
                      </a:r>
                      <a:r>
                        <a:rPr lang="en-US" sz="1100" dirty="0">
                          <a:solidFill>
                            <a:srgbClr val="010101"/>
                          </a:solidFill>
                          <a:effectLst/>
                          <a:latin typeface="Arial" panose="020B0604020202020204" pitchFamily="34" charset="0"/>
                          <a:ea typeface="Times New Roman" panose="02020603050405020304" pitchFamily="18" charset="0"/>
                        </a:rPr>
                        <a:t> and get routine vaccinations back on track! </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solidFill>
                            <a:srgbClr val="010101"/>
                          </a:solidFill>
                          <a:effectLst/>
                          <a:latin typeface="Arial" panose="020B0604020202020204" pitchFamily="34" charset="0"/>
                          <a:ea typeface="Times New Roman" panose="02020603050405020304" pitchFamily="18" charset="0"/>
                        </a:rPr>
                        <a:t> </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solidFill>
                            <a:srgbClr val="010101"/>
                          </a:solidFill>
                          <a:effectLst/>
                          <a:latin typeface="Arial" panose="020B0604020202020204" pitchFamily="34" charset="0"/>
                          <a:ea typeface="Times New Roman" panose="02020603050405020304" pitchFamily="18" charset="0"/>
                        </a:rPr>
                        <a:t>More information about Let’s RISE and access to routine immunization resources and data can be found at </a:t>
                      </a:r>
                      <a:r>
                        <a:rPr lang="en-US" sz="1100" u="sng" dirty="0">
                          <a:solidFill>
                            <a:srgbClr val="010101"/>
                          </a:solidFill>
                          <a:effectLst/>
                          <a:latin typeface="Arial" panose="020B0604020202020204" pitchFamily="34" charset="0"/>
                          <a:ea typeface="Times New Roman" panose="02020603050405020304" pitchFamily="18" charset="0"/>
                          <a:hlinkClick r:id="rId4"/>
                        </a:rPr>
                        <a:t>Let’s RISE</a:t>
                      </a:r>
                      <a:r>
                        <a:rPr lang="en-US" sz="1100" dirty="0">
                          <a:solidFill>
                            <a:srgbClr val="010101"/>
                          </a:solidFill>
                          <a:effectLst/>
                          <a:latin typeface="Arial" panose="020B0604020202020204" pitchFamily="34" charset="0"/>
                          <a:ea typeface="Times New Roman" panose="02020603050405020304" pitchFamily="18" charset="0"/>
                        </a:rPr>
                        <a:t>. </a:t>
                      </a:r>
                      <a:endParaRPr lang="en-US" sz="10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100" dirty="0">
                          <a:solidFill>
                            <a:srgbClr val="010101"/>
                          </a:solidFill>
                          <a:effectLst/>
                          <a:latin typeface="Arial" panose="020B0604020202020204" pitchFamily="34" charset="0"/>
                          <a:ea typeface="Times New Roman" panose="02020603050405020304" pitchFamily="18" charset="0"/>
                        </a:rPr>
                        <a:t>       </a:t>
                      </a:r>
                      <a:endParaRPr lang="en-US" sz="1000" dirty="0">
                        <a:effectLst/>
                        <a:latin typeface="Calibri" panose="020F0502020204030204" pitchFamily="34" charset="0"/>
                        <a:ea typeface="Calibri" panose="020F0502020204030204" pitchFamily="34" charset="0"/>
                      </a:endParaRPr>
                    </a:p>
                  </a:txBody>
                  <a:tcPr marL="0" marR="0" marT="0" marB="0" anchor="ctr">
                    <a:lnL>
                      <a:noFill/>
                    </a:lnL>
                    <a:lnR>
                      <a:noFill/>
                    </a:lnR>
                    <a:lnT>
                      <a:noFill/>
                    </a:lnT>
                    <a:lnB>
                      <a:noFill/>
                    </a:lnB>
                  </a:tcPr>
                </a:tc>
                <a:extLst>
                  <a:ext uri="{0D108BD9-81ED-4DB2-BD59-A6C34878D82A}">
                    <a16:rowId xmlns:a16="http://schemas.microsoft.com/office/drawing/2014/main" val="150096978"/>
                  </a:ext>
                </a:extLst>
              </a:tr>
            </a:tbl>
          </a:graphicData>
        </a:graphic>
      </p:graphicFrame>
      <p:sp>
        <p:nvSpPr>
          <p:cNvPr id="2" name="Slide Number Placeholder 1">
            <a:extLst>
              <a:ext uri="{FF2B5EF4-FFF2-40B4-BE49-F238E27FC236}">
                <a16:creationId xmlns:a16="http://schemas.microsoft.com/office/drawing/2014/main" id="{38A0BF6D-4CAA-F2C9-4192-930D062E1F96}"/>
              </a:ext>
            </a:extLst>
          </p:cNvPr>
          <p:cNvSpPr>
            <a:spLocks noGrp="1"/>
          </p:cNvSpPr>
          <p:nvPr>
            <p:ph type="sldNum" sz="quarter" idx="12"/>
          </p:nvPr>
        </p:nvSpPr>
        <p:spPr/>
        <p:txBody>
          <a:bodyPr/>
          <a:lstStyle/>
          <a:p>
            <a:fld id="{13D703BF-151A-0D40-8508-CABBAD09F9A9}" type="slidenum">
              <a:rPr lang="en-US" smtClean="0"/>
              <a:t>10</a:t>
            </a:fld>
            <a:endParaRPr lang="en-US"/>
          </a:p>
        </p:txBody>
      </p:sp>
      <p:sp>
        <p:nvSpPr>
          <p:cNvPr id="11" name="Text Placeholder 10">
            <a:extLst>
              <a:ext uri="{FF2B5EF4-FFF2-40B4-BE49-F238E27FC236}">
                <a16:creationId xmlns:a16="http://schemas.microsoft.com/office/drawing/2014/main" id="{2327ACC3-5F43-4B1E-A2EC-834A102A0C68}"/>
              </a:ext>
            </a:extLst>
          </p:cNvPr>
          <p:cNvSpPr>
            <a:spLocks noGrp="1"/>
          </p:cNvSpPr>
          <p:nvPr>
            <p:ph type="body" sz="quarter" idx="13"/>
          </p:nvPr>
        </p:nvSpPr>
        <p:spPr/>
        <p:txBody>
          <a:bodyPr/>
          <a:lstStyle/>
          <a:p>
            <a:pPr marL="0" indent="0">
              <a:buNone/>
            </a:pPr>
            <a:endParaRPr lang="en-US" dirty="0"/>
          </a:p>
          <a:p>
            <a:pPr marL="0" indent="0">
              <a:buNone/>
            </a:pPr>
            <a:endParaRPr lang="en-US" dirty="0"/>
          </a:p>
          <a:p>
            <a:pPr marL="0" indent="0">
              <a:buNone/>
            </a:pPr>
            <a:endParaRPr lang="en-US" dirty="0"/>
          </a:p>
        </p:txBody>
      </p:sp>
      <p:pic>
        <p:nvPicPr>
          <p:cNvPr id="17" name="Content Placeholder 16" descr="A collage of a person&#10;&#10;Description automatically generated with low confidence">
            <a:extLst>
              <a:ext uri="{FF2B5EF4-FFF2-40B4-BE49-F238E27FC236}">
                <a16:creationId xmlns:a16="http://schemas.microsoft.com/office/drawing/2014/main" id="{E723B67B-DE6F-4CB2-82F0-85F268F32E31}"/>
              </a:ext>
            </a:extLst>
          </p:cNvPr>
          <p:cNvPicPr>
            <a:picLocks noGrp="1" noChangeAspect="1"/>
          </p:cNvPicPr>
          <p:nvPr>
            <p:ph sz="quarter" idx="4294967295"/>
          </p:nvPr>
        </p:nvPicPr>
        <p:blipFill>
          <a:blip r:embed="rId5">
            <a:extLst>
              <a:ext uri="{28A0092B-C50C-407E-A947-70E740481C1C}">
                <a14:useLocalDpi xmlns:a14="http://schemas.microsoft.com/office/drawing/2010/main" val="0"/>
              </a:ext>
            </a:extLst>
          </a:blip>
          <a:stretch>
            <a:fillRect/>
          </a:stretch>
        </p:blipFill>
        <p:spPr>
          <a:xfrm>
            <a:off x="3284359" y="5103624"/>
            <a:ext cx="5291137" cy="1543050"/>
          </a:xfrm>
        </p:spPr>
      </p:pic>
    </p:spTree>
    <p:extLst>
      <p:ext uri="{BB962C8B-B14F-4D97-AF65-F5344CB8AC3E}">
        <p14:creationId xmlns:p14="http://schemas.microsoft.com/office/powerpoint/2010/main" val="2183343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66153B-E17E-1AD3-C7AB-5D1EA0118724}"/>
              </a:ext>
            </a:extLst>
          </p:cNvPr>
          <p:cNvSpPr>
            <a:spLocks noGrp="1"/>
          </p:cNvSpPr>
          <p:nvPr>
            <p:ph type="title"/>
          </p:nvPr>
        </p:nvSpPr>
        <p:spPr/>
        <p:txBody>
          <a:bodyPr/>
          <a:lstStyle/>
          <a:p>
            <a:r>
              <a:rPr lang="en-US" sz="3200" dirty="0">
                <a:cs typeface="Arial"/>
              </a:rPr>
              <a:t>My Turn/</a:t>
            </a:r>
            <a:r>
              <a:rPr lang="en-US" sz="3200" dirty="0" err="1">
                <a:cs typeface="Arial"/>
              </a:rPr>
              <a:t>myCAvax</a:t>
            </a:r>
            <a:r>
              <a:rPr lang="en-US" sz="3200" dirty="0">
                <a:cs typeface="Arial"/>
              </a:rPr>
              <a:t> System Upgrades</a:t>
            </a:r>
            <a:endParaRPr lang="en-US" sz="3200" dirty="0"/>
          </a:p>
        </p:txBody>
      </p:sp>
      <p:sp>
        <p:nvSpPr>
          <p:cNvPr id="4" name="Text Placeholder 3">
            <a:extLst>
              <a:ext uri="{FF2B5EF4-FFF2-40B4-BE49-F238E27FC236}">
                <a16:creationId xmlns:a16="http://schemas.microsoft.com/office/drawing/2014/main" id="{D532143D-78F9-1F8C-5330-CC658A6C05ED}"/>
              </a:ext>
            </a:extLst>
          </p:cNvPr>
          <p:cNvSpPr>
            <a:spLocks noGrp="1"/>
          </p:cNvSpPr>
          <p:nvPr>
            <p:ph idx="1"/>
          </p:nvPr>
        </p:nvSpPr>
        <p:spPr/>
        <p:txBody>
          <a:bodyPr vert="horz" lIns="91440" tIns="45720" rIns="91440" bIns="45720" rtlCol="0" anchor="t">
            <a:normAutofit/>
          </a:bodyPr>
          <a:lstStyle/>
          <a:p>
            <a:pPr marL="342900" marR="0" lvl="0" indent="-342900">
              <a:lnSpc>
                <a:spcPct val="105000"/>
              </a:lnSpc>
              <a:spcBef>
                <a:spcPts val="0"/>
              </a:spcBef>
              <a:spcAft>
                <a:spcPts val="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The My Turn/</a:t>
            </a:r>
            <a:r>
              <a:rPr lang="en-US" dirty="0" err="1">
                <a:effectLst/>
                <a:latin typeface="Calibri" panose="020F0502020204030204" pitchFamily="34" charset="0"/>
                <a:ea typeface="Times New Roman" panose="02020603050405020304" pitchFamily="18" charset="0"/>
              </a:rPr>
              <a:t>myCAvax</a:t>
            </a:r>
            <a:r>
              <a:rPr lang="en-US" dirty="0">
                <a:effectLst/>
                <a:latin typeface="Calibri" panose="020F0502020204030204" pitchFamily="34" charset="0"/>
                <a:ea typeface="Times New Roman" panose="02020603050405020304" pitchFamily="18" charset="0"/>
              </a:rPr>
              <a:t> system upgrades for unified login went live 1/16/23</a:t>
            </a:r>
            <a:endParaRPr lang="en-US" dirty="0">
              <a:effectLst/>
              <a:latin typeface="Calibri" panose="020F0502020204030204" pitchFamily="34" charset="0"/>
              <a:ea typeface="Calibri" panose="020F0502020204030204" pitchFamily="34" charset="0"/>
            </a:endParaRPr>
          </a:p>
          <a:p>
            <a:pPr marL="342900" marR="0" lvl="0" indent="-342900">
              <a:lnSpc>
                <a:spcPct val="105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Users for both systems now hav</a:t>
            </a:r>
            <a:r>
              <a:rPr lang="en-US" dirty="0">
                <a:latin typeface="Calibri" panose="020F0502020204030204" pitchFamily="34" charset="0"/>
                <a:ea typeface="Times New Roman" panose="02020603050405020304" pitchFamily="18" charset="0"/>
              </a:rPr>
              <a:t>e one login for accessing either system</a:t>
            </a:r>
          </a:p>
          <a:p>
            <a:pPr marL="342900" marR="0" lvl="0" indent="-342900">
              <a:lnSpc>
                <a:spcPct val="105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If you encounter any issues with accessing My Turn, contact the Help Desk at </a:t>
            </a:r>
            <a:r>
              <a:rPr lang="en-US" dirty="0">
                <a:effectLst/>
                <a:latin typeface="Calibri" panose="020F0502020204030204" pitchFamily="34" charset="0"/>
                <a:ea typeface="Times New Roman" panose="02020603050405020304" pitchFamily="18" charset="0"/>
                <a:hlinkClick r:id="rId2"/>
              </a:rPr>
              <a:t>MyTurnClinic</a:t>
            </a:r>
            <a:r>
              <a:rPr lang="en-US" dirty="0">
                <a:latin typeface="Calibri" panose="020F0502020204030204" pitchFamily="34" charset="0"/>
                <a:ea typeface="Times New Roman" panose="02020603050405020304" pitchFamily="18" charset="0"/>
                <a:hlinkClick r:id="rId2"/>
              </a:rPr>
              <a:t>.HD@cdph.ca.gov</a:t>
            </a:r>
            <a:r>
              <a:rPr lang="en-US" dirty="0">
                <a:latin typeface="Calibri" panose="020F0502020204030204" pitchFamily="34" charset="0"/>
                <a:ea typeface="Times New Roman" panose="02020603050405020304" pitchFamily="18" charset="0"/>
              </a:rPr>
              <a:t> </a:t>
            </a:r>
            <a:endParaRPr lang="en-US" dirty="0">
              <a:effectLst/>
              <a:latin typeface="Calibri" panose="020F0502020204030204" pitchFamily="34" charset="0"/>
              <a:ea typeface="Times New Roman" panose="02020603050405020304" pitchFamily="18" charset="0"/>
            </a:endParaRPr>
          </a:p>
          <a:p>
            <a:pPr marL="342900" marR="0" lvl="0" indent="-342900">
              <a:lnSpc>
                <a:spcPct val="105000"/>
              </a:lnSpc>
              <a:spcBef>
                <a:spcPts val="0"/>
              </a:spcBef>
              <a:spcAft>
                <a:spcPts val="800"/>
              </a:spcAft>
              <a:buFont typeface="Symbol" panose="05050102010706020507" pitchFamily="18" charset="2"/>
              <a:buChar char=""/>
            </a:pPr>
            <a:r>
              <a:rPr lang="en-US" dirty="0">
                <a:effectLst/>
                <a:latin typeface="Calibri" panose="020F0502020204030204" pitchFamily="34" charset="0"/>
                <a:ea typeface="Times New Roman" panose="02020603050405020304" pitchFamily="18" charset="0"/>
              </a:rPr>
              <a:t>Beginning today and continuing until 1/23/23, both </a:t>
            </a:r>
            <a:r>
              <a:rPr lang="en-US" dirty="0" err="1">
                <a:effectLst/>
                <a:latin typeface="Calibri" panose="020F0502020204030204" pitchFamily="34" charset="0"/>
                <a:ea typeface="Times New Roman" panose="02020603050405020304" pitchFamily="18" charset="0"/>
              </a:rPr>
              <a:t>myCAvax</a:t>
            </a:r>
            <a:r>
              <a:rPr lang="en-US" dirty="0">
                <a:effectLst/>
                <a:latin typeface="Calibri" panose="020F0502020204030204" pitchFamily="34" charset="0"/>
                <a:ea typeface="Times New Roman" panose="02020603050405020304" pitchFamily="18" charset="0"/>
              </a:rPr>
              <a:t> and My Turn will be unavailable between 12 am – 5 am PT for system maintenance</a:t>
            </a:r>
          </a:p>
          <a:p>
            <a:pPr marL="342900" marR="0" lvl="0" indent="-342900">
              <a:lnSpc>
                <a:spcPct val="105000"/>
              </a:lnSpc>
              <a:spcBef>
                <a:spcPts val="0"/>
              </a:spcBef>
              <a:spcAft>
                <a:spcPts val="800"/>
              </a:spcAft>
              <a:buFont typeface="Symbol" panose="05050102010706020507" pitchFamily="18" charset="2"/>
              <a:buChar char=""/>
            </a:pPr>
            <a:r>
              <a:rPr lang="en-US" dirty="0">
                <a:latin typeface="Calibri" panose="020F0502020204030204" pitchFamily="34" charset="0"/>
                <a:ea typeface="Times New Roman" panose="02020603050405020304" pitchFamily="18" charset="0"/>
              </a:rPr>
              <a:t>Both systems will be available and operating normally outside of these hours</a:t>
            </a:r>
            <a:endParaRPr lang="en-US" dirty="0">
              <a:effectLst/>
              <a:latin typeface="Calibri" panose="020F0502020204030204" pitchFamily="34" charset="0"/>
              <a:ea typeface="Times New Roman" panose="02020603050405020304" pitchFamily="18" charset="0"/>
            </a:endParaRPr>
          </a:p>
          <a:p>
            <a:endParaRPr lang="en-US" dirty="0">
              <a:cs typeface="Arial"/>
            </a:endParaRPr>
          </a:p>
        </p:txBody>
      </p:sp>
      <p:sp>
        <p:nvSpPr>
          <p:cNvPr id="2" name="Slide Number Placeholder 1">
            <a:extLst>
              <a:ext uri="{FF2B5EF4-FFF2-40B4-BE49-F238E27FC236}">
                <a16:creationId xmlns:a16="http://schemas.microsoft.com/office/drawing/2014/main" id="{38A0BF6D-4CAA-F2C9-4192-930D062E1F96}"/>
              </a:ext>
            </a:extLst>
          </p:cNvPr>
          <p:cNvSpPr>
            <a:spLocks noGrp="1"/>
          </p:cNvSpPr>
          <p:nvPr>
            <p:ph type="sldNum" sz="quarter" idx="12"/>
          </p:nvPr>
        </p:nvSpPr>
        <p:spPr/>
        <p:txBody>
          <a:bodyPr/>
          <a:lstStyle/>
          <a:p>
            <a:fld id="{13D703BF-151A-0D40-8508-CABBAD09F9A9}" type="slidenum">
              <a:rPr lang="en-US" smtClean="0"/>
              <a:t>2</a:t>
            </a:fld>
            <a:endParaRPr lang="en-US"/>
          </a:p>
        </p:txBody>
      </p:sp>
      <p:sp>
        <p:nvSpPr>
          <p:cNvPr id="11" name="Text Placeholder 10">
            <a:extLst>
              <a:ext uri="{FF2B5EF4-FFF2-40B4-BE49-F238E27FC236}">
                <a16:creationId xmlns:a16="http://schemas.microsoft.com/office/drawing/2014/main" id="{2327ACC3-5F43-4B1E-A2EC-834A102A0C68}"/>
              </a:ext>
            </a:extLst>
          </p:cNvPr>
          <p:cNvSpPr>
            <a:spLocks noGrp="1"/>
          </p:cNvSpPr>
          <p:nvPr>
            <p:ph type="body" sz="quarter" idx="13"/>
          </p:nvPr>
        </p:nvSpPr>
        <p:spPr/>
        <p:txBody>
          <a:bodyPr/>
          <a:lstStyle/>
          <a:p>
            <a:pPr marL="0" indent="0">
              <a:buNone/>
            </a:pPr>
            <a:endParaRPr lang="en-US" dirty="0"/>
          </a:p>
          <a:p>
            <a:pPr marL="0" indent="0">
              <a:buNone/>
            </a:pPr>
            <a:endParaRPr lang="en-US" dirty="0"/>
          </a:p>
        </p:txBody>
      </p:sp>
    </p:spTree>
    <p:extLst>
      <p:ext uri="{BB962C8B-B14F-4D97-AF65-F5344CB8AC3E}">
        <p14:creationId xmlns:p14="http://schemas.microsoft.com/office/powerpoint/2010/main" val="41944026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9CDC2-3A1A-4E7E-A795-4C227E5F5DCD}"/>
              </a:ext>
            </a:extLst>
          </p:cNvPr>
          <p:cNvSpPr>
            <a:spLocks noGrp="1"/>
          </p:cNvSpPr>
          <p:nvPr>
            <p:ph type="title"/>
          </p:nvPr>
        </p:nvSpPr>
        <p:spPr/>
        <p:txBody>
          <a:bodyPr/>
          <a:lstStyle/>
          <a:p>
            <a:r>
              <a:rPr lang="en-US" sz="3200" dirty="0">
                <a:effectLst/>
                <a:ea typeface="Times New Roman" panose="02020603050405020304" pitchFamily="18" charset="0"/>
              </a:rPr>
              <a:t>Limited Supply of Infant/Toddler Pfizer Bivalent Vaccine</a:t>
            </a:r>
            <a:endParaRPr lang="en-US" sz="3200" dirty="0"/>
          </a:p>
        </p:txBody>
      </p:sp>
      <p:sp>
        <p:nvSpPr>
          <p:cNvPr id="3" name="Content Placeholder 2">
            <a:extLst>
              <a:ext uri="{FF2B5EF4-FFF2-40B4-BE49-F238E27FC236}">
                <a16:creationId xmlns:a16="http://schemas.microsoft.com/office/drawing/2014/main" id="{195C5432-510E-434A-BBD2-28E7BF0902AF}"/>
              </a:ext>
            </a:extLst>
          </p:cNvPr>
          <p:cNvSpPr>
            <a:spLocks noGrp="1"/>
          </p:cNvSpPr>
          <p:nvPr>
            <p:ph idx="1"/>
          </p:nvPr>
        </p:nvSpPr>
        <p:spPr/>
        <p:txBody>
          <a:bodyPr/>
          <a:lstStyle/>
          <a:p>
            <a:r>
              <a:rPr lang="en-US" dirty="0"/>
              <a:t>Supply of the Pfizer bivalent product for infants/toddlers 6 months-4 years remains somewhat limited</a:t>
            </a:r>
          </a:p>
          <a:p>
            <a:r>
              <a:rPr lang="en-US" dirty="0"/>
              <a:t>CDPH sent a message about this supply issue on 1/13/23</a:t>
            </a:r>
          </a:p>
          <a:p>
            <a:r>
              <a:rPr lang="en-US" dirty="0"/>
              <a:t>USG didn’t buy a large supply as eligible population remains low</a:t>
            </a:r>
          </a:p>
          <a:p>
            <a:r>
              <a:rPr lang="en-US" dirty="0"/>
              <a:t>CDPH closely monitoring all requests</a:t>
            </a:r>
          </a:p>
          <a:p>
            <a:r>
              <a:rPr lang="en-US" dirty="0"/>
              <a:t>Order review will consider reported usage (CAIR) and inventory (</a:t>
            </a:r>
            <a:r>
              <a:rPr lang="en-US" dirty="0" err="1"/>
              <a:t>VaccineFinder</a:t>
            </a:r>
            <a:r>
              <a:rPr lang="en-US" dirty="0"/>
              <a:t>)</a:t>
            </a:r>
          </a:p>
          <a:p>
            <a:endParaRPr lang="en-US" dirty="0"/>
          </a:p>
        </p:txBody>
      </p:sp>
      <p:sp>
        <p:nvSpPr>
          <p:cNvPr id="4" name="Text Placeholder 3">
            <a:extLst>
              <a:ext uri="{FF2B5EF4-FFF2-40B4-BE49-F238E27FC236}">
                <a16:creationId xmlns:a16="http://schemas.microsoft.com/office/drawing/2014/main" id="{303F81DE-2768-4CC3-9791-605E995F8314}"/>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178620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C9A362-A856-46F8-B7CA-410BFEFC32D7}"/>
              </a:ext>
            </a:extLst>
          </p:cNvPr>
          <p:cNvSpPr>
            <a:spLocks noGrp="1"/>
          </p:cNvSpPr>
          <p:nvPr>
            <p:ph type="title"/>
          </p:nvPr>
        </p:nvSpPr>
        <p:spPr/>
        <p:txBody>
          <a:bodyPr/>
          <a:lstStyle/>
          <a:p>
            <a:r>
              <a:rPr lang="en-US" sz="3200" dirty="0"/>
              <a:t>CDC National Immunization Survey-Adult COVID-19 Module</a:t>
            </a:r>
          </a:p>
        </p:txBody>
      </p:sp>
      <p:sp>
        <p:nvSpPr>
          <p:cNvPr id="3" name="Content Placeholder 2">
            <a:extLst>
              <a:ext uri="{FF2B5EF4-FFF2-40B4-BE49-F238E27FC236}">
                <a16:creationId xmlns:a16="http://schemas.microsoft.com/office/drawing/2014/main" id="{5C52EBEE-F263-47AB-A631-DD77BB17B62A}"/>
              </a:ext>
            </a:extLst>
          </p:cNvPr>
          <p:cNvSpPr>
            <a:spLocks noGrp="1"/>
          </p:cNvSpPr>
          <p:nvPr>
            <p:ph idx="1"/>
          </p:nvPr>
        </p:nvSpPr>
        <p:spPr/>
        <p:txBody>
          <a:bodyPr/>
          <a:lstStyle/>
          <a:p>
            <a:r>
              <a:rPr lang="en-US" dirty="0"/>
              <a:t>NIS survey results reveal critical role provider recommendation plays in receipt of COVID-19 vaccine</a:t>
            </a:r>
          </a:p>
          <a:p>
            <a:r>
              <a:rPr lang="en-US" dirty="0"/>
              <a:t>Respondents in CA were 1.5 times more likely to have received their booster if they received a HCP recommendation</a:t>
            </a:r>
          </a:p>
        </p:txBody>
      </p:sp>
      <p:sp>
        <p:nvSpPr>
          <p:cNvPr id="4" name="Text Placeholder 3">
            <a:extLst>
              <a:ext uri="{FF2B5EF4-FFF2-40B4-BE49-F238E27FC236}">
                <a16:creationId xmlns:a16="http://schemas.microsoft.com/office/drawing/2014/main" id="{9F4B5E8D-1CC8-4282-8F52-FF3EC971AAAD}"/>
              </a:ext>
            </a:extLst>
          </p:cNvPr>
          <p:cNvSpPr>
            <a:spLocks noGrp="1"/>
          </p:cNvSpPr>
          <p:nvPr>
            <p:ph type="body" sz="quarter" idx="13"/>
          </p:nvPr>
        </p:nvSpPr>
        <p:spPr>
          <a:xfrm>
            <a:off x="188360" y="6212440"/>
            <a:ext cx="9939867" cy="565150"/>
          </a:xfrm>
        </p:spPr>
        <p:txBody>
          <a:bodyPr/>
          <a:lstStyle/>
          <a:p>
            <a:pPr marL="0" indent="0">
              <a:buNone/>
            </a:pPr>
            <a:r>
              <a:rPr lang="en-US" sz="1400" dirty="0">
                <a:latin typeface="Arial" panose="020B0604020202020204" pitchFamily="34" charset="0"/>
                <a:cs typeface="Arial" panose="020B0604020202020204" pitchFamily="34" charset="0"/>
                <a:hlinkClick r:id="rId2"/>
              </a:rPr>
              <a:t>CDC National Immunization Survey - Adult Covid-19 Module (NIS -ACM)</a:t>
            </a:r>
            <a:endParaRPr lang="en-US" sz="1400" u="sng" dirty="0">
              <a:solidFill>
                <a:schemeClr val="accent1"/>
              </a:solidFill>
              <a:latin typeface="Arial" panose="020B0604020202020204" pitchFamily="34" charset="0"/>
              <a:cs typeface="Arial" panose="020B0604020202020204" pitchFamily="34" charset="0"/>
            </a:endParaRPr>
          </a:p>
          <a:p>
            <a:pPr marL="0" indent="0">
              <a:buNone/>
            </a:pPr>
            <a:endParaRPr lang="en-US" dirty="0"/>
          </a:p>
        </p:txBody>
      </p:sp>
      <p:pic>
        <p:nvPicPr>
          <p:cNvPr id="5" name="Picture 4">
            <a:extLst>
              <a:ext uri="{FF2B5EF4-FFF2-40B4-BE49-F238E27FC236}">
                <a16:creationId xmlns:a16="http://schemas.microsoft.com/office/drawing/2014/main" id="{50F82F41-3B25-4873-B418-C487319DBF1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715051" y="3159226"/>
            <a:ext cx="6504293" cy="2660228"/>
          </a:xfrm>
          <a:prstGeom prst="rect">
            <a:avLst/>
          </a:prstGeom>
        </p:spPr>
      </p:pic>
    </p:spTree>
    <p:extLst>
      <p:ext uri="{BB962C8B-B14F-4D97-AF65-F5344CB8AC3E}">
        <p14:creationId xmlns:p14="http://schemas.microsoft.com/office/powerpoint/2010/main" val="3003024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A3502-BA72-4D9E-BD74-AE57DC327BDB}"/>
              </a:ext>
            </a:extLst>
          </p:cNvPr>
          <p:cNvSpPr>
            <a:spLocks noGrp="1"/>
          </p:cNvSpPr>
          <p:nvPr>
            <p:ph type="title"/>
          </p:nvPr>
        </p:nvSpPr>
        <p:spPr/>
        <p:txBody>
          <a:bodyPr/>
          <a:lstStyle/>
          <a:p>
            <a:r>
              <a:rPr lang="en-US" sz="3200" dirty="0"/>
              <a:t>Potential Safety Signal for Bivalent Pfizer – 65+</a:t>
            </a:r>
          </a:p>
        </p:txBody>
      </p:sp>
      <p:sp>
        <p:nvSpPr>
          <p:cNvPr id="3" name="Content Placeholder 2">
            <a:extLst>
              <a:ext uri="{FF2B5EF4-FFF2-40B4-BE49-F238E27FC236}">
                <a16:creationId xmlns:a16="http://schemas.microsoft.com/office/drawing/2014/main" id="{A01E42E7-0C41-4A1C-BAC0-3034CB0D1315}"/>
              </a:ext>
            </a:extLst>
          </p:cNvPr>
          <p:cNvSpPr>
            <a:spLocks noGrp="1"/>
          </p:cNvSpPr>
          <p:nvPr>
            <p:ph idx="1"/>
          </p:nvPr>
        </p:nvSpPr>
        <p:spPr/>
        <p:txBody>
          <a:bodyPr/>
          <a:lstStyle/>
          <a:p>
            <a:r>
              <a:rPr lang="en-US" dirty="0"/>
              <a:t>FDA and CDC released a </a:t>
            </a:r>
            <a:r>
              <a:rPr lang="en-US" dirty="0">
                <a:hlinkClick r:id="rId2"/>
              </a:rPr>
              <a:t>joint statement </a:t>
            </a:r>
            <a:r>
              <a:rPr lang="en-US" dirty="0"/>
              <a:t>on 1/13/23 regarding potential safety signal detected via routine Vaccine Safety Datalink (VSD) surveillance</a:t>
            </a:r>
          </a:p>
          <a:p>
            <a:r>
              <a:rPr lang="en-US" dirty="0"/>
              <a:t>Possible increased risk of stroke for 65+ who received Pfizer bivalent vaccine</a:t>
            </a:r>
          </a:p>
          <a:p>
            <a:r>
              <a:rPr lang="en-US" dirty="0"/>
              <a:t>No increased risk detected in any other monitoring systems monovalent vaccine or for bivalent vaccine outside of VSD</a:t>
            </a:r>
          </a:p>
          <a:p>
            <a:r>
              <a:rPr lang="en-US" dirty="0"/>
              <a:t>No increased risk detected in VSD for those who received Moderna bivalent vaccine</a:t>
            </a:r>
          </a:p>
          <a:p>
            <a:r>
              <a:rPr lang="en-US" dirty="0"/>
              <a:t>Data currently suggest it is unlikely that VSD signal represents true clinical risk</a:t>
            </a:r>
          </a:p>
          <a:p>
            <a:r>
              <a:rPr lang="en-US" dirty="0"/>
              <a:t>No changes in vaccine recommendation are recommended</a:t>
            </a:r>
          </a:p>
          <a:p>
            <a:r>
              <a:rPr lang="en-US" dirty="0"/>
              <a:t>Update on investigation is expected at VRBPAC meeting on 1/26/23</a:t>
            </a:r>
          </a:p>
        </p:txBody>
      </p:sp>
      <p:sp>
        <p:nvSpPr>
          <p:cNvPr id="4" name="Text Placeholder 3">
            <a:extLst>
              <a:ext uri="{FF2B5EF4-FFF2-40B4-BE49-F238E27FC236}">
                <a16:creationId xmlns:a16="http://schemas.microsoft.com/office/drawing/2014/main" id="{06D54ABE-94BD-4575-A126-18F79093B8E1}"/>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36478751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B8443-C0CB-4FF3-BC5A-D695E0CE18E2}"/>
              </a:ext>
            </a:extLst>
          </p:cNvPr>
          <p:cNvSpPr>
            <a:spLocks noGrp="1"/>
          </p:cNvSpPr>
          <p:nvPr>
            <p:ph type="title"/>
          </p:nvPr>
        </p:nvSpPr>
        <p:spPr/>
        <p:txBody>
          <a:bodyPr/>
          <a:lstStyle/>
          <a:p>
            <a:r>
              <a:rPr lang="en-US" sz="3200" dirty="0"/>
              <a:t>CDC COVID-19 Vaccine Safety Monitoring Systems</a:t>
            </a:r>
          </a:p>
        </p:txBody>
      </p:sp>
      <p:sp>
        <p:nvSpPr>
          <p:cNvPr id="3" name="Text Placeholder 2">
            <a:extLst>
              <a:ext uri="{FF2B5EF4-FFF2-40B4-BE49-F238E27FC236}">
                <a16:creationId xmlns:a16="http://schemas.microsoft.com/office/drawing/2014/main" id="{0FF8444A-8CA5-40E1-9A81-A10EA660B3F2}"/>
              </a:ext>
            </a:extLst>
          </p:cNvPr>
          <p:cNvSpPr>
            <a:spLocks noGrp="1"/>
          </p:cNvSpPr>
          <p:nvPr>
            <p:ph type="body" idx="1"/>
          </p:nvPr>
        </p:nvSpPr>
        <p:spPr>
          <a:xfrm>
            <a:off x="609600" y="1446995"/>
            <a:ext cx="5291328" cy="639762"/>
          </a:xfrm>
        </p:spPr>
        <p:txBody>
          <a:bodyPr/>
          <a:lstStyle/>
          <a:p>
            <a:r>
              <a:rPr lang="en-US" dirty="0"/>
              <a:t>Surveillance Systems</a:t>
            </a:r>
          </a:p>
        </p:txBody>
      </p:sp>
      <p:sp>
        <p:nvSpPr>
          <p:cNvPr id="4" name="Content Placeholder 3">
            <a:extLst>
              <a:ext uri="{FF2B5EF4-FFF2-40B4-BE49-F238E27FC236}">
                <a16:creationId xmlns:a16="http://schemas.microsoft.com/office/drawing/2014/main" id="{8F041E3E-BD81-414F-8554-55C979B97CCC}"/>
              </a:ext>
            </a:extLst>
          </p:cNvPr>
          <p:cNvSpPr>
            <a:spLocks noGrp="1"/>
          </p:cNvSpPr>
          <p:nvPr>
            <p:ph sz="half" idx="2"/>
          </p:nvPr>
        </p:nvSpPr>
        <p:spPr/>
        <p:txBody>
          <a:bodyPr/>
          <a:lstStyle/>
          <a:p>
            <a:r>
              <a:rPr lang="en-US" dirty="0"/>
              <a:t>VAERS</a:t>
            </a:r>
          </a:p>
          <a:p>
            <a:r>
              <a:rPr lang="en-US" dirty="0"/>
              <a:t>v-safe</a:t>
            </a:r>
          </a:p>
          <a:p>
            <a:r>
              <a:rPr lang="en-US" dirty="0"/>
              <a:t>v-safe COVID-19 Pregnancy Registry</a:t>
            </a:r>
          </a:p>
          <a:p>
            <a:r>
              <a:rPr lang="en-US" dirty="0"/>
              <a:t>Clinical Immunization Safety Assessment (CISA) Project</a:t>
            </a:r>
          </a:p>
          <a:p>
            <a:r>
              <a:rPr lang="en-US" dirty="0"/>
              <a:t>Vaccine Safety Datalink (VSD)</a:t>
            </a:r>
          </a:p>
        </p:txBody>
      </p:sp>
      <p:sp>
        <p:nvSpPr>
          <p:cNvPr id="5" name="Text Placeholder 4">
            <a:extLst>
              <a:ext uri="{FF2B5EF4-FFF2-40B4-BE49-F238E27FC236}">
                <a16:creationId xmlns:a16="http://schemas.microsoft.com/office/drawing/2014/main" id="{971E0C24-1DE2-4FEF-8254-4BBFD334996A}"/>
              </a:ext>
            </a:extLst>
          </p:cNvPr>
          <p:cNvSpPr>
            <a:spLocks noGrp="1"/>
          </p:cNvSpPr>
          <p:nvPr>
            <p:ph type="body" sz="quarter" idx="3"/>
          </p:nvPr>
        </p:nvSpPr>
        <p:spPr>
          <a:xfrm>
            <a:off x="6291074" y="1362113"/>
            <a:ext cx="5291328" cy="639762"/>
          </a:xfrm>
        </p:spPr>
        <p:txBody>
          <a:bodyPr/>
          <a:lstStyle/>
          <a:p>
            <a:r>
              <a:rPr lang="en-US" dirty="0">
                <a:hlinkClick r:id="rId2"/>
              </a:rPr>
              <a:t>Safety Monitoring Information Sheet</a:t>
            </a:r>
            <a:endParaRPr lang="en-US" dirty="0"/>
          </a:p>
        </p:txBody>
      </p:sp>
      <p:pic>
        <p:nvPicPr>
          <p:cNvPr id="9" name="Content Placeholder 8">
            <a:extLst>
              <a:ext uri="{FF2B5EF4-FFF2-40B4-BE49-F238E27FC236}">
                <a16:creationId xmlns:a16="http://schemas.microsoft.com/office/drawing/2014/main" id="{D48FC6D8-7339-458F-B375-00A1D079FD84}"/>
              </a:ext>
            </a:extLst>
          </p:cNvPr>
          <p:cNvPicPr>
            <a:picLocks noGrp="1" noChangeAspect="1"/>
          </p:cNvPicPr>
          <p:nvPr>
            <p:ph sz="quarter" idx="4"/>
          </p:nvPr>
        </p:nvPicPr>
        <p:blipFill>
          <a:blip r:embed="rId3"/>
          <a:stretch>
            <a:fillRect/>
          </a:stretch>
        </p:blipFill>
        <p:spPr>
          <a:xfrm>
            <a:off x="6995232" y="1997098"/>
            <a:ext cx="3554235" cy="4547331"/>
          </a:xfrm>
        </p:spPr>
      </p:pic>
      <p:sp>
        <p:nvSpPr>
          <p:cNvPr id="7" name="Text Placeholder 6">
            <a:extLst>
              <a:ext uri="{FF2B5EF4-FFF2-40B4-BE49-F238E27FC236}">
                <a16:creationId xmlns:a16="http://schemas.microsoft.com/office/drawing/2014/main" id="{8C2A1543-733B-4918-B05C-2B455A56D79B}"/>
              </a:ext>
            </a:extLst>
          </p:cNvPr>
          <p:cNvSpPr>
            <a:spLocks noGrp="1"/>
          </p:cNvSpPr>
          <p:nvPr>
            <p:ph type="body" sz="quarter" idx="13"/>
          </p:nvPr>
        </p:nvSpPr>
        <p:spPr/>
        <p:txBody>
          <a:bodyPr/>
          <a:lstStyle/>
          <a:p>
            <a:endParaRPr lang="en-US" dirty="0"/>
          </a:p>
        </p:txBody>
      </p:sp>
    </p:spTree>
    <p:extLst>
      <p:ext uri="{BB962C8B-B14F-4D97-AF65-F5344CB8AC3E}">
        <p14:creationId xmlns:p14="http://schemas.microsoft.com/office/powerpoint/2010/main" val="17052183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4572C-A638-4D2A-9F26-EA1AD7FB4685}"/>
              </a:ext>
            </a:extLst>
          </p:cNvPr>
          <p:cNvSpPr>
            <a:spLocks noGrp="1"/>
          </p:cNvSpPr>
          <p:nvPr>
            <p:ph type="title"/>
          </p:nvPr>
        </p:nvSpPr>
        <p:spPr/>
        <p:txBody>
          <a:bodyPr/>
          <a:lstStyle/>
          <a:p>
            <a:r>
              <a:rPr lang="en-US" sz="3200" dirty="0"/>
              <a:t>Planning for COVID-19 Vaccine Commercialization</a:t>
            </a:r>
          </a:p>
        </p:txBody>
      </p:sp>
      <p:sp>
        <p:nvSpPr>
          <p:cNvPr id="3" name="Content Placeholder 2">
            <a:extLst>
              <a:ext uri="{FF2B5EF4-FFF2-40B4-BE49-F238E27FC236}">
                <a16:creationId xmlns:a16="http://schemas.microsoft.com/office/drawing/2014/main" id="{222CF0B4-E3FF-4976-B817-B52E13961698}"/>
              </a:ext>
            </a:extLst>
          </p:cNvPr>
          <p:cNvSpPr>
            <a:spLocks noGrp="1"/>
          </p:cNvSpPr>
          <p:nvPr>
            <p:ph idx="1"/>
          </p:nvPr>
        </p:nvSpPr>
        <p:spPr/>
        <p:txBody>
          <a:bodyPr/>
          <a:lstStyle/>
          <a:p>
            <a:r>
              <a:rPr lang="en-US" dirty="0"/>
              <a:t>Planning underway for ensuring ongoing access to vaccine and therapeutics for those who need them</a:t>
            </a:r>
          </a:p>
          <a:p>
            <a:r>
              <a:rPr lang="en-US" dirty="0"/>
              <a:t>HHS and USG understanding of the importance of planning and ample notice for this transition away from government-provided resources</a:t>
            </a:r>
          </a:p>
          <a:p>
            <a:r>
              <a:rPr lang="en-US" dirty="0"/>
              <a:t>Congress directed a timeline be shared by mid-February</a:t>
            </a:r>
          </a:p>
          <a:p>
            <a:r>
              <a:rPr lang="en-US" dirty="0"/>
              <a:t>VRBPAC meeting on 1/26/23 will be discussing this issue, with ACIP meeting to follow in February</a:t>
            </a:r>
          </a:p>
        </p:txBody>
      </p:sp>
      <p:sp>
        <p:nvSpPr>
          <p:cNvPr id="4" name="Text Placeholder 3">
            <a:extLst>
              <a:ext uri="{FF2B5EF4-FFF2-40B4-BE49-F238E27FC236}">
                <a16:creationId xmlns:a16="http://schemas.microsoft.com/office/drawing/2014/main" id="{B694A5D1-145F-486E-B747-D4FAFE6834CD}"/>
              </a:ext>
            </a:extLst>
          </p:cNvPr>
          <p:cNvSpPr>
            <a:spLocks noGrp="1"/>
          </p:cNvSpPr>
          <p:nvPr>
            <p:ph type="body" sz="quarter" idx="13"/>
          </p:nvPr>
        </p:nvSpPr>
        <p:spPr/>
        <p:txBody>
          <a:bodyPr/>
          <a:lstStyle/>
          <a:p>
            <a:endParaRPr lang="en-US"/>
          </a:p>
        </p:txBody>
      </p:sp>
    </p:spTree>
    <p:extLst>
      <p:ext uri="{BB962C8B-B14F-4D97-AF65-F5344CB8AC3E}">
        <p14:creationId xmlns:p14="http://schemas.microsoft.com/office/powerpoint/2010/main" val="2209412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66153B-E17E-1AD3-C7AB-5D1EA0118724}"/>
              </a:ext>
            </a:extLst>
          </p:cNvPr>
          <p:cNvSpPr>
            <a:spLocks noGrp="1"/>
          </p:cNvSpPr>
          <p:nvPr>
            <p:ph type="title"/>
          </p:nvPr>
        </p:nvSpPr>
        <p:spPr/>
        <p:txBody>
          <a:bodyPr/>
          <a:lstStyle/>
          <a:p>
            <a:r>
              <a:rPr lang="en-US" sz="3200" dirty="0">
                <a:cs typeface="Arial"/>
              </a:rPr>
              <a:t>FDA’s Upcoming VRBPAC Meeting</a:t>
            </a:r>
            <a:endParaRPr lang="en-US" sz="3200" dirty="0"/>
          </a:p>
        </p:txBody>
      </p:sp>
      <p:sp>
        <p:nvSpPr>
          <p:cNvPr id="4" name="Text Placeholder 3">
            <a:extLst>
              <a:ext uri="{FF2B5EF4-FFF2-40B4-BE49-F238E27FC236}">
                <a16:creationId xmlns:a16="http://schemas.microsoft.com/office/drawing/2014/main" id="{D532143D-78F9-1F8C-5330-CC658A6C05ED}"/>
              </a:ext>
            </a:extLst>
          </p:cNvPr>
          <p:cNvSpPr>
            <a:spLocks noGrp="1"/>
          </p:cNvSpPr>
          <p:nvPr>
            <p:ph idx="1"/>
          </p:nvPr>
        </p:nvSpPr>
        <p:spPr/>
        <p:txBody>
          <a:bodyPr vert="horz" lIns="91440" tIns="45720" rIns="91440" bIns="45720" rtlCol="0" anchor="t">
            <a:normAutofit/>
          </a:bodyPr>
          <a:lstStyle/>
          <a:p>
            <a:r>
              <a:rPr lang="en-US" dirty="0">
                <a:cs typeface="Arial"/>
              </a:rPr>
              <a:t>FDA’s Vaccines and Related Biological Products Advisory Committee (VRBPAC) will meet 1/26/23 from 8:30 am – 5:30 pm ET</a:t>
            </a:r>
          </a:p>
          <a:p>
            <a:r>
              <a:rPr lang="en-US" dirty="0">
                <a:cs typeface="Arial"/>
              </a:rPr>
              <a:t>Will discuss future vaccine regimens addressing COVID-19 vaccines</a:t>
            </a:r>
          </a:p>
          <a:p>
            <a:r>
              <a:rPr lang="en-US" dirty="0">
                <a:cs typeface="Arial"/>
              </a:rPr>
              <a:t>Expect discussion of primary series vaccine composition and booster schedule</a:t>
            </a:r>
          </a:p>
          <a:p>
            <a:r>
              <a:rPr lang="en-US" dirty="0">
                <a:cs typeface="Arial"/>
                <a:hlinkClick r:id="rId2"/>
              </a:rPr>
              <a:t>Meeting materials and updates </a:t>
            </a:r>
            <a:r>
              <a:rPr lang="en-US" dirty="0">
                <a:cs typeface="Arial"/>
              </a:rPr>
              <a:t>will be available on the FDA’s website</a:t>
            </a:r>
          </a:p>
        </p:txBody>
      </p:sp>
      <p:sp>
        <p:nvSpPr>
          <p:cNvPr id="2" name="Slide Number Placeholder 1">
            <a:extLst>
              <a:ext uri="{FF2B5EF4-FFF2-40B4-BE49-F238E27FC236}">
                <a16:creationId xmlns:a16="http://schemas.microsoft.com/office/drawing/2014/main" id="{38A0BF6D-4CAA-F2C9-4192-930D062E1F96}"/>
              </a:ext>
            </a:extLst>
          </p:cNvPr>
          <p:cNvSpPr>
            <a:spLocks noGrp="1"/>
          </p:cNvSpPr>
          <p:nvPr>
            <p:ph type="sldNum" sz="quarter" idx="12"/>
          </p:nvPr>
        </p:nvSpPr>
        <p:spPr/>
        <p:txBody>
          <a:bodyPr/>
          <a:lstStyle/>
          <a:p>
            <a:fld id="{13D703BF-151A-0D40-8508-CABBAD09F9A9}" type="slidenum">
              <a:rPr lang="en-US" smtClean="0"/>
              <a:t>8</a:t>
            </a:fld>
            <a:endParaRPr lang="en-US"/>
          </a:p>
        </p:txBody>
      </p:sp>
      <p:sp>
        <p:nvSpPr>
          <p:cNvPr id="11" name="Text Placeholder 10">
            <a:extLst>
              <a:ext uri="{FF2B5EF4-FFF2-40B4-BE49-F238E27FC236}">
                <a16:creationId xmlns:a16="http://schemas.microsoft.com/office/drawing/2014/main" id="{2327ACC3-5F43-4B1E-A2EC-834A102A0C68}"/>
              </a:ext>
            </a:extLst>
          </p:cNvPr>
          <p:cNvSpPr>
            <a:spLocks noGrp="1"/>
          </p:cNvSpPr>
          <p:nvPr>
            <p:ph type="body" sz="quarter" idx="13"/>
          </p:nvPr>
        </p:nvSpPr>
        <p:spPr/>
        <p:txBody>
          <a:bodyPr/>
          <a:lstStyle/>
          <a:p>
            <a:pPr marL="0" indent="0">
              <a:buNone/>
            </a:pPr>
            <a:endParaRPr lang="en-US" dirty="0"/>
          </a:p>
          <a:p>
            <a:pPr marL="0" indent="0">
              <a:buNone/>
            </a:pPr>
            <a:endParaRPr lang="en-US" dirty="0"/>
          </a:p>
        </p:txBody>
      </p:sp>
      <p:pic>
        <p:nvPicPr>
          <p:cNvPr id="6" name="Picture 5">
            <a:extLst>
              <a:ext uri="{FF2B5EF4-FFF2-40B4-BE49-F238E27FC236}">
                <a16:creationId xmlns:a16="http://schemas.microsoft.com/office/drawing/2014/main" id="{A99D7431-3654-48C5-88FC-BF07065B7273}"/>
              </a:ext>
            </a:extLst>
          </p:cNvPr>
          <p:cNvPicPr>
            <a:picLocks noChangeAspect="1"/>
          </p:cNvPicPr>
          <p:nvPr/>
        </p:nvPicPr>
        <p:blipFill>
          <a:blip r:embed="rId3"/>
          <a:stretch>
            <a:fillRect/>
          </a:stretch>
        </p:blipFill>
        <p:spPr>
          <a:xfrm>
            <a:off x="2434976" y="3809825"/>
            <a:ext cx="6904234" cy="2546525"/>
          </a:xfrm>
          <a:prstGeom prst="rect">
            <a:avLst/>
          </a:prstGeom>
        </p:spPr>
      </p:pic>
    </p:spTree>
    <p:extLst>
      <p:ext uri="{BB962C8B-B14F-4D97-AF65-F5344CB8AC3E}">
        <p14:creationId xmlns:p14="http://schemas.microsoft.com/office/powerpoint/2010/main" val="38018730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B0D1D2-371A-473F-A3AF-A2C3D50E03E2}"/>
              </a:ext>
            </a:extLst>
          </p:cNvPr>
          <p:cNvSpPr>
            <a:spLocks noGrp="1"/>
          </p:cNvSpPr>
          <p:nvPr>
            <p:ph type="title"/>
          </p:nvPr>
        </p:nvSpPr>
        <p:spPr>
          <a:xfrm>
            <a:off x="498794" y="749184"/>
            <a:ext cx="10358100" cy="597097"/>
          </a:xfrm>
        </p:spPr>
        <p:txBody>
          <a:bodyPr/>
          <a:lstStyle/>
          <a:p>
            <a:r>
              <a:rPr lang="en-US" sz="3200" b="1" dirty="0">
                <a:solidFill>
                  <a:schemeClr val="tx1"/>
                </a:solidFill>
                <a:latin typeface="+mj-lt"/>
              </a:rPr>
              <a:t>Reminder for VFC Providers: </a:t>
            </a:r>
            <a:r>
              <a:rPr lang="en-US" sz="3200" b="1" dirty="0" err="1">
                <a:solidFill>
                  <a:schemeClr val="tx1"/>
                </a:solidFill>
                <a:latin typeface="+mj-lt"/>
              </a:rPr>
              <a:t>KidsVaxGrant</a:t>
            </a:r>
            <a:r>
              <a:rPr lang="en-US" sz="3200" b="1" dirty="0">
                <a:solidFill>
                  <a:schemeClr val="tx1"/>
                </a:solidFill>
                <a:latin typeface="+mj-lt"/>
              </a:rPr>
              <a:t> 3.0</a:t>
            </a:r>
          </a:p>
        </p:txBody>
      </p:sp>
      <p:sp>
        <p:nvSpPr>
          <p:cNvPr id="6" name="TextBox 5">
            <a:extLst>
              <a:ext uri="{FF2B5EF4-FFF2-40B4-BE49-F238E27FC236}">
                <a16:creationId xmlns:a16="http://schemas.microsoft.com/office/drawing/2014/main" id="{418AB891-A9E1-7E10-431D-C2E6C196A155}"/>
              </a:ext>
            </a:extLst>
          </p:cNvPr>
          <p:cNvSpPr txBox="1"/>
          <p:nvPr/>
        </p:nvSpPr>
        <p:spPr>
          <a:xfrm>
            <a:off x="498794" y="1137677"/>
            <a:ext cx="11580574" cy="5047536"/>
          </a:xfrm>
          <a:prstGeom prst="rect">
            <a:avLst/>
          </a:prstGeom>
          <a:noFill/>
        </p:spPr>
        <p:txBody>
          <a:bodyPr wrap="square" lIns="91440" tIns="45720" rIns="91440" bIns="45720" anchor="t">
            <a:spAutoFit/>
          </a:bodyPr>
          <a:lstStyle/>
          <a:p>
            <a:pPr marL="0" marR="0">
              <a:spcBef>
                <a:spcPts val="0"/>
              </a:spcBef>
              <a:spcAft>
                <a:spcPts val="0"/>
              </a:spcAft>
            </a:pPr>
            <a:endParaRPr lang="en-US" sz="2000" b="1" dirty="0">
              <a:effectLst/>
              <a:latin typeface="Arial" panose="020B0604020202020204" pitchFamily="34" charset="0"/>
              <a:ea typeface="Calibri" panose="020F0502020204030204" pitchFamily="34" charset="0"/>
              <a:cs typeface="Arial" panose="020B0604020202020204" pitchFamily="34" charset="0"/>
            </a:endParaRPr>
          </a:p>
          <a:p>
            <a:pPr marL="0" marR="0">
              <a:spcBef>
                <a:spcPts val="0"/>
              </a:spcBef>
              <a:spcAft>
                <a:spcPts val="0"/>
              </a:spcAft>
            </a:pPr>
            <a:r>
              <a:rPr lang="en-US" sz="2000" b="1" dirty="0">
                <a:effectLst/>
                <a:ea typeface="Calibri" panose="020F0502020204030204" pitchFamily="34" charset="0"/>
                <a:cs typeface="Arial" panose="020B0604020202020204" pitchFamily="34" charset="0"/>
              </a:rPr>
              <a:t>Target outreach population </a:t>
            </a:r>
          </a:p>
          <a:p>
            <a:pPr marL="285750" indent="-285750">
              <a:buFont typeface="Arial" panose="020B0604020202020204" pitchFamily="34" charset="0"/>
              <a:buChar char="•"/>
            </a:pPr>
            <a:r>
              <a:rPr lang="en-US" dirty="0">
                <a:effectLst/>
                <a:ea typeface="Calibri" panose="020F0502020204030204" pitchFamily="34" charset="0"/>
                <a:cs typeface="Arial"/>
              </a:rPr>
              <a:t>978 identified </a:t>
            </a:r>
            <a:r>
              <a:rPr lang="en-US" dirty="0">
                <a:ea typeface="Calibri" panose="020F0502020204030204" pitchFamily="34" charset="0"/>
                <a:cs typeface="Arial"/>
              </a:rPr>
              <a:t>Vaccines for Children (VFC) </a:t>
            </a:r>
            <a:r>
              <a:rPr lang="en-US" dirty="0">
                <a:effectLst/>
                <a:ea typeface="Calibri" panose="020F0502020204030204" pitchFamily="34" charset="0"/>
                <a:cs typeface="Arial"/>
              </a:rPr>
              <a:t>registered providers who have not enrolled in </a:t>
            </a:r>
            <a:r>
              <a:rPr lang="en-US" dirty="0" err="1">
                <a:effectLst/>
                <a:ea typeface="Calibri" panose="020F0502020204030204" pitchFamily="34" charset="0"/>
                <a:cs typeface="Arial"/>
              </a:rPr>
              <a:t>myCAvax</a:t>
            </a:r>
            <a:r>
              <a:rPr lang="en-US" dirty="0">
                <a:ea typeface="Calibri" panose="020F0502020204030204" pitchFamily="34" charset="0"/>
                <a:cs typeface="Arial"/>
              </a:rPr>
              <a:t> </a:t>
            </a:r>
            <a:endParaRPr lang="en-US" dirty="0">
              <a:effectLst/>
              <a:ea typeface="Calibri" panose="020F0502020204030204" pitchFamily="34" charset="0"/>
              <a:cs typeface="Arial" panose="020B0604020202020204" pitchFamily="34" charset="0"/>
            </a:endParaRPr>
          </a:p>
          <a:p>
            <a:pPr marL="0" marR="0" indent="457200">
              <a:spcBef>
                <a:spcPts val="0"/>
              </a:spcBef>
              <a:spcAft>
                <a:spcPts val="0"/>
              </a:spcAft>
            </a:pPr>
            <a:endParaRPr lang="en-US" sz="2000" dirty="0">
              <a:effectLst/>
              <a:ea typeface="Calibri" panose="020F0502020204030204" pitchFamily="34" charset="0"/>
              <a:cs typeface="Arial" panose="020B0604020202020204" pitchFamily="34" charset="0"/>
            </a:endParaRPr>
          </a:p>
          <a:p>
            <a:pPr marL="0" marR="0">
              <a:spcBef>
                <a:spcPts val="0"/>
              </a:spcBef>
              <a:spcAft>
                <a:spcPts val="0"/>
              </a:spcAft>
            </a:pPr>
            <a:r>
              <a:rPr lang="en-US" sz="2000" b="1" dirty="0">
                <a:effectLst/>
                <a:ea typeface="Calibri" panose="020F0502020204030204" pitchFamily="34" charset="0"/>
                <a:cs typeface="Arial" panose="020B0604020202020204" pitchFamily="34" charset="0"/>
              </a:rPr>
              <a:t>Grant funding </a:t>
            </a:r>
            <a:r>
              <a:rPr lang="en-US" sz="2000" b="1" dirty="0">
                <a:ea typeface="Calibri" panose="020F0502020204030204" pitchFamily="34" charset="0"/>
                <a:cs typeface="Arial" panose="020B0604020202020204" pitchFamily="34" charset="0"/>
              </a:rPr>
              <a:t>opportunities</a:t>
            </a:r>
            <a:endParaRPr lang="en-US" sz="2000" b="1" dirty="0">
              <a:effectLst/>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b="1" dirty="0">
                <a:effectLst/>
                <a:ea typeface="Calibri" panose="020F0502020204030204" pitchFamily="34" charset="0"/>
                <a:cs typeface="Arial" panose="020B0604020202020204" pitchFamily="34" charset="0"/>
              </a:rPr>
              <a:t>$10,000 </a:t>
            </a:r>
            <a:r>
              <a:rPr lang="en-US" dirty="0">
                <a:ea typeface="Calibri" panose="020F0502020204030204" pitchFamily="34" charset="0"/>
                <a:cs typeface="Arial" panose="020B0604020202020204" pitchFamily="34" charset="0"/>
              </a:rPr>
              <a:t>for target VFC providers who </a:t>
            </a:r>
            <a:r>
              <a:rPr lang="en-US" dirty="0">
                <a:effectLst/>
                <a:ea typeface="Calibri" panose="020F0502020204030204" pitchFamily="34" charset="0"/>
                <a:cs typeface="Arial" panose="020B0604020202020204" pitchFamily="34" charset="0"/>
              </a:rPr>
              <a:t>enroll in </a:t>
            </a:r>
            <a:r>
              <a:rPr lang="en-US" dirty="0" err="1">
                <a:effectLst/>
                <a:ea typeface="Calibri" panose="020F0502020204030204" pitchFamily="34" charset="0"/>
                <a:cs typeface="Arial" panose="020B0604020202020204" pitchFamily="34" charset="0"/>
              </a:rPr>
              <a:t>myCAvax</a:t>
            </a:r>
            <a:r>
              <a:rPr lang="en-US" dirty="0">
                <a:effectLst/>
                <a:ea typeface="Calibri" panose="020F0502020204030204" pitchFamily="34" charset="0"/>
                <a:cs typeface="Arial" panose="020B0604020202020204" pitchFamily="34" charset="0"/>
              </a:rPr>
              <a:t> and attest to placing a minimum of 1 vaccine order within 30-days of award notification       </a:t>
            </a:r>
          </a:p>
          <a:p>
            <a:pPr marL="285750" marR="0" indent="-285750">
              <a:spcBef>
                <a:spcPts val="0"/>
              </a:spcBef>
              <a:spcAft>
                <a:spcPts val="0"/>
              </a:spcAft>
              <a:buFont typeface="Arial" panose="020B0604020202020204" pitchFamily="34" charset="0"/>
              <a:buChar char="•"/>
            </a:pPr>
            <a:r>
              <a:rPr lang="en-US" b="1" dirty="0">
                <a:effectLst/>
                <a:ea typeface="Calibri" panose="020F0502020204030204" pitchFamily="34" charset="0"/>
                <a:cs typeface="Arial" panose="020B0604020202020204" pitchFamily="34" charset="0"/>
              </a:rPr>
              <a:t>$5,000 </a:t>
            </a:r>
            <a:r>
              <a:rPr lang="en-US" dirty="0">
                <a:effectLst/>
                <a:ea typeface="Calibri" panose="020F0502020204030204" pitchFamily="34" charset="0"/>
                <a:cs typeface="Arial" panose="020B0604020202020204" pitchFamily="34" charset="0"/>
              </a:rPr>
              <a:t>supplemental grant to those </a:t>
            </a:r>
            <a:r>
              <a:rPr lang="en-US" dirty="0" err="1">
                <a:effectLst/>
                <a:ea typeface="Calibri" panose="020F0502020204030204" pitchFamily="34" charset="0"/>
                <a:cs typeface="Arial" panose="020B0604020202020204" pitchFamily="34" charset="0"/>
              </a:rPr>
              <a:t>myCAvax</a:t>
            </a:r>
            <a:r>
              <a:rPr lang="en-US" dirty="0">
                <a:effectLst/>
                <a:ea typeface="Calibri" panose="020F0502020204030204" pitchFamily="34" charset="0"/>
                <a:cs typeface="Arial" panose="020B0604020202020204" pitchFamily="34" charset="0"/>
              </a:rPr>
              <a:t> enrollees who elect to opt in to enhance/upgrade their electronic health record system</a:t>
            </a:r>
          </a:p>
          <a:p>
            <a:pPr marL="0" marR="0">
              <a:spcBef>
                <a:spcPts val="0"/>
              </a:spcBef>
              <a:spcAft>
                <a:spcPts val="0"/>
              </a:spcAft>
            </a:pPr>
            <a:endParaRPr lang="en-US" sz="2000" b="1" dirty="0">
              <a:ea typeface="Calibri" panose="020F0502020204030204" pitchFamily="34" charset="0"/>
              <a:cs typeface="Arial" panose="020B0604020202020204" pitchFamily="34" charset="0"/>
            </a:endParaRPr>
          </a:p>
          <a:p>
            <a:pPr marL="0" marR="0">
              <a:spcBef>
                <a:spcPts val="0"/>
              </a:spcBef>
              <a:spcAft>
                <a:spcPts val="0"/>
              </a:spcAft>
            </a:pPr>
            <a:r>
              <a:rPr lang="en-US" sz="2000" b="1" dirty="0">
                <a:ea typeface="Calibri" panose="020F0502020204030204" pitchFamily="34" charset="0"/>
                <a:cs typeface="Arial" panose="020B0604020202020204" pitchFamily="34" charset="0"/>
              </a:rPr>
              <a:t>Outreach began the week of 12/20 for </a:t>
            </a:r>
            <a:r>
              <a:rPr lang="en-US" sz="2000" b="1" dirty="0" err="1">
                <a:ea typeface="Calibri" panose="020F0502020204030204" pitchFamily="34" charset="0"/>
                <a:cs typeface="Arial" panose="020B0604020202020204" pitchFamily="34" charset="0"/>
              </a:rPr>
              <a:t>myCAvax</a:t>
            </a:r>
            <a:r>
              <a:rPr lang="en-US" sz="2000" b="1" dirty="0">
                <a:ea typeface="Calibri" panose="020F0502020204030204" pitchFamily="34" charset="0"/>
                <a:cs typeface="Arial" panose="020B0604020202020204" pitchFamily="34" charset="0"/>
              </a:rPr>
              <a:t> enrollment</a:t>
            </a:r>
            <a:endParaRPr lang="en-US" sz="2000" b="1" dirty="0">
              <a:effectLst/>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dirty="0">
                <a:ea typeface="Calibri" panose="020F0502020204030204" pitchFamily="34" charset="0"/>
                <a:cs typeface="Arial" panose="020B0604020202020204" pitchFamily="34" charset="0"/>
              </a:rPr>
              <a:t>PHC will begin hosting office hours for </a:t>
            </a:r>
            <a:r>
              <a:rPr lang="en-US" dirty="0" err="1">
                <a:ea typeface="Calibri" panose="020F0502020204030204" pitchFamily="34" charset="0"/>
                <a:cs typeface="Arial" panose="020B0604020202020204" pitchFamily="34" charset="0"/>
              </a:rPr>
              <a:t>myCAvax</a:t>
            </a:r>
            <a:r>
              <a:rPr lang="en-US" dirty="0">
                <a:ea typeface="Calibri" panose="020F0502020204030204" pitchFamily="34" charset="0"/>
                <a:cs typeface="Arial" panose="020B0604020202020204" pitchFamily="34" charset="0"/>
              </a:rPr>
              <a:t> and grant application information.</a:t>
            </a:r>
          </a:p>
          <a:p>
            <a:pPr marL="285750" marR="0" indent="-285750">
              <a:spcBef>
                <a:spcPts val="0"/>
              </a:spcBef>
              <a:spcAft>
                <a:spcPts val="0"/>
              </a:spcAft>
              <a:buFont typeface="Arial" panose="020B0604020202020204" pitchFamily="34" charset="0"/>
              <a:buChar char="•"/>
            </a:pPr>
            <a:r>
              <a:rPr lang="en-US" dirty="0">
                <a:ea typeface="Calibri" panose="020F0502020204030204" pitchFamily="34" charset="0"/>
                <a:cs typeface="Arial" panose="020B0604020202020204" pitchFamily="34" charset="0"/>
              </a:rPr>
              <a:t>Inquiries over the holiday were minimal, primarily thanking us for the opportunity to apply to 3.0 and confirming Step 1 is enrollment into </a:t>
            </a:r>
            <a:r>
              <a:rPr lang="en-US" dirty="0" err="1">
                <a:ea typeface="Calibri" panose="020F0502020204030204" pitchFamily="34" charset="0"/>
                <a:cs typeface="Arial" panose="020B0604020202020204" pitchFamily="34" charset="0"/>
              </a:rPr>
              <a:t>myCAvax</a:t>
            </a:r>
            <a:r>
              <a:rPr lang="en-US" dirty="0">
                <a:ea typeface="Calibri" panose="020F0502020204030204" pitchFamily="34" charset="0"/>
                <a:cs typeface="Arial" panose="020B0604020202020204" pitchFamily="34" charset="0"/>
              </a:rPr>
              <a:t> to become eligible for grant.  </a:t>
            </a:r>
            <a:endParaRPr lang="en-US" dirty="0">
              <a:effectLst/>
              <a:ea typeface="Calibri" panose="020F0502020204030204" pitchFamily="34" charset="0"/>
              <a:cs typeface="Arial" panose="020B0604020202020204" pitchFamily="34" charset="0"/>
            </a:endParaRPr>
          </a:p>
          <a:p>
            <a:pPr marL="0" marR="0">
              <a:spcBef>
                <a:spcPts val="0"/>
              </a:spcBef>
              <a:spcAft>
                <a:spcPts val="0"/>
              </a:spcAft>
            </a:pPr>
            <a:endParaRPr lang="en-US" sz="2000" b="1" dirty="0">
              <a:ea typeface="Calibri" panose="020F0502020204030204" pitchFamily="34" charset="0"/>
              <a:cs typeface="Arial" panose="020B0604020202020204" pitchFamily="34" charset="0"/>
            </a:endParaRPr>
          </a:p>
          <a:p>
            <a:pPr marL="0" marR="0">
              <a:spcBef>
                <a:spcPts val="0"/>
              </a:spcBef>
              <a:spcAft>
                <a:spcPts val="0"/>
              </a:spcAft>
            </a:pPr>
            <a:r>
              <a:rPr lang="en-US" sz="2000" b="1" dirty="0">
                <a:ea typeface="Calibri" panose="020F0502020204030204" pitchFamily="34" charset="0"/>
                <a:cs typeface="Arial" panose="020B0604020202020204" pitchFamily="34" charset="0"/>
              </a:rPr>
              <a:t>Application now open</a:t>
            </a:r>
            <a:endParaRPr lang="en-US" sz="2000" b="1" dirty="0">
              <a:effectLst/>
              <a:ea typeface="Calibri" panose="020F0502020204030204" pitchFamily="34" charset="0"/>
              <a:cs typeface="Arial" panose="020B0604020202020204" pitchFamily="34" charset="0"/>
            </a:endParaRPr>
          </a:p>
          <a:p>
            <a:pPr marL="285750" marR="0" indent="-285750">
              <a:spcBef>
                <a:spcPts val="0"/>
              </a:spcBef>
              <a:spcAft>
                <a:spcPts val="0"/>
              </a:spcAft>
              <a:buFont typeface="Arial" panose="020B0604020202020204" pitchFamily="34" charset="0"/>
              <a:buChar char="•"/>
            </a:pPr>
            <a:r>
              <a:rPr lang="en-US" dirty="0">
                <a:effectLst/>
                <a:ea typeface="Calibri" panose="020F0502020204030204" pitchFamily="34" charset="0"/>
                <a:cs typeface="Arial" panose="020B0604020202020204" pitchFamily="34" charset="0"/>
              </a:rPr>
              <a:t>Details and application at 	</a:t>
            </a:r>
            <a:r>
              <a:rPr lang="en-US" dirty="0">
                <a:effectLst/>
                <a:ea typeface="Calibri" panose="020F0502020204030204" pitchFamily="34" charset="0"/>
                <a:cs typeface="Arial" panose="020B0604020202020204" pitchFamily="34" charset="0"/>
                <a:hlinkClick r:id="rId3"/>
              </a:rPr>
              <a:t>KidsVaxGrant.org</a:t>
            </a:r>
            <a:endParaRPr lang="en-US" dirty="0">
              <a:effectLst/>
              <a:ea typeface="Calibri" panose="020F0502020204030204" pitchFamily="34" charset="0"/>
              <a:cs typeface="Arial" panose="020B0604020202020204" pitchFamily="34" charset="0"/>
            </a:endParaRPr>
          </a:p>
        </p:txBody>
      </p:sp>
      <p:sp>
        <p:nvSpPr>
          <p:cNvPr id="2" name="Slide Number Placeholder 3">
            <a:extLst>
              <a:ext uri="{FF2B5EF4-FFF2-40B4-BE49-F238E27FC236}">
                <a16:creationId xmlns:a16="http://schemas.microsoft.com/office/drawing/2014/main" id="{87B574B0-38A6-06FC-AF73-25AAC90118F2}"/>
              </a:ext>
            </a:extLst>
          </p:cNvPr>
          <p:cNvSpPr txBox="1">
            <a:spLocks/>
          </p:cNvSpPr>
          <p:nvPr/>
        </p:nvSpPr>
        <p:spPr>
          <a:xfrm>
            <a:off x="9159875" y="6356350"/>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13D703BF-151A-0D40-8508-CABBAD09F9A9}" type="slidenum">
              <a:rPr lang="en-US" sz="1200" smtClean="0">
                <a:solidFill>
                  <a:schemeClr val="bg1"/>
                </a:solidFill>
              </a:rPr>
              <a:pPr algn="r"/>
              <a:t>9</a:t>
            </a:fld>
            <a:endParaRPr lang="en-US" sz="1200">
              <a:solidFill>
                <a:schemeClr val="bg1"/>
              </a:solidFill>
            </a:endParaRPr>
          </a:p>
        </p:txBody>
      </p:sp>
      <p:pic>
        <p:nvPicPr>
          <p:cNvPr id="9" name="Picture 8">
            <a:extLst>
              <a:ext uri="{FF2B5EF4-FFF2-40B4-BE49-F238E27FC236}">
                <a16:creationId xmlns:a16="http://schemas.microsoft.com/office/drawing/2014/main" id="{F3A89BDB-901C-9FC0-C853-3FBAA4EC4E10}"/>
              </a:ext>
            </a:extLst>
          </p:cNvPr>
          <p:cNvPicPr>
            <a:picLocks noChangeAspect="1"/>
          </p:cNvPicPr>
          <p:nvPr/>
        </p:nvPicPr>
        <p:blipFill>
          <a:blip r:embed="rId4"/>
          <a:stretch>
            <a:fillRect/>
          </a:stretch>
        </p:blipFill>
        <p:spPr>
          <a:xfrm>
            <a:off x="9880055" y="5446643"/>
            <a:ext cx="1958363" cy="576661"/>
          </a:xfrm>
          <a:prstGeom prst="rect">
            <a:avLst/>
          </a:prstGeom>
        </p:spPr>
      </p:pic>
      <p:pic>
        <p:nvPicPr>
          <p:cNvPr id="11" name="Picture 10">
            <a:extLst>
              <a:ext uri="{FF2B5EF4-FFF2-40B4-BE49-F238E27FC236}">
                <a16:creationId xmlns:a16="http://schemas.microsoft.com/office/drawing/2014/main" id="{03485353-F48E-9E50-1F6C-4460FCA58C6C}"/>
              </a:ext>
            </a:extLst>
          </p:cNvPr>
          <p:cNvPicPr>
            <a:picLocks noChangeAspect="1"/>
          </p:cNvPicPr>
          <p:nvPr/>
        </p:nvPicPr>
        <p:blipFill>
          <a:blip r:embed="rId5"/>
          <a:stretch>
            <a:fillRect/>
          </a:stretch>
        </p:blipFill>
        <p:spPr>
          <a:xfrm>
            <a:off x="7756802" y="5248410"/>
            <a:ext cx="1882303" cy="784928"/>
          </a:xfrm>
          <a:prstGeom prst="rect">
            <a:avLst/>
          </a:prstGeom>
        </p:spPr>
      </p:pic>
    </p:spTree>
    <p:extLst>
      <p:ext uri="{BB962C8B-B14F-4D97-AF65-F5344CB8AC3E}">
        <p14:creationId xmlns:p14="http://schemas.microsoft.com/office/powerpoint/2010/main" val="3791829133"/>
      </p:ext>
    </p:extLst>
  </p:cSld>
  <p:clrMapOvr>
    <a:masterClrMapping/>
  </p:clrMapOvr>
</p:sld>
</file>

<file path=ppt/theme/theme1.xml><?xml version="1.0" encoding="utf-8"?>
<a:theme xmlns:a="http://schemas.openxmlformats.org/drawingml/2006/main" name="LA D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 DPH" id="{A158CCA8-7E5C-4472-BE46-57C617B991A0}" vid="{C4D90A3F-BD0E-4971-90D9-DAE938C36B67}"/>
    </a:ext>
  </a:ext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1_LA DPH">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LA DPH" id="{A158CCA8-7E5C-4472-BE46-57C617B991A0}" vid="{C4D90A3F-BD0E-4971-90D9-DAE938C36B67}"/>
    </a:ext>
  </a:extLst>
</a:theme>
</file>

<file path=ppt/theme/theme5.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7CD91F4C12E414BB1986EB74AB9F7F7" ma:contentTypeVersion="9" ma:contentTypeDescription="Create a new document." ma:contentTypeScope="" ma:versionID="1400d6d3b182a8a691fbe63cb10025d7">
  <xsd:schema xmlns:xsd="http://www.w3.org/2001/XMLSchema" xmlns:xs="http://www.w3.org/2001/XMLSchema" xmlns:p="http://schemas.microsoft.com/office/2006/metadata/properties" xmlns:ns2="62c82a4d-781b-43f7-9455-28e480f20635" xmlns:ns3="13ac4ded-852d-45e3-b3d7-499fba022b4e" targetNamespace="http://schemas.microsoft.com/office/2006/metadata/properties" ma:root="true" ma:fieldsID="8480758a8a1424518c4ccc6981b4e834" ns2:_="" ns3:_="">
    <xsd:import namespace="62c82a4d-781b-43f7-9455-28e480f20635"/>
    <xsd:import namespace="13ac4ded-852d-45e3-b3d7-499fba022b4e"/>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2c82a4d-781b-43f7-9455-28e480f2063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ac4ded-852d-45e3-b3d7-499fba022b4e"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953E51-DDE0-4548-8DB5-F70065541B2F}">
  <ds:schemaRefs>
    <ds:schemaRef ds:uri="259b0b31-711f-4d4b-8d26-cb66ee627d71"/>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F8FCA79C-26F2-43E6-AAEC-09F246B620F9}"/>
</file>

<file path=customXml/itemProps3.xml><?xml version="1.0" encoding="utf-8"?>
<ds:datastoreItem xmlns:ds="http://schemas.openxmlformats.org/officeDocument/2006/customXml" ds:itemID="{552A274B-FD11-4F58-AAC8-A77A6350D98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LA DPH</Template>
  <TotalTime>1966</TotalTime>
  <Words>890</Words>
  <Application>Microsoft Office PowerPoint</Application>
  <PresentationFormat>Widescreen</PresentationFormat>
  <Paragraphs>83</Paragraphs>
  <Slides>10</Slides>
  <Notes>1</Notes>
  <HiddenSlides>0</HiddenSlides>
  <MMClips>0</MMClips>
  <ScaleCrop>false</ScaleCrop>
  <HeadingPairs>
    <vt:vector size="6" baseType="variant">
      <vt:variant>
        <vt:lpstr>Fonts Used</vt:lpstr>
      </vt:variant>
      <vt:variant>
        <vt:i4>6</vt:i4>
      </vt:variant>
      <vt:variant>
        <vt:lpstr>Theme</vt:lpstr>
      </vt:variant>
      <vt:variant>
        <vt:i4>5</vt:i4>
      </vt:variant>
      <vt:variant>
        <vt:lpstr>Slide Titles</vt:lpstr>
      </vt:variant>
      <vt:variant>
        <vt:i4>10</vt:i4>
      </vt:variant>
    </vt:vector>
  </HeadingPairs>
  <TitlesOfParts>
    <vt:vector size="21" baseType="lpstr">
      <vt:lpstr>Arial</vt:lpstr>
      <vt:lpstr>Arial Black</vt:lpstr>
      <vt:lpstr>Calibri</vt:lpstr>
      <vt:lpstr>Franklin Gothic Demi</vt:lpstr>
      <vt:lpstr>Symbol</vt:lpstr>
      <vt:lpstr>Times New Roman</vt:lpstr>
      <vt:lpstr>LA DPH</vt:lpstr>
      <vt:lpstr>4_Office Theme</vt:lpstr>
      <vt:lpstr>6_Office Theme</vt:lpstr>
      <vt:lpstr>1_LA DPH</vt:lpstr>
      <vt:lpstr>5_Office Theme</vt:lpstr>
      <vt:lpstr>DPH Provider Vaccine Office Hours:  COVID-19 Vaccine Updates 1/18/2023</vt:lpstr>
      <vt:lpstr>My Turn/myCAvax System Upgrades</vt:lpstr>
      <vt:lpstr>Limited Supply of Infant/Toddler Pfizer Bivalent Vaccine</vt:lpstr>
      <vt:lpstr>CDC National Immunization Survey-Adult COVID-19 Module</vt:lpstr>
      <vt:lpstr>Potential Safety Signal for Bivalent Pfizer – 65+</vt:lpstr>
      <vt:lpstr>CDC COVID-19 Vaccine Safety Monitoring Systems</vt:lpstr>
      <vt:lpstr>Planning for COVID-19 Vaccine Commercialization</vt:lpstr>
      <vt:lpstr>FDA’s Upcoming VRBPAC Meeting</vt:lpstr>
      <vt:lpstr>Reminder for VFC Providers: KidsVaxGrant 3.0</vt:lpstr>
      <vt:lpstr>CDC Launches Let’s RISE Initiative to Get Routine Immunizations Back on Track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Vaccine Order Updates</dc:title>
  <dc:creator>Wendi</dc:creator>
  <cp:lastModifiedBy>Laurel Fowler</cp:lastModifiedBy>
  <cp:revision>102</cp:revision>
  <dcterms:created xsi:type="dcterms:W3CDTF">2022-02-22T23:59:23Z</dcterms:created>
  <dcterms:modified xsi:type="dcterms:W3CDTF">2023-01-18T17:51:47Z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0x01010027CD91F4C12E414BB1986EB74AB9F7F7</vt:lpwstr>
  </property>
</Properties>
</file>