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 id="2147483681" r:id="rId6"/>
    <p:sldMasterId id="2147483697" r:id="rId7"/>
    <p:sldMasterId id="2147483708" r:id="rId8"/>
  </p:sldMasterIdLst>
  <p:notesMasterIdLst>
    <p:notesMasterId r:id="rId17"/>
  </p:notesMasterIdLst>
  <p:sldIdLst>
    <p:sldId id="258" r:id="rId9"/>
    <p:sldId id="277" r:id="rId10"/>
    <p:sldId id="2147473229" r:id="rId11"/>
    <p:sldId id="2147470931" r:id="rId12"/>
    <p:sldId id="2147469239" r:id="rId13"/>
    <p:sldId id="2147470935" r:id="rId14"/>
    <p:sldId id="2147473230" r:id="rId15"/>
    <p:sldId id="214747095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10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9F7D7-CF78-4B3E-8B53-F19F86D0AB09}"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B5E5E-EEF6-4741-A165-F7F9107A49AA}" type="slidenum">
              <a:rPr lang="en-US" smtClean="0"/>
              <a:t>‹#›</a:t>
            </a:fld>
            <a:endParaRPr lang="en-US"/>
          </a:p>
        </p:txBody>
      </p:sp>
    </p:spTree>
    <p:extLst>
      <p:ext uri="{BB962C8B-B14F-4D97-AF65-F5344CB8AC3E}">
        <p14:creationId xmlns:p14="http://schemas.microsoft.com/office/powerpoint/2010/main" val="2007407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C07B47-2B95-4536-B260-5755B027F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3585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7D15A-3482-4E44-ADF0-AF4361B97009}" type="slidenum">
              <a:rPr lang="en-US" smtClean="0"/>
              <a:t>5</a:t>
            </a:fld>
            <a:endParaRPr lang="en-US"/>
          </a:p>
        </p:txBody>
      </p:sp>
    </p:spTree>
    <p:extLst>
      <p:ext uri="{BB962C8B-B14F-4D97-AF65-F5344CB8AC3E}">
        <p14:creationId xmlns:p14="http://schemas.microsoft.com/office/powerpoint/2010/main" val="6379299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4.wdp"/><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microsoft.com/office/2007/relationships/hdphoto" Target="../media/hdphoto7.wdp"/><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microsoft.com/office/2007/relationships/hdphoto" Target="../media/hdphoto1.wdp"/><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microsoft.com/office/2007/relationships/hdphoto" Target="../media/hdphoto4.wdp"/><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p:nvGrpSpPr>
        <p:grpSpPr>
          <a:xfrm>
            <a:off x="8703886" y="434780"/>
            <a:ext cx="2971097" cy="626682"/>
            <a:chOff x="193478" y="5437878"/>
            <a:chExt cx="2295608" cy="645605"/>
          </a:xfrm>
        </p:grpSpPr>
        <p:pic>
          <p:nvPicPr>
            <p:cNvPr id="15" name="Picture 14" descr="DPH-Logo-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pic>
        <p:nvPicPr>
          <p:cNvPr id="6" name="Picture 5"/>
          <p:cNvPicPr>
            <a:picLocks noChangeAspect="1"/>
          </p:cNvPicPr>
          <p:nvPr/>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437442" y="2527301"/>
            <a:ext cx="4755005" cy="4330699"/>
          </a:xfrm>
          <a:prstGeom prst="rect">
            <a:avLst/>
          </a:prstGeom>
        </p:spPr>
      </p:pic>
      <p:sp>
        <p:nvSpPr>
          <p:cNvPr id="2" name="Title 1"/>
          <p:cNvSpPr>
            <a:spLocks noGrp="1"/>
          </p:cNvSpPr>
          <p:nvPr>
            <p:ph type="ctrTitle"/>
          </p:nvPr>
        </p:nvSpPr>
        <p:spPr>
          <a:xfrm>
            <a:off x="434470" y="3202109"/>
            <a:ext cx="7350693"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3" y="4084758"/>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696"/>
            <a:ext cx="2844800" cy="365125"/>
          </a:xfrm>
        </p:spPr>
        <p:txBody>
          <a:bodyPr/>
          <a:lstStyle>
            <a:lvl1pPr>
              <a:defRPr sz="1000">
                <a:solidFill>
                  <a:srgbClr val="FFFFFF"/>
                </a:solidFill>
              </a:defRPr>
            </a:lvl1pPr>
          </a:lstStyle>
          <a:p>
            <a:fld id="{A30225DD-0EBA-4986-9B94-9CFC1DBDB178}" type="datetimeFigureOut">
              <a:rPr lang="en-US" smtClean="0"/>
              <a:t>1/11/2023</a:t>
            </a:fld>
            <a:endParaRPr lang="en-US"/>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2565969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804D-0B8E-5A46-BBB5-264EB4C897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33D32F-E177-9446-B09D-D533B95554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2635A01-1FDF-C045-A5F1-1C9E52D47860}"/>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396193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p:nvGrpSpPr>
        <p:grpSpPr>
          <a:xfrm>
            <a:off x="8703886" y="434780"/>
            <a:ext cx="2971097" cy="626682"/>
            <a:chOff x="193478" y="5437878"/>
            <a:chExt cx="2295608" cy="645605"/>
          </a:xfrm>
        </p:grpSpPr>
        <p:pic>
          <p:nvPicPr>
            <p:cNvPr id="15" name="Picture 14" descr="DPH-Logo-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pic>
        <p:nvPicPr>
          <p:cNvPr id="6" name="Picture 5"/>
          <p:cNvPicPr>
            <a:picLocks noChangeAspect="1"/>
          </p:cNvPicPr>
          <p:nvPr/>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437442" y="2527301"/>
            <a:ext cx="4755005" cy="4330699"/>
          </a:xfrm>
          <a:prstGeom prst="rect">
            <a:avLst/>
          </a:prstGeom>
        </p:spPr>
      </p:pic>
      <p:sp>
        <p:nvSpPr>
          <p:cNvPr id="2" name="Title 1"/>
          <p:cNvSpPr>
            <a:spLocks noGrp="1"/>
          </p:cNvSpPr>
          <p:nvPr>
            <p:ph type="ctrTitle"/>
          </p:nvPr>
        </p:nvSpPr>
        <p:spPr>
          <a:xfrm>
            <a:off x="434470" y="2971801"/>
            <a:ext cx="7350693" cy="638175"/>
          </a:xfrm>
        </p:spPr>
        <p:txBody>
          <a:bodyPr anchor="t" anchorCtr="0">
            <a:noAutofit/>
          </a:bodyPr>
          <a:lstStyle>
            <a:lvl1pPr algn="l">
              <a:lnSpc>
                <a:spcPct val="100000"/>
              </a:lnSpc>
              <a:defRPr sz="3200" b="0" spc="100">
                <a:solidFill>
                  <a:schemeClr val="bg1"/>
                </a:solidFill>
                <a:latin typeface="Arial Black" panose="020B0A04020102020204" pitchFamily="34" charset="0"/>
              </a:defRPr>
            </a:lvl1pPr>
          </a:lstStyle>
          <a:p>
            <a:r>
              <a:rPr lang="en-US"/>
              <a:t>Click to edit Master title style</a:t>
            </a:r>
          </a:p>
        </p:txBody>
      </p:sp>
      <p:sp>
        <p:nvSpPr>
          <p:cNvPr id="3" name="Subtitle 2"/>
          <p:cNvSpPr>
            <a:spLocks noGrp="1"/>
          </p:cNvSpPr>
          <p:nvPr>
            <p:ph type="subTitle" idx="1"/>
          </p:nvPr>
        </p:nvSpPr>
        <p:spPr>
          <a:xfrm>
            <a:off x="434470" y="4084758"/>
            <a:ext cx="6124375" cy="520700"/>
          </a:xfrm>
        </p:spPr>
        <p:txBody>
          <a:bodyPr>
            <a:noAutofit/>
          </a:bodyPr>
          <a:lstStyle>
            <a:lvl1pPr marL="0" indent="0" algn="l">
              <a:lnSpc>
                <a:spcPct val="1000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696"/>
            <a:ext cx="2844800" cy="365125"/>
          </a:xfrm>
        </p:spPr>
        <p:txBody>
          <a:bodyPr/>
          <a:lstStyle>
            <a:lvl1pPr>
              <a:defRPr sz="1000">
                <a:solidFill>
                  <a:srgbClr val="FFFFFF"/>
                </a:solidFill>
              </a:defRPr>
            </a:lvl1pPr>
          </a:lstStyle>
          <a:p>
            <a:fld id="{AC3ED585-F3FD-3549-A994-39826905F8BC}" type="datetime1">
              <a:rPr lang="en-US" smtClean="0"/>
              <a:t>1/11/2023</a:t>
            </a:fld>
            <a:endParaRPr lang="en-US"/>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44083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with seal &amp; partner logo">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785163" y="2456575"/>
            <a:ext cx="4435963" cy="4330699"/>
          </a:xfrm>
          <a:prstGeom prst="rect">
            <a:avLst/>
          </a:prstGeom>
        </p:spPr>
      </p:pic>
      <p:sp>
        <p:nvSpPr>
          <p:cNvPr id="2" name="Title 1"/>
          <p:cNvSpPr>
            <a:spLocks noGrp="1"/>
          </p:cNvSpPr>
          <p:nvPr>
            <p:ph type="ctrTitle"/>
          </p:nvPr>
        </p:nvSpPr>
        <p:spPr>
          <a:xfrm>
            <a:off x="434469" y="2846516"/>
            <a:ext cx="7987041" cy="638175"/>
          </a:xfrm>
        </p:spPr>
        <p:txBody>
          <a:bodyPr anchor="t" anchorCtr="0">
            <a:noAutofit/>
          </a:bodyPr>
          <a:lstStyle>
            <a:lvl1pPr algn="l">
              <a:lnSpc>
                <a:spcPts val="3100"/>
              </a:lnSpc>
              <a:defRPr sz="3200" b="0" spc="100">
                <a:solidFill>
                  <a:schemeClr val="bg1"/>
                </a:solidFill>
                <a:latin typeface="Arial Black" panose="020B0A04020102020204" pitchFamily="34" charset="0"/>
              </a:defRPr>
            </a:lvl1pPr>
          </a:lstStyle>
          <a:p>
            <a:r>
              <a:rPr lang="en-US"/>
              <a:t>Click to edit Master title style</a:t>
            </a:r>
          </a:p>
        </p:txBody>
      </p:sp>
      <p:sp>
        <p:nvSpPr>
          <p:cNvPr id="3" name="Subtitle 2"/>
          <p:cNvSpPr>
            <a:spLocks noGrp="1"/>
          </p:cNvSpPr>
          <p:nvPr>
            <p:ph type="subTitle" idx="1"/>
          </p:nvPr>
        </p:nvSpPr>
        <p:spPr>
          <a:xfrm>
            <a:off x="434469" y="3729165"/>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64444" y="5463280"/>
            <a:ext cx="2754337" cy="580962"/>
            <a:chOff x="193478" y="5437878"/>
            <a:chExt cx="2295608" cy="645605"/>
          </a:xfrm>
        </p:grpSpPr>
        <p:pic>
          <p:nvPicPr>
            <p:cNvPr id="14" name="Picture 13" descr="DPH-Logo-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0" y="5342468"/>
            <a:ext cx="2721327" cy="804333"/>
          </a:xfrm>
        </p:spPr>
        <p:txBody>
          <a:bodyPr/>
          <a:lstStyle>
            <a:lvl1pPr marL="0" indent="0">
              <a:buFontTx/>
              <a:buNone/>
              <a:defRPr sz="1400">
                <a:solidFill>
                  <a:schemeClr val="bg1"/>
                </a:solidFill>
              </a:defRPr>
            </a:lvl1pPr>
          </a:lstStyle>
          <a:p>
            <a:r>
              <a:rPr lang="en-US"/>
              <a:t>Click icon to add picture</a:t>
            </a:r>
          </a:p>
        </p:txBody>
      </p:sp>
    </p:spTree>
    <p:extLst>
      <p:ext uri="{BB962C8B-B14F-4D97-AF65-F5344CB8AC3E}">
        <p14:creationId xmlns:p14="http://schemas.microsoft.com/office/powerpoint/2010/main" val="1580193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114C2-7739-024A-AAE4-333F8728754D}" type="datetime1">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854195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yout With Text Box Treatment">
    <p:spTree>
      <p:nvGrpSpPr>
        <p:cNvPr id="1" name=""/>
        <p:cNvGrpSpPr/>
        <p:nvPr/>
      </p:nvGrpSpPr>
      <p:grpSpPr>
        <a:xfrm>
          <a:off x="0" y="0"/>
          <a:ext cx="0" cy="0"/>
          <a:chOff x="0" y="0"/>
          <a:chExt cx="0" cy="0"/>
        </a:xfrm>
      </p:grpSpPr>
      <p:sp>
        <p:nvSpPr>
          <p:cNvPr id="13" name="Round Same Side Corner Rectangle 12"/>
          <p:cNvSpPr/>
          <p:nvPr/>
        </p:nvSpPr>
        <p:spPr>
          <a:xfrm>
            <a:off x="584984" y="1606552"/>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9BC7D2-64ED-E041-B415-7C7B0A849943}" type="datetime1">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grpSp>
        <p:nvGrpSpPr>
          <p:cNvPr id="6" name="Group 5"/>
          <p:cNvGrpSpPr/>
          <p:nvPr/>
        </p:nvGrpSpPr>
        <p:grpSpPr>
          <a:xfrm>
            <a:off x="597530"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0" y="1765302"/>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388171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p:nvSpPr>
        <p:spPr bwMode="auto">
          <a:xfrm>
            <a:off x="963085"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ct val="100000"/>
              </a:lnSpc>
              <a:defRPr sz="2800" b="0" cap="none" spc="100">
                <a:solidFill>
                  <a:srgbClr val="FFFFFF"/>
                </a:solidFill>
                <a:latin typeface="Arial Black" panose="020B0A04020102020204" pitchFamily="34" charset="0"/>
              </a:defRPr>
            </a:lvl1pPr>
          </a:lstStyle>
          <a:p>
            <a:r>
              <a:rPr lang="en-US"/>
              <a:t>Click To Edit Master Title Style</a:t>
            </a:r>
          </a:p>
        </p:txBody>
      </p:sp>
      <p:sp>
        <p:nvSpPr>
          <p:cNvPr id="3" name="Text Placeholder 2"/>
          <p:cNvSpPr>
            <a:spLocks noGrp="1"/>
          </p:cNvSpPr>
          <p:nvPr>
            <p:ph type="body" idx="1"/>
          </p:nvPr>
        </p:nvSpPr>
        <p:spPr>
          <a:xfrm>
            <a:off x="609600" y="3698646"/>
            <a:ext cx="10363200" cy="403455"/>
          </a:xfrm>
        </p:spPr>
        <p:txBody>
          <a:bodyPr anchor="b" anchorCtr="0"/>
          <a:lstStyle>
            <a:lvl1pPr marL="0" indent="0">
              <a:lnSpc>
                <a:spcPct val="1000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F9AB3-E2A9-3D45-9524-220F07F718CB}" type="datetime1">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pic>
        <p:nvPicPr>
          <p:cNvPr id="18" name="Picture 17"/>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8605960" y="2527301"/>
            <a:ext cx="3586041" cy="3266046"/>
          </a:xfrm>
          <a:prstGeom prst="rect">
            <a:avLst/>
          </a:prstGeom>
        </p:spPr>
      </p:pic>
      <p:cxnSp>
        <p:nvCxnSpPr>
          <p:cNvPr id="10" name="Straight Connector 9"/>
          <p:cNvCxnSpPr/>
          <p:nvPr/>
        </p:nvCxnSpPr>
        <p:spPr>
          <a:xfrm>
            <a:off x="1"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7"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4238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15B0A-E3F8-2B42-AC0F-4B63D233AF15}" type="datetime1">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a:p>
        </p:txBody>
      </p:sp>
      <p:sp>
        <p:nvSpPr>
          <p:cNvPr id="10"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788781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E624E-BDBD-EA41-8258-217FEFAC7833}" type="datetime1">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596197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30BB-010B-3645-921B-01579C531B68}" type="datetime1">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210883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1"/>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6" y="5494338"/>
            <a:ext cx="10850033"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03813-FE79-6C4A-9660-F1B25EDE73F4}" type="datetime1">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728840" y="5791200"/>
            <a:ext cx="982062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68" y="838200"/>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3628617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ith seal &amp; partner logo">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785163" y="2456575"/>
            <a:ext cx="4435963" cy="4330699"/>
          </a:xfrm>
          <a:prstGeom prst="rect">
            <a:avLst/>
          </a:prstGeom>
        </p:spPr>
      </p:pic>
      <p:sp>
        <p:nvSpPr>
          <p:cNvPr id="2" name="Title 1"/>
          <p:cNvSpPr>
            <a:spLocks noGrp="1"/>
          </p:cNvSpPr>
          <p:nvPr>
            <p:ph type="ctrTitle"/>
          </p:nvPr>
        </p:nvSpPr>
        <p:spPr>
          <a:xfrm>
            <a:off x="434469" y="2846516"/>
            <a:ext cx="798704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3" y="3729165"/>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64444" y="5463280"/>
            <a:ext cx="2754337" cy="580962"/>
            <a:chOff x="193478" y="5437878"/>
            <a:chExt cx="2295608" cy="645605"/>
          </a:xfrm>
        </p:grpSpPr>
        <p:pic>
          <p:nvPicPr>
            <p:cNvPr id="14" name="Picture 13" descr="DPH-Logo-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0" y="5342468"/>
            <a:ext cx="2721327" cy="804333"/>
          </a:xfrm>
        </p:spPr>
        <p:txBody>
          <a:bodyPr/>
          <a:lstStyle>
            <a:lvl1pPr marL="0" indent="0">
              <a:buFontTx/>
              <a:buNone/>
              <a:defRPr sz="1400">
                <a:solidFill>
                  <a:schemeClr val="bg1"/>
                </a:solidFill>
              </a:defRPr>
            </a:lvl1pPr>
          </a:lstStyle>
          <a:p>
            <a:r>
              <a:rPr lang="en-US"/>
              <a:t>Click icon to add picture</a:t>
            </a:r>
          </a:p>
        </p:txBody>
      </p:sp>
    </p:spTree>
    <p:extLst>
      <p:ext uri="{BB962C8B-B14F-4D97-AF65-F5344CB8AC3E}">
        <p14:creationId xmlns:p14="http://schemas.microsoft.com/office/powerpoint/2010/main" val="3719113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ctr" anchorCtr="0"/>
          <a:lstStyle>
            <a:lvl1pPr>
              <a:lnSpc>
                <a:spcPct val="100000"/>
              </a:lnSpc>
              <a:defRPr sz="3200" b="1" baseline="0">
                <a:solidFill>
                  <a:schemeClr val="accent6"/>
                </a:solidFill>
                <a:effectLst>
                  <a:outerShdw blurRad="38100" dist="38100" dir="2700000" algn="tl" rotWithShape="0">
                    <a:schemeClr val="accent4">
                      <a:lumMod val="20000"/>
                      <a:lumOff val="80000"/>
                    </a:schemeClr>
                  </a:outerShdw>
                </a:effectLst>
              </a:defRPr>
            </a:lvl1pPr>
          </a:lstStyle>
          <a:p>
            <a:r>
              <a:rPr lang="en-US"/>
              <a:t>Headline – Myriad Pro, Bold, Shadow</a:t>
            </a:r>
          </a:p>
        </p:txBody>
      </p:sp>
      <p:sp>
        <p:nvSpPr>
          <p:cNvPr id="9" name="Text Placeholder 3"/>
          <p:cNvSpPr>
            <a:spLocks noGrp="1"/>
          </p:cNvSpPr>
          <p:nvPr>
            <p:ph type="body" sz="half" idx="2" hasCustomPrompt="1"/>
          </p:nvPr>
        </p:nvSpPr>
        <p:spPr>
          <a:xfrm>
            <a:off x="407093" y="6164236"/>
            <a:ext cx="11367112" cy="527124"/>
          </a:xfrm>
          <a:prstGeom prst="rect">
            <a:avLst/>
          </a:prstGeom>
        </p:spPr>
        <p:txBody>
          <a:bodyPr/>
          <a:lstStyle>
            <a:lvl1pPr marL="0" indent="0">
              <a:buNone/>
              <a:defRPr sz="1200" i="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Caption or credits for photo – Myriad Pro, 14pt</a:t>
            </a:r>
          </a:p>
        </p:txBody>
      </p:sp>
    </p:spTree>
    <p:extLst>
      <p:ext uri="{BB962C8B-B14F-4D97-AF65-F5344CB8AC3E}">
        <p14:creationId xmlns:p14="http://schemas.microsoft.com/office/powerpoint/2010/main" val="105495023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804D-0B8E-5A46-BBB5-264EB4C897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33D32F-E177-9446-B09D-D533B95554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2635A01-1FDF-C045-A5F1-1C9E52D47860}"/>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177794536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p:nvGrpSpPr>
        <p:grpSpPr>
          <a:xfrm>
            <a:off x="8703889" y="434780"/>
            <a:ext cx="2971097" cy="626682"/>
            <a:chOff x="193478" y="5437878"/>
            <a:chExt cx="2295608" cy="645605"/>
          </a:xfrm>
        </p:grpSpPr>
        <p:pic>
          <p:nvPicPr>
            <p:cNvPr id="15" name="Picture 14" descr="DPH-Logo-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pic>
        <p:nvPicPr>
          <p:cNvPr id="6" name="Picture 5"/>
          <p:cNvPicPr>
            <a:picLocks noChangeAspect="1"/>
          </p:cNvPicPr>
          <p:nvPr/>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437444" y="2527305"/>
            <a:ext cx="4755005" cy="4330699"/>
          </a:xfrm>
          <a:prstGeom prst="rect">
            <a:avLst/>
          </a:prstGeom>
        </p:spPr>
      </p:pic>
      <p:sp>
        <p:nvSpPr>
          <p:cNvPr id="2" name="Title 1"/>
          <p:cNvSpPr>
            <a:spLocks noGrp="1"/>
          </p:cNvSpPr>
          <p:nvPr>
            <p:ph type="ctrTitle"/>
          </p:nvPr>
        </p:nvSpPr>
        <p:spPr>
          <a:xfrm>
            <a:off x="434471" y="3202111"/>
            <a:ext cx="7350693"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5" y="4084758"/>
            <a:ext cx="6124375" cy="520700"/>
          </a:xfrm>
        </p:spPr>
        <p:txBody>
          <a:bodyPr>
            <a:noAutofit/>
          </a:bodyPr>
          <a:lstStyle>
            <a:lvl1pPr marL="0" indent="0" algn="l">
              <a:lnSpc>
                <a:spcPts val="2300"/>
              </a:lnSpc>
              <a:buNone/>
              <a:defRPr sz="220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700"/>
            <a:ext cx="2844800" cy="365125"/>
          </a:xfrm>
        </p:spPr>
        <p:txBody>
          <a:bodyPr/>
          <a:lstStyle>
            <a:lvl1pPr>
              <a:defRPr sz="1000">
                <a:solidFill>
                  <a:srgbClr val="FFFFFF"/>
                </a:solidFill>
              </a:defRPr>
            </a:lvl1pPr>
          </a:lstStyle>
          <a:p>
            <a:fld id="{AC3ED585-F3FD-3549-A994-39826905F8BC}" type="datetime1">
              <a:rPr lang="en-US" smtClean="0"/>
              <a:t>1/11/2023</a:t>
            </a:fld>
            <a:endParaRPr lang="en-US"/>
          </a:p>
        </p:txBody>
      </p:sp>
      <p:grpSp>
        <p:nvGrpSpPr>
          <p:cNvPr id="10" name="Group 9"/>
          <p:cNvGrpSpPr/>
          <p:nvPr/>
        </p:nvGrpSpPr>
        <p:grpSpPr>
          <a:xfrm>
            <a:off x="16933" y="6787278"/>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37138834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with seal &amp; partner logo">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785165" y="2456579"/>
            <a:ext cx="4435963" cy="4330699"/>
          </a:xfrm>
          <a:prstGeom prst="rect">
            <a:avLst/>
          </a:prstGeom>
        </p:spPr>
      </p:pic>
      <p:sp>
        <p:nvSpPr>
          <p:cNvPr id="2" name="Title 1"/>
          <p:cNvSpPr>
            <a:spLocks noGrp="1"/>
          </p:cNvSpPr>
          <p:nvPr>
            <p:ph type="ctrTitle"/>
          </p:nvPr>
        </p:nvSpPr>
        <p:spPr>
          <a:xfrm>
            <a:off x="434472" y="2846520"/>
            <a:ext cx="798704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5" y="3729165"/>
            <a:ext cx="6124375" cy="520700"/>
          </a:xfrm>
        </p:spPr>
        <p:txBody>
          <a:bodyPr>
            <a:noAutofit/>
          </a:bodyPr>
          <a:lstStyle>
            <a:lvl1pPr marL="0" indent="0" algn="l">
              <a:lnSpc>
                <a:spcPts val="2300"/>
              </a:lnSpc>
              <a:buNone/>
              <a:defRPr sz="220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grpSp>
        <p:nvGrpSpPr>
          <p:cNvPr id="10" name="Group 9"/>
          <p:cNvGrpSpPr/>
          <p:nvPr/>
        </p:nvGrpSpPr>
        <p:grpSpPr>
          <a:xfrm>
            <a:off x="16933" y="6787278"/>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64446" y="5463280"/>
            <a:ext cx="2754337" cy="580962"/>
            <a:chOff x="193478" y="5437878"/>
            <a:chExt cx="2295608" cy="645605"/>
          </a:xfrm>
        </p:grpSpPr>
        <p:pic>
          <p:nvPicPr>
            <p:cNvPr id="14" name="Picture 13" descr="DPH-Logo-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3" y="5342472"/>
            <a:ext cx="2721327" cy="804333"/>
          </a:xfrm>
        </p:spPr>
        <p:txBody>
          <a:bodyPr/>
          <a:lstStyle>
            <a:lvl1pPr marL="0" indent="0">
              <a:buFontTx/>
              <a:buNone/>
              <a:defRPr sz="1400">
                <a:solidFill>
                  <a:schemeClr val="bg1"/>
                </a:solidFill>
              </a:defRPr>
            </a:lvl1pPr>
          </a:lstStyle>
          <a:p>
            <a:r>
              <a:rPr lang="en-US"/>
              <a:t>Click icon to add picture</a:t>
            </a:r>
          </a:p>
        </p:txBody>
      </p:sp>
    </p:spTree>
    <p:extLst>
      <p:ext uri="{BB962C8B-B14F-4D97-AF65-F5344CB8AC3E}">
        <p14:creationId xmlns:p14="http://schemas.microsoft.com/office/powerpoint/2010/main" val="2589525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114C2-7739-024A-AAE4-333F8728754D}" type="datetime1">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609601" y="5791200"/>
            <a:ext cx="993986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171904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ayout With Text Box Treatment">
    <p:spTree>
      <p:nvGrpSpPr>
        <p:cNvPr id="1" name=""/>
        <p:cNvGrpSpPr/>
        <p:nvPr/>
      </p:nvGrpSpPr>
      <p:grpSpPr>
        <a:xfrm>
          <a:off x="0" y="0"/>
          <a:ext cx="0" cy="0"/>
          <a:chOff x="0" y="0"/>
          <a:chExt cx="0" cy="0"/>
        </a:xfrm>
      </p:grpSpPr>
      <p:sp>
        <p:nvSpPr>
          <p:cNvPr id="13" name="Round Same Side Corner Rectangle 12"/>
          <p:cNvSpPr/>
          <p:nvPr/>
        </p:nvSpPr>
        <p:spPr>
          <a:xfrm>
            <a:off x="584984" y="1606553"/>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9BC7D2-64ED-E041-B415-7C7B0A849943}" type="datetime1">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grpSp>
        <p:nvGrpSpPr>
          <p:cNvPr id="6" name="Group 5"/>
          <p:cNvGrpSpPr/>
          <p:nvPr/>
        </p:nvGrpSpPr>
        <p:grpSpPr>
          <a:xfrm>
            <a:off x="597533"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1" y="1765306"/>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1" y="5791200"/>
            <a:ext cx="993986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712061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p:nvSpPr>
        <p:spPr bwMode="auto">
          <a:xfrm>
            <a:off x="963087"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898" marR="0" indent="-88898" algn="l" defTabSz="914377"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ts val="2900"/>
              </a:lnSpc>
              <a:defRPr sz="2800" b="1" cap="none" spc="100">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609600" y="3698650"/>
            <a:ext cx="10363200" cy="403455"/>
          </a:xfrm>
        </p:spPr>
        <p:txBody>
          <a:bodyPr anchor="b" anchorCtr="0"/>
          <a:lstStyle>
            <a:lvl1pPr marL="0" indent="0">
              <a:lnSpc>
                <a:spcPts val="2100"/>
              </a:lnSpc>
              <a:buNone/>
              <a:defRPr sz="2000" b="0">
                <a:solidFill>
                  <a:schemeClr val="bg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F9AB3-E2A9-3D45-9524-220F07F718CB}" type="datetime1">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pic>
        <p:nvPicPr>
          <p:cNvPr id="18" name="Picture 17"/>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8605962" y="2527301"/>
            <a:ext cx="3586041" cy="3266046"/>
          </a:xfrm>
          <a:prstGeom prst="rect">
            <a:avLst/>
          </a:prstGeom>
        </p:spPr>
      </p:pic>
      <p:cxnSp>
        <p:nvCxnSpPr>
          <p:cNvPr id="10" name="Straight Connector 9"/>
          <p:cNvCxnSpPr/>
          <p:nvPr/>
        </p:nvCxnSpPr>
        <p:spPr>
          <a:xfrm>
            <a:off x="3"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9"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5441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88" indent="-201163">
              <a:defRPr sz="2200"/>
            </a:lvl1pPr>
            <a:lvl2pPr marL="530339" indent="-256026">
              <a:defRPr sz="2000"/>
            </a:lvl2pPr>
            <a:lvl3pPr marL="713214" indent="-182875">
              <a:defRPr sz="1800"/>
            </a:lvl3pPr>
            <a:lvl4pPr marL="960096">
              <a:defRPr sz="1600"/>
            </a:lvl4pPr>
            <a:lvl5pPr marL="118869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3">
              <a:defRPr sz="2200"/>
            </a:lvl1pPr>
            <a:lvl2pPr marL="530339" indent="-256026">
              <a:defRPr sz="2000"/>
            </a:lvl2pPr>
            <a:lvl3pPr marL="713214" indent="-182875">
              <a:defRPr sz="1800"/>
            </a:lvl3pPr>
            <a:lvl4pPr marL="960096">
              <a:defRPr sz="1600"/>
            </a:lvl4pPr>
            <a:lvl5pPr marL="118869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15B0A-E3F8-2B42-AC0F-4B63D233AF15}" type="datetime1">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a:p>
        </p:txBody>
      </p:sp>
      <p:sp>
        <p:nvSpPr>
          <p:cNvPr id="10" name="Text Placeholder 7"/>
          <p:cNvSpPr>
            <a:spLocks noGrp="1"/>
          </p:cNvSpPr>
          <p:nvPr>
            <p:ph type="body" sz="quarter" idx="13" hasCustomPrompt="1"/>
          </p:nvPr>
        </p:nvSpPr>
        <p:spPr>
          <a:xfrm>
            <a:off x="609601" y="5791200"/>
            <a:ext cx="993986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302172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E624E-BDBD-EA41-8258-217FEFAC7833}" type="datetime1">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123534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30BB-010B-3645-921B-01579C531B68}" type="datetime1">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243346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0225DD-0EBA-4986-9B94-9CFC1DBDB178}"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B61D-FCC8-4650-870C-D3DAE5269797}" type="slidenum">
              <a:rPr lang="en-US" smtClean="0"/>
              <a:t>‹#›</a:t>
            </a:fld>
            <a:endParaRPr lang="en-US"/>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927566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5"/>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9" y="5494342"/>
            <a:ext cx="10850033" cy="296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03813-FE79-6C4A-9660-F1B25EDE73F4}" type="datetime1">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728841" y="5791200"/>
            <a:ext cx="982062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70" y="838204"/>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2972852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AF5B-C2DB-8C4E-AA27-8BEA759F6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E9FD92-57F6-A64C-9225-67011BC445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A2AEF-84C8-7A4E-8C35-6C79835FEF52}"/>
              </a:ext>
            </a:extLst>
          </p:cNvPr>
          <p:cNvSpPr>
            <a:spLocks noGrp="1"/>
          </p:cNvSpPr>
          <p:nvPr>
            <p:ph type="dt" sz="half" idx="10"/>
          </p:nvPr>
        </p:nvSpPr>
        <p:spPr/>
        <p:txBody>
          <a:bodyPr/>
          <a:lstStyle/>
          <a:p>
            <a:fld id="{F16692F2-18BC-D248-9BC0-3853100542C8}" type="datetimeFigureOut">
              <a:rPr lang="en-US" smtClean="0"/>
              <a:t>1/11/2023</a:t>
            </a:fld>
            <a:endParaRPr lang="en-US"/>
          </a:p>
        </p:txBody>
      </p:sp>
      <p:sp>
        <p:nvSpPr>
          <p:cNvPr id="5" name="Footer Placeholder 4">
            <a:extLst>
              <a:ext uri="{FF2B5EF4-FFF2-40B4-BE49-F238E27FC236}">
                <a16:creationId xmlns:a16="http://schemas.microsoft.com/office/drawing/2014/main" id="{98953A4C-84AE-C84F-B34A-42158AAA6E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20F276-4E5D-9943-8140-5DB78B4AB158}"/>
              </a:ext>
            </a:extLst>
          </p:cNvPr>
          <p:cNvSpPr>
            <a:spLocks noGrp="1"/>
          </p:cNvSpPr>
          <p:nvPr>
            <p:ph type="sldNum" sz="quarter" idx="12"/>
          </p:nvPr>
        </p:nvSpPr>
        <p:spPr/>
        <p:txBody>
          <a:bodyPr/>
          <a:lstStyle/>
          <a:p>
            <a:fld id="{6E0309EB-B379-6341-9AFE-C56C94E0C536}" type="slidenum">
              <a:rPr lang="en-US" smtClean="0"/>
              <a:t>‹#›</a:t>
            </a:fld>
            <a:endParaRPr lang="en-US"/>
          </a:p>
        </p:txBody>
      </p:sp>
    </p:spTree>
    <p:extLst>
      <p:ext uri="{BB962C8B-B14F-4D97-AF65-F5344CB8AC3E}">
        <p14:creationId xmlns:p14="http://schemas.microsoft.com/office/powerpoint/2010/main" val="777527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p:nvGrpSpPr>
        <p:grpSpPr>
          <a:xfrm>
            <a:off x="8703886" y="434780"/>
            <a:ext cx="2971097" cy="626682"/>
            <a:chOff x="193478" y="5437878"/>
            <a:chExt cx="2295608" cy="645605"/>
          </a:xfrm>
        </p:grpSpPr>
        <p:pic>
          <p:nvPicPr>
            <p:cNvPr id="15" name="Picture 14" descr="DPH-Logo-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pic>
        <p:nvPicPr>
          <p:cNvPr id="6" name="Picture 5"/>
          <p:cNvPicPr>
            <a:picLocks noChangeAspect="1"/>
          </p:cNvPicPr>
          <p:nvPr/>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437442" y="2527301"/>
            <a:ext cx="4755005" cy="4330699"/>
          </a:xfrm>
          <a:prstGeom prst="rect">
            <a:avLst/>
          </a:prstGeom>
        </p:spPr>
      </p:pic>
      <p:sp>
        <p:nvSpPr>
          <p:cNvPr id="2" name="Title 1"/>
          <p:cNvSpPr>
            <a:spLocks noGrp="1"/>
          </p:cNvSpPr>
          <p:nvPr>
            <p:ph type="ctrTitle"/>
          </p:nvPr>
        </p:nvSpPr>
        <p:spPr>
          <a:xfrm>
            <a:off x="434470" y="3202109"/>
            <a:ext cx="7350693"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3" y="4084758"/>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696"/>
            <a:ext cx="2844800" cy="365125"/>
          </a:xfrm>
        </p:spPr>
        <p:txBody>
          <a:bodyPr/>
          <a:lstStyle>
            <a:lvl1pPr>
              <a:defRPr sz="1000">
                <a:solidFill>
                  <a:srgbClr val="FFFFFF"/>
                </a:solidFill>
              </a:defRPr>
            </a:lvl1pPr>
          </a:lstStyle>
          <a:p>
            <a:fld id="{A30225DD-0EBA-4986-9B94-9CFC1DBDB178}" type="datetimeFigureOut">
              <a:rPr lang="en-US" smtClean="0"/>
              <a:t>1/11/2023</a:t>
            </a:fld>
            <a:endParaRPr lang="en-US"/>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2613975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with seal &amp; partner logo">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785163" y="2456575"/>
            <a:ext cx="4435963" cy="4330699"/>
          </a:xfrm>
          <a:prstGeom prst="rect">
            <a:avLst/>
          </a:prstGeom>
        </p:spPr>
      </p:pic>
      <p:sp>
        <p:nvSpPr>
          <p:cNvPr id="2" name="Title 1"/>
          <p:cNvSpPr>
            <a:spLocks noGrp="1"/>
          </p:cNvSpPr>
          <p:nvPr>
            <p:ph type="ctrTitle"/>
          </p:nvPr>
        </p:nvSpPr>
        <p:spPr>
          <a:xfrm>
            <a:off x="434469" y="2846516"/>
            <a:ext cx="798704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3" y="3729165"/>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64444" y="5463280"/>
            <a:ext cx="2754337" cy="580962"/>
            <a:chOff x="193478" y="5437878"/>
            <a:chExt cx="2295608" cy="645605"/>
          </a:xfrm>
        </p:grpSpPr>
        <p:pic>
          <p:nvPicPr>
            <p:cNvPr id="14" name="Picture 13" descr="DPH-Logo-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0" y="5342468"/>
            <a:ext cx="2721327" cy="804333"/>
          </a:xfrm>
        </p:spPr>
        <p:txBody>
          <a:bodyPr/>
          <a:lstStyle>
            <a:lvl1pPr marL="0" indent="0">
              <a:buFontTx/>
              <a:buNone/>
              <a:defRPr sz="1400">
                <a:solidFill>
                  <a:schemeClr val="bg1"/>
                </a:solidFill>
              </a:defRPr>
            </a:lvl1pPr>
          </a:lstStyle>
          <a:p>
            <a:r>
              <a:rPr lang="en-US"/>
              <a:t>Click icon to add picture</a:t>
            </a:r>
          </a:p>
        </p:txBody>
      </p:sp>
    </p:spTree>
    <p:extLst>
      <p:ext uri="{BB962C8B-B14F-4D97-AF65-F5344CB8AC3E}">
        <p14:creationId xmlns:p14="http://schemas.microsoft.com/office/powerpoint/2010/main" val="37223878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0225DD-0EBA-4986-9B94-9CFC1DBDB178}"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B61D-FCC8-4650-870C-D3DAE5269797}" type="slidenum">
              <a:rPr lang="en-US" smtClean="0"/>
              <a:t>‹#›</a:t>
            </a:fld>
            <a:endParaRPr lang="en-US"/>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2967065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ayout With Text Box Treatment">
    <p:spTree>
      <p:nvGrpSpPr>
        <p:cNvPr id="1" name=""/>
        <p:cNvGrpSpPr/>
        <p:nvPr/>
      </p:nvGrpSpPr>
      <p:grpSpPr>
        <a:xfrm>
          <a:off x="0" y="0"/>
          <a:ext cx="0" cy="0"/>
          <a:chOff x="0" y="0"/>
          <a:chExt cx="0" cy="0"/>
        </a:xfrm>
      </p:grpSpPr>
      <p:sp>
        <p:nvSpPr>
          <p:cNvPr id="13" name="Round Same Side Corner Rectangle 12"/>
          <p:cNvSpPr/>
          <p:nvPr/>
        </p:nvSpPr>
        <p:spPr>
          <a:xfrm>
            <a:off x="584984" y="1606552"/>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0225DD-0EBA-4986-9B94-9CFC1DBDB178}" type="datetimeFigureOut">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FB61D-FCC8-4650-870C-D3DAE5269797}" type="slidenum">
              <a:rPr lang="en-US" smtClean="0"/>
              <a:t>‹#›</a:t>
            </a:fld>
            <a:endParaRPr lang="en-US"/>
          </a:p>
        </p:txBody>
      </p:sp>
      <p:grpSp>
        <p:nvGrpSpPr>
          <p:cNvPr id="6" name="Group 5"/>
          <p:cNvGrpSpPr/>
          <p:nvPr/>
        </p:nvGrpSpPr>
        <p:grpSpPr>
          <a:xfrm>
            <a:off x="597530"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0" y="1765302"/>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2168061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p:nvSpPr>
        <p:spPr bwMode="auto">
          <a:xfrm>
            <a:off x="963085"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ts val="2900"/>
              </a:lnSpc>
              <a:defRPr sz="2800" b="1" cap="none" spc="100">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609600" y="3698646"/>
            <a:ext cx="10363200" cy="403455"/>
          </a:xfrm>
        </p:spPr>
        <p:txBody>
          <a:bodyPr anchor="b" anchorCtr="0"/>
          <a:lstStyle>
            <a:lvl1pPr marL="0" indent="0">
              <a:lnSpc>
                <a:spcPts val="21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0225DD-0EBA-4986-9B94-9CFC1DBDB178}"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B61D-FCC8-4650-870C-D3DAE5269797}" type="slidenum">
              <a:rPr lang="en-US" smtClean="0"/>
              <a:t>‹#›</a:t>
            </a:fld>
            <a:endParaRPr lang="en-US"/>
          </a:p>
        </p:txBody>
      </p:sp>
      <p:pic>
        <p:nvPicPr>
          <p:cNvPr id="18" name="Picture 17"/>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8605960" y="2527301"/>
            <a:ext cx="3586041" cy="3266046"/>
          </a:xfrm>
          <a:prstGeom prst="rect">
            <a:avLst/>
          </a:prstGeom>
        </p:spPr>
      </p:pic>
      <p:cxnSp>
        <p:nvCxnSpPr>
          <p:cNvPr id="10" name="Straight Connector 9"/>
          <p:cNvCxnSpPr/>
          <p:nvPr/>
        </p:nvCxnSpPr>
        <p:spPr>
          <a:xfrm>
            <a:off x="1"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7"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38903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0225DD-0EBA-4986-9B94-9CFC1DBDB178}" type="datetimeFigureOut">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FB61D-FCC8-4650-870C-D3DAE5269797}" type="slidenum">
              <a:rPr lang="en-US" smtClean="0"/>
              <a:t>‹#›</a:t>
            </a:fld>
            <a:endParaRPr lang="en-US"/>
          </a:p>
        </p:txBody>
      </p:sp>
      <p:sp>
        <p:nvSpPr>
          <p:cNvPr id="10"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2372519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0225DD-0EBA-4986-9B94-9CFC1DBDB178}" type="datetimeFigureOut">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FB61D-FCC8-4650-870C-D3DAE5269797}" type="slidenum">
              <a:rPr lang="en-US" smtClean="0"/>
              <a:t>‹#›</a:t>
            </a:fld>
            <a:endParaRPr lang="en-US"/>
          </a:p>
        </p:txBody>
      </p:sp>
    </p:spTree>
    <p:extLst>
      <p:ext uri="{BB962C8B-B14F-4D97-AF65-F5344CB8AC3E}">
        <p14:creationId xmlns:p14="http://schemas.microsoft.com/office/powerpoint/2010/main" val="2786771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0225DD-0EBA-4986-9B94-9CFC1DBDB178}"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FB61D-FCC8-4650-870C-D3DAE5269797}" type="slidenum">
              <a:rPr lang="en-US" smtClean="0"/>
              <a:t>‹#›</a:t>
            </a:fld>
            <a:endParaRPr lang="en-US"/>
          </a:p>
        </p:txBody>
      </p:sp>
    </p:spTree>
    <p:extLst>
      <p:ext uri="{BB962C8B-B14F-4D97-AF65-F5344CB8AC3E}">
        <p14:creationId xmlns:p14="http://schemas.microsoft.com/office/powerpoint/2010/main" val="1194637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yout With Text Box Treatment">
    <p:spTree>
      <p:nvGrpSpPr>
        <p:cNvPr id="1" name=""/>
        <p:cNvGrpSpPr/>
        <p:nvPr/>
      </p:nvGrpSpPr>
      <p:grpSpPr>
        <a:xfrm>
          <a:off x="0" y="0"/>
          <a:ext cx="0" cy="0"/>
          <a:chOff x="0" y="0"/>
          <a:chExt cx="0" cy="0"/>
        </a:xfrm>
      </p:grpSpPr>
      <p:sp>
        <p:nvSpPr>
          <p:cNvPr id="13" name="Round Same Side Corner Rectangle 12"/>
          <p:cNvSpPr/>
          <p:nvPr/>
        </p:nvSpPr>
        <p:spPr>
          <a:xfrm>
            <a:off x="584984" y="1606552"/>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0225DD-0EBA-4986-9B94-9CFC1DBDB178}" type="datetimeFigureOut">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FB61D-FCC8-4650-870C-D3DAE5269797}" type="slidenum">
              <a:rPr lang="en-US" smtClean="0"/>
              <a:t>‹#›</a:t>
            </a:fld>
            <a:endParaRPr lang="en-US"/>
          </a:p>
        </p:txBody>
      </p:sp>
      <p:grpSp>
        <p:nvGrpSpPr>
          <p:cNvPr id="6" name="Group 5"/>
          <p:cNvGrpSpPr/>
          <p:nvPr/>
        </p:nvGrpSpPr>
        <p:grpSpPr>
          <a:xfrm>
            <a:off x="597530"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0" y="1765302"/>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3919354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1"/>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6" y="5494338"/>
            <a:ext cx="10850033"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0225DD-0EBA-4986-9B94-9CFC1DBDB178}"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B61D-FCC8-4650-870C-D3DAE5269797}" type="slidenum">
              <a:rPr lang="en-US" smtClean="0"/>
              <a:t>‹#›</a:t>
            </a:fld>
            <a:endParaRPr lang="en-US"/>
          </a:p>
        </p:txBody>
      </p:sp>
      <p:sp>
        <p:nvSpPr>
          <p:cNvPr id="8" name="Text Placeholder 7"/>
          <p:cNvSpPr>
            <a:spLocks noGrp="1"/>
          </p:cNvSpPr>
          <p:nvPr>
            <p:ph type="body" sz="quarter" idx="13" hasCustomPrompt="1"/>
          </p:nvPr>
        </p:nvSpPr>
        <p:spPr>
          <a:xfrm>
            <a:off x="728840" y="5791200"/>
            <a:ext cx="982062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68" y="838200"/>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7769360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804D-0B8E-5A46-BBB5-264EB4C8979F}"/>
              </a:ext>
            </a:extLst>
          </p:cNvPr>
          <p:cNvSpPr>
            <a:spLocks noGrp="1"/>
          </p:cNvSpPr>
          <p:nvPr>
            <p:ph type="title"/>
          </p:nvPr>
        </p:nvSpPr>
        <p:spPr>
          <a:xfrm>
            <a:off x="275493" y="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B33D32F-E177-9446-B09D-D533B9555434}"/>
              </a:ext>
            </a:extLst>
          </p:cNvPr>
          <p:cNvSpPr>
            <a:spLocks noGrp="1"/>
          </p:cNvSpPr>
          <p:nvPr>
            <p:ph idx="1"/>
          </p:nvPr>
        </p:nvSpPr>
        <p:spPr>
          <a:xfrm>
            <a:off x="512885" y="140359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2635A01-1FDF-C045-A5F1-1C9E52D47860}"/>
              </a:ext>
            </a:extLst>
          </p:cNvPr>
          <p:cNvSpPr>
            <a:spLocks noGrp="1"/>
          </p:cNvSpPr>
          <p:nvPr>
            <p:ph type="sldNum" sz="quarter" idx="12"/>
          </p:nvPr>
        </p:nvSpPr>
        <p:spPr/>
        <p:txBody>
          <a:bodyPr/>
          <a:lstStyle/>
          <a:p>
            <a:fld id="{13D703BF-151A-0D40-8508-CABBAD09F9A9}" type="slidenum">
              <a:rPr lang="en-US" smtClean="0"/>
              <a:t>‹#›</a:t>
            </a:fld>
            <a:endParaRPr lang="en-US"/>
          </a:p>
        </p:txBody>
      </p:sp>
      <p:cxnSp>
        <p:nvCxnSpPr>
          <p:cNvPr id="7" name="Straight Connector 6">
            <a:extLst>
              <a:ext uri="{FF2B5EF4-FFF2-40B4-BE49-F238E27FC236}">
                <a16:creationId xmlns:a16="http://schemas.microsoft.com/office/drawing/2014/main" id="{3675A1D2-8A0B-406A-BCCB-0DE6A222988F}"/>
              </a:ext>
            </a:extLst>
          </p:cNvPr>
          <p:cNvCxnSpPr/>
          <p:nvPr userDrawn="1"/>
        </p:nvCxnSpPr>
        <p:spPr>
          <a:xfrm>
            <a:off x="2930" y="1037492"/>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4147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82"/>
        <p:cNvGrpSpPr/>
        <p:nvPr/>
      </p:nvGrpSpPr>
      <p:grpSpPr>
        <a:xfrm>
          <a:off x="0" y="0"/>
          <a:ext cx="0" cy="0"/>
          <a:chOff x="0" y="0"/>
          <a:chExt cx="0" cy="0"/>
        </a:xfrm>
      </p:grpSpPr>
      <p:sp>
        <p:nvSpPr>
          <p:cNvPr id="183" name="Google Shape;183;gbdcf8fcad3_0_1363"/>
          <p:cNvSpPr txBox="1">
            <a:spLocks noGrp="1"/>
          </p:cNvSpPr>
          <p:nvPr>
            <p:ph type="title"/>
          </p:nvPr>
        </p:nvSpPr>
        <p:spPr>
          <a:xfrm>
            <a:off x="916939" y="329406"/>
            <a:ext cx="10358100" cy="1300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sz="3600" b="0" i="0">
                <a:solidFill>
                  <a:srgbClr val="1F469E"/>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 name="Slide Number Placeholder 5">
            <a:extLst>
              <a:ext uri="{FF2B5EF4-FFF2-40B4-BE49-F238E27FC236}">
                <a16:creationId xmlns:a16="http://schemas.microsoft.com/office/drawing/2014/main" id="{DE05F5E9-8691-1646-865A-6B4F9A82BA14}"/>
              </a:ext>
            </a:extLst>
          </p:cNvPr>
          <p:cNvSpPr>
            <a:spLocks noGrp="1"/>
          </p:cNvSpPr>
          <p:nvPr>
            <p:ph type="sldNum" sz="quarter" idx="12"/>
          </p:nvPr>
        </p:nvSpPr>
        <p:spPr>
          <a:xfrm>
            <a:off x="9159875" y="6356350"/>
            <a:ext cx="2743200" cy="365125"/>
          </a:xfrm>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22172395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p:nvGrpSpPr>
        <p:grpSpPr>
          <a:xfrm>
            <a:off x="8703886" y="434780"/>
            <a:ext cx="2971097" cy="626682"/>
            <a:chOff x="193478" y="5437878"/>
            <a:chExt cx="2295608" cy="645605"/>
          </a:xfrm>
        </p:grpSpPr>
        <p:pic>
          <p:nvPicPr>
            <p:cNvPr id="15" name="Picture 14" descr="DPH-Logo-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pic>
        <p:nvPicPr>
          <p:cNvPr id="6" name="Picture 5"/>
          <p:cNvPicPr>
            <a:picLocks noChangeAspect="1"/>
          </p:cNvPicPr>
          <p:nvPr/>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437442" y="2527301"/>
            <a:ext cx="4755005" cy="4330699"/>
          </a:xfrm>
          <a:prstGeom prst="rect">
            <a:avLst/>
          </a:prstGeom>
        </p:spPr>
      </p:pic>
      <p:sp>
        <p:nvSpPr>
          <p:cNvPr id="2" name="Title 1"/>
          <p:cNvSpPr>
            <a:spLocks noGrp="1"/>
          </p:cNvSpPr>
          <p:nvPr>
            <p:ph type="ctrTitle"/>
          </p:nvPr>
        </p:nvSpPr>
        <p:spPr>
          <a:xfrm>
            <a:off x="434470" y="2971801"/>
            <a:ext cx="7350693" cy="638175"/>
          </a:xfrm>
        </p:spPr>
        <p:txBody>
          <a:bodyPr anchor="t" anchorCtr="0">
            <a:noAutofit/>
          </a:bodyPr>
          <a:lstStyle>
            <a:lvl1pPr algn="l">
              <a:lnSpc>
                <a:spcPct val="100000"/>
              </a:lnSpc>
              <a:defRPr sz="3200" b="0" spc="100">
                <a:solidFill>
                  <a:schemeClr val="bg1"/>
                </a:solidFill>
                <a:latin typeface="Arial Black" panose="020B0A04020102020204" pitchFamily="34" charset="0"/>
              </a:defRPr>
            </a:lvl1pPr>
          </a:lstStyle>
          <a:p>
            <a:r>
              <a:rPr lang="en-US"/>
              <a:t>Click to edit Master title style</a:t>
            </a:r>
          </a:p>
        </p:txBody>
      </p:sp>
      <p:sp>
        <p:nvSpPr>
          <p:cNvPr id="3" name="Subtitle 2"/>
          <p:cNvSpPr>
            <a:spLocks noGrp="1"/>
          </p:cNvSpPr>
          <p:nvPr>
            <p:ph type="subTitle" idx="1"/>
          </p:nvPr>
        </p:nvSpPr>
        <p:spPr>
          <a:xfrm>
            <a:off x="434470" y="4084758"/>
            <a:ext cx="6124375" cy="520700"/>
          </a:xfrm>
        </p:spPr>
        <p:txBody>
          <a:bodyPr>
            <a:noAutofit/>
          </a:bodyPr>
          <a:lstStyle>
            <a:lvl1pPr marL="0" indent="0" algn="l">
              <a:lnSpc>
                <a:spcPct val="1000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696"/>
            <a:ext cx="2844800" cy="365125"/>
          </a:xfrm>
        </p:spPr>
        <p:txBody>
          <a:bodyPr/>
          <a:lstStyle>
            <a:lvl1pPr>
              <a:defRPr sz="1000">
                <a:solidFill>
                  <a:srgbClr val="FFFFFF"/>
                </a:solidFill>
              </a:defRPr>
            </a:lvl1pPr>
          </a:lstStyle>
          <a:p>
            <a:fld id="{AC3ED585-F3FD-3549-A994-39826905F8BC}" type="datetime1">
              <a:rPr lang="en-US" smtClean="0"/>
              <a:t>1/11/2023</a:t>
            </a:fld>
            <a:endParaRPr lang="en-US"/>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2461244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with seal &amp; partner logo">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785163" y="2456575"/>
            <a:ext cx="4435963" cy="4330699"/>
          </a:xfrm>
          <a:prstGeom prst="rect">
            <a:avLst/>
          </a:prstGeom>
        </p:spPr>
      </p:pic>
      <p:sp>
        <p:nvSpPr>
          <p:cNvPr id="2" name="Title 1"/>
          <p:cNvSpPr>
            <a:spLocks noGrp="1"/>
          </p:cNvSpPr>
          <p:nvPr>
            <p:ph type="ctrTitle"/>
          </p:nvPr>
        </p:nvSpPr>
        <p:spPr>
          <a:xfrm>
            <a:off x="434469" y="2846516"/>
            <a:ext cx="7987041" cy="638175"/>
          </a:xfrm>
        </p:spPr>
        <p:txBody>
          <a:bodyPr anchor="t" anchorCtr="0">
            <a:noAutofit/>
          </a:bodyPr>
          <a:lstStyle>
            <a:lvl1pPr algn="l">
              <a:lnSpc>
                <a:spcPts val="3100"/>
              </a:lnSpc>
              <a:defRPr sz="3200" b="0" spc="100">
                <a:solidFill>
                  <a:schemeClr val="bg1"/>
                </a:solidFill>
                <a:latin typeface="Arial Black" panose="020B0A04020102020204" pitchFamily="34" charset="0"/>
              </a:defRPr>
            </a:lvl1pPr>
          </a:lstStyle>
          <a:p>
            <a:r>
              <a:rPr lang="en-US"/>
              <a:t>Click to edit Master title style</a:t>
            </a:r>
          </a:p>
        </p:txBody>
      </p:sp>
      <p:sp>
        <p:nvSpPr>
          <p:cNvPr id="3" name="Subtitle 2"/>
          <p:cNvSpPr>
            <a:spLocks noGrp="1"/>
          </p:cNvSpPr>
          <p:nvPr>
            <p:ph type="subTitle" idx="1"/>
          </p:nvPr>
        </p:nvSpPr>
        <p:spPr>
          <a:xfrm>
            <a:off x="434469" y="3729165"/>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64444" y="5463280"/>
            <a:ext cx="2754337" cy="580962"/>
            <a:chOff x="193478" y="5437878"/>
            <a:chExt cx="2295608" cy="645605"/>
          </a:xfrm>
        </p:grpSpPr>
        <p:pic>
          <p:nvPicPr>
            <p:cNvPr id="14" name="Picture 13" descr="DPH-Logo-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0" y="5342468"/>
            <a:ext cx="2721327" cy="804333"/>
          </a:xfrm>
        </p:spPr>
        <p:txBody>
          <a:bodyPr/>
          <a:lstStyle>
            <a:lvl1pPr marL="0" indent="0">
              <a:buFontTx/>
              <a:buNone/>
              <a:defRPr sz="1400">
                <a:solidFill>
                  <a:schemeClr val="bg1"/>
                </a:solidFill>
              </a:defRPr>
            </a:lvl1pPr>
          </a:lstStyle>
          <a:p>
            <a:r>
              <a:rPr lang="en-US"/>
              <a:t>Click icon to add picture</a:t>
            </a:r>
          </a:p>
        </p:txBody>
      </p:sp>
    </p:spTree>
    <p:extLst>
      <p:ext uri="{BB962C8B-B14F-4D97-AF65-F5344CB8AC3E}">
        <p14:creationId xmlns:p14="http://schemas.microsoft.com/office/powerpoint/2010/main" val="31411852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114C2-7739-024A-AAE4-333F8728754D}" type="datetime1">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38484213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Layout With Text Box Treatment">
    <p:spTree>
      <p:nvGrpSpPr>
        <p:cNvPr id="1" name=""/>
        <p:cNvGrpSpPr/>
        <p:nvPr/>
      </p:nvGrpSpPr>
      <p:grpSpPr>
        <a:xfrm>
          <a:off x="0" y="0"/>
          <a:ext cx="0" cy="0"/>
          <a:chOff x="0" y="0"/>
          <a:chExt cx="0" cy="0"/>
        </a:xfrm>
      </p:grpSpPr>
      <p:sp>
        <p:nvSpPr>
          <p:cNvPr id="13" name="Round Same Side Corner Rectangle 12"/>
          <p:cNvSpPr/>
          <p:nvPr/>
        </p:nvSpPr>
        <p:spPr>
          <a:xfrm>
            <a:off x="584984" y="1606552"/>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9BC7D2-64ED-E041-B415-7C7B0A849943}" type="datetime1">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grpSp>
        <p:nvGrpSpPr>
          <p:cNvPr id="6" name="Group 5"/>
          <p:cNvGrpSpPr/>
          <p:nvPr/>
        </p:nvGrpSpPr>
        <p:grpSpPr>
          <a:xfrm>
            <a:off x="597530"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0" y="1765302"/>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25505856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p:nvSpPr>
        <p:spPr bwMode="auto">
          <a:xfrm>
            <a:off x="963085"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ct val="100000"/>
              </a:lnSpc>
              <a:defRPr sz="2800" b="0" cap="none" spc="100">
                <a:solidFill>
                  <a:srgbClr val="FFFFFF"/>
                </a:solidFill>
                <a:latin typeface="Arial Black" panose="020B0A04020102020204" pitchFamily="34" charset="0"/>
              </a:defRPr>
            </a:lvl1pPr>
          </a:lstStyle>
          <a:p>
            <a:r>
              <a:rPr lang="en-US"/>
              <a:t>Click To Edit Master Title Style</a:t>
            </a:r>
          </a:p>
        </p:txBody>
      </p:sp>
      <p:sp>
        <p:nvSpPr>
          <p:cNvPr id="3" name="Text Placeholder 2"/>
          <p:cNvSpPr>
            <a:spLocks noGrp="1"/>
          </p:cNvSpPr>
          <p:nvPr>
            <p:ph type="body" idx="1"/>
          </p:nvPr>
        </p:nvSpPr>
        <p:spPr>
          <a:xfrm>
            <a:off x="609600" y="3698646"/>
            <a:ext cx="10363200" cy="403455"/>
          </a:xfrm>
        </p:spPr>
        <p:txBody>
          <a:bodyPr anchor="b" anchorCtr="0"/>
          <a:lstStyle>
            <a:lvl1pPr marL="0" indent="0">
              <a:lnSpc>
                <a:spcPct val="1000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F9AB3-E2A9-3D45-9524-220F07F718CB}" type="datetime1">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pic>
        <p:nvPicPr>
          <p:cNvPr id="18" name="Picture 17"/>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8605960" y="2527301"/>
            <a:ext cx="3586041" cy="3266046"/>
          </a:xfrm>
          <a:prstGeom prst="rect">
            <a:avLst/>
          </a:prstGeom>
        </p:spPr>
      </p:pic>
      <p:cxnSp>
        <p:nvCxnSpPr>
          <p:cNvPr id="10" name="Straight Connector 9"/>
          <p:cNvCxnSpPr/>
          <p:nvPr/>
        </p:nvCxnSpPr>
        <p:spPr>
          <a:xfrm>
            <a:off x="1"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7"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39587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15B0A-E3F8-2B42-AC0F-4B63D233AF15}" type="datetime1">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a:p>
        </p:txBody>
      </p:sp>
      <p:sp>
        <p:nvSpPr>
          <p:cNvPr id="10"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8064362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E624E-BDBD-EA41-8258-217FEFAC7833}" type="datetime1">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68054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p:nvSpPr>
        <p:spPr bwMode="auto">
          <a:xfrm>
            <a:off x="963085"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ts val="2900"/>
              </a:lnSpc>
              <a:defRPr sz="2800" b="1" cap="none" spc="100">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609600" y="3698646"/>
            <a:ext cx="10363200" cy="403455"/>
          </a:xfrm>
        </p:spPr>
        <p:txBody>
          <a:bodyPr anchor="b" anchorCtr="0"/>
          <a:lstStyle>
            <a:lvl1pPr marL="0" indent="0">
              <a:lnSpc>
                <a:spcPts val="21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0225DD-0EBA-4986-9B94-9CFC1DBDB178}"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B61D-FCC8-4650-870C-D3DAE5269797}" type="slidenum">
              <a:rPr lang="en-US" smtClean="0"/>
              <a:t>‹#›</a:t>
            </a:fld>
            <a:endParaRPr lang="en-US"/>
          </a:p>
        </p:txBody>
      </p:sp>
      <p:pic>
        <p:nvPicPr>
          <p:cNvPr id="18" name="Picture 17"/>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8605960" y="2527301"/>
            <a:ext cx="3586041" cy="3266046"/>
          </a:xfrm>
          <a:prstGeom prst="rect">
            <a:avLst/>
          </a:prstGeom>
        </p:spPr>
      </p:pic>
      <p:cxnSp>
        <p:nvCxnSpPr>
          <p:cNvPr id="10" name="Straight Connector 9"/>
          <p:cNvCxnSpPr/>
          <p:nvPr/>
        </p:nvCxnSpPr>
        <p:spPr>
          <a:xfrm>
            <a:off x="1"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7"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2229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30BB-010B-3645-921B-01579C531B68}" type="datetime1">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7447919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1"/>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6" y="5494338"/>
            <a:ext cx="10850033"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03813-FE79-6C4A-9660-F1B25EDE73F4}" type="datetime1">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728840" y="5791200"/>
            <a:ext cx="982062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68" y="838200"/>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25472584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ctr" anchorCtr="0"/>
          <a:lstStyle>
            <a:lvl1pPr>
              <a:lnSpc>
                <a:spcPct val="100000"/>
              </a:lnSpc>
              <a:defRPr sz="3200" b="1" baseline="0">
                <a:solidFill>
                  <a:schemeClr val="accent6"/>
                </a:solidFill>
                <a:effectLst>
                  <a:outerShdw blurRad="38100" dist="38100" dir="2700000" algn="tl" rotWithShape="0">
                    <a:schemeClr val="accent4">
                      <a:lumMod val="20000"/>
                      <a:lumOff val="80000"/>
                    </a:schemeClr>
                  </a:outerShdw>
                </a:effectLst>
              </a:defRPr>
            </a:lvl1pPr>
          </a:lstStyle>
          <a:p>
            <a:r>
              <a:rPr lang="en-US"/>
              <a:t>Headline – Myriad Pro, Bold, Shadow</a:t>
            </a:r>
          </a:p>
        </p:txBody>
      </p:sp>
      <p:sp>
        <p:nvSpPr>
          <p:cNvPr id="9" name="Text Placeholder 3"/>
          <p:cNvSpPr>
            <a:spLocks noGrp="1"/>
          </p:cNvSpPr>
          <p:nvPr>
            <p:ph type="body" sz="half" idx="2" hasCustomPrompt="1"/>
          </p:nvPr>
        </p:nvSpPr>
        <p:spPr>
          <a:xfrm>
            <a:off x="407093" y="6164236"/>
            <a:ext cx="11367112" cy="527124"/>
          </a:xfrm>
          <a:prstGeom prst="rect">
            <a:avLst/>
          </a:prstGeom>
        </p:spPr>
        <p:txBody>
          <a:bodyPr/>
          <a:lstStyle>
            <a:lvl1pPr marL="0" indent="0">
              <a:buNone/>
              <a:defRPr sz="1200" i="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Caption or credits for photo – Myriad Pro, 14pt</a:t>
            </a:r>
          </a:p>
        </p:txBody>
      </p:sp>
    </p:spTree>
    <p:extLst>
      <p:ext uri="{BB962C8B-B14F-4D97-AF65-F5344CB8AC3E}">
        <p14:creationId xmlns:p14="http://schemas.microsoft.com/office/powerpoint/2010/main" val="123337651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0225DD-0EBA-4986-9B94-9CFC1DBDB178}" type="datetimeFigureOut">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FB61D-FCC8-4650-870C-D3DAE5269797}" type="slidenum">
              <a:rPr lang="en-US" smtClean="0"/>
              <a:t>‹#›</a:t>
            </a:fld>
            <a:endParaRPr lang="en-US"/>
          </a:p>
        </p:txBody>
      </p:sp>
      <p:sp>
        <p:nvSpPr>
          <p:cNvPr id="10"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947445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0225DD-0EBA-4986-9B94-9CFC1DBDB178}" type="datetimeFigureOut">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FB61D-FCC8-4650-870C-D3DAE5269797}" type="slidenum">
              <a:rPr lang="en-US" smtClean="0"/>
              <a:t>‹#›</a:t>
            </a:fld>
            <a:endParaRPr lang="en-US"/>
          </a:p>
        </p:txBody>
      </p:sp>
    </p:spTree>
    <p:extLst>
      <p:ext uri="{BB962C8B-B14F-4D97-AF65-F5344CB8AC3E}">
        <p14:creationId xmlns:p14="http://schemas.microsoft.com/office/powerpoint/2010/main" val="2656592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0225DD-0EBA-4986-9B94-9CFC1DBDB178}"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FB61D-FCC8-4650-870C-D3DAE5269797}" type="slidenum">
              <a:rPr lang="en-US" smtClean="0"/>
              <a:t>‹#›</a:t>
            </a:fld>
            <a:endParaRPr lang="en-US"/>
          </a:p>
        </p:txBody>
      </p:sp>
    </p:spTree>
    <p:extLst>
      <p:ext uri="{BB962C8B-B14F-4D97-AF65-F5344CB8AC3E}">
        <p14:creationId xmlns:p14="http://schemas.microsoft.com/office/powerpoint/2010/main" val="3975685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1"/>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6" y="5494338"/>
            <a:ext cx="10850033"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0225DD-0EBA-4986-9B94-9CFC1DBDB178}"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B61D-FCC8-4650-870C-D3DAE5269797}" type="slidenum">
              <a:rPr lang="en-US" smtClean="0"/>
              <a:t>‹#›</a:t>
            </a:fld>
            <a:endParaRPr lang="en-US"/>
          </a:p>
        </p:txBody>
      </p:sp>
      <p:sp>
        <p:nvSpPr>
          <p:cNvPr id="8" name="Text Placeholder 7"/>
          <p:cNvSpPr>
            <a:spLocks noGrp="1"/>
          </p:cNvSpPr>
          <p:nvPr>
            <p:ph type="body" sz="quarter" idx="13" hasCustomPrompt="1"/>
          </p:nvPr>
        </p:nvSpPr>
        <p:spPr>
          <a:xfrm>
            <a:off x="728840" y="5791200"/>
            <a:ext cx="982062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68" y="838200"/>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4046607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2.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1.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5.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12010"/>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225DD-0EBA-4986-9B94-9CFC1DBDB178}" type="datetimeFigureOut">
              <a:rPr lang="en-US" smtClean="0"/>
              <a:t>1/11/2023</a:t>
            </a:fld>
            <a:endParaRPr lang="en-US"/>
          </a:p>
        </p:txBody>
      </p:sp>
      <p:sp>
        <p:nvSpPr>
          <p:cNvPr id="5" name="Footer Placeholder 4"/>
          <p:cNvSpPr>
            <a:spLocks noGrp="1"/>
          </p:cNvSpPr>
          <p:nvPr>
            <p:ph type="ftr" sz="quarter" idx="3"/>
          </p:nvPr>
        </p:nvSpPr>
        <p:spPr>
          <a:xfrm>
            <a:off x="6688667"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FB61D-FCC8-4650-870C-D3DAE5269797}" type="slidenum">
              <a:rPr lang="en-US" smtClean="0"/>
              <a:t>‹#›</a:t>
            </a:fld>
            <a:endParaRPr lang="en-US"/>
          </a:p>
        </p:txBody>
      </p:sp>
      <p:grpSp>
        <p:nvGrpSpPr>
          <p:cNvPr id="27" name="Group 26"/>
          <p:cNvGrpSpPr/>
          <p:nvPr/>
        </p:nvGrpSpPr>
        <p:grpSpPr>
          <a:xfrm>
            <a:off x="-14308" y="691734"/>
            <a:ext cx="12204192" cy="83427"/>
            <a:chOff x="4859" y="6756285"/>
            <a:chExt cx="6847555" cy="101715"/>
          </a:xfrm>
        </p:grpSpPr>
        <p:sp>
          <p:nvSpPr>
            <p:cNvPr id="28" name="Rectangle 27"/>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1305661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2" r:id="rId10"/>
  </p:sldLayoutIdLst>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89016"/>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D8AD-D12E-834D-8548-7072FE264DBC}" type="datetime1">
              <a:rPr lang="en-US" smtClean="0"/>
              <a:t>1/11/2023</a:t>
            </a:fld>
            <a:endParaRPr lang="en-US"/>
          </a:p>
        </p:txBody>
      </p:sp>
      <p:sp>
        <p:nvSpPr>
          <p:cNvPr id="5" name="Footer Placeholder 4"/>
          <p:cNvSpPr>
            <a:spLocks noGrp="1"/>
          </p:cNvSpPr>
          <p:nvPr>
            <p:ph type="ftr" sz="quarter" idx="3"/>
          </p:nvPr>
        </p:nvSpPr>
        <p:spPr>
          <a:xfrm>
            <a:off x="6688667"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a:p>
        </p:txBody>
      </p:sp>
      <p:grpSp>
        <p:nvGrpSpPr>
          <p:cNvPr id="27" name="Group 26"/>
          <p:cNvGrpSpPr/>
          <p:nvPr/>
        </p:nvGrpSpPr>
        <p:grpSpPr>
          <a:xfrm>
            <a:off x="-14308" y="691734"/>
            <a:ext cx="12204192" cy="83427"/>
            <a:chOff x="4859" y="6756285"/>
            <a:chExt cx="6847555" cy="101715"/>
          </a:xfrm>
        </p:grpSpPr>
        <p:sp>
          <p:nvSpPr>
            <p:cNvPr id="28" name="Rectangle 27"/>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385258835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96" r:id="rId11"/>
  </p:sldLayoutIdLst>
  <p:hf hdr="0" dt="0"/>
  <p:txStyles>
    <p:titleStyle>
      <a:lvl1pPr algn="l" defTabSz="457200" rtl="0" eaLnBrk="1" latinLnBrk="0" hangingPunct="1">
        <a:spcBef>
          <a:spcPct val="0"/>
        </a:spcBef>
        <a:buNone/>
        <a:defRPr sz="4400" b="0" kern="1200">
          <a:solidFill>
            <a:schemeClr val="tx1"/>
          </a:solidFill>
          <a:latin typeface="Franklin Gothic Demi" panose="020B0703020102020204" pitchFamily="34" charset="0"/>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12014"/>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D8AD-D12E-834D-8548-7072FE264DBC}" type="datetime1">
              <a:rPr lang="en-US" smtClean="0"/>
              <a:t>1/11/2023</a:t>
            </a:fld>
            <a:endParaRPr lang="en-US"/>
          </a:p>
        </p:txBody>
      </p:sp>
      <p:sp>
        <p:nvSpPr>
          <p:cNvPr id="5" name="Footer Placeholder 4"/>
          <p:cNvSpPr>
            <a:spLocks noGrp="1"/>
          </p:cNvSpPr>
          <p:nvPr>
            <p:ph type="ftr" sz="quarter" idx="3"/>
          </p:nvPr>
        </p:nvSpPr>
        <p:spPr>
          <a:xfrm>
            <a:off x="6688667"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5"/>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a:p>
        </p:txBody>
      </p:sp>
      <p:grpSp>
        <p:nvGrpSpPr>
          <p:cNvPr id="27" name="Group 26"/>
          <p:cNvGrpSpPr/>
          <p:nvPr/>
        </p:nvGrpSpPr>
        <p:grpSpPr>
          <a:xfrm>
            <a:off x="-14308" y="691738"/>
            <a:ext cx="12204192" cy="83427"/>
            <a:chOff x="4859" y="6756285"/>
            <a:chExt cx="6847555" cy="101715"/>
          </a:xfrm>
        </p:grpSpPr>
        <p:sp>
          <p:nvSpPr>
            <p:cNvPr id="28" name="Rectangle 27"/>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11287990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hf hdr="0" dt="0"/>
  <p:txStyles>
    <p:titleStyle>
      <a:lvl1pPr algn="l" defTabSz="457189" rtl="0" eaLnBrk="1" latinLnBrk="0" hangingPunct="1">
        <a:spcBef>
          <a:spcPct val="0"/>
        </a:spcBef>
        <a:buNone/>
        <a:defRPr sz="2800" b="1" kern="1200">
          <a:solidFill>
            <a:schemeClr val="tx1"/>
          </a:solidFill>
          <a:latin typeface="+mj-lt"/>
          <a:ea typeface="+mj-ea"/>
          <a:cs typeface="+mj-cs"/>
        </a:defRPr>
      </a:lvl1pPr>
    </p:titleStyle>
    <p:bodyStyle>
      <a:lvl1pPr marL="256026" indent="-256026" algn="l" defTabSz="457189"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70" indent="-285744" algn="l" defTabSz="457189" rtl="0" eaLnBrk="1" latinLnBrk="0" hangingPunct="1">
        <a:spcBef>
          <a:spcPct val="20000"/>
        </a:spcBef>
        <a:buFont typeface="Arial"/>
        <a:buChar char="–"/>
        <a:defRPr sz="2400" kern="1200">
          <a:solidFill>
            <a:schemeClr val="tx1"/>
          </a:solidFill>
          <a:latin typeface="+mn-lt"/>
          <a:ea typeface="+mn-ea"/>
          <a:cs typeface="+mn-cs"/>
        </a:defRPr>
      </a:lvl2pPr>
      <a:lvl3pPr marL="1142971" indent="-228594" algn="l" defTabSz="457189"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12010"/>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225DD-0EBA-4986-9B94-9CFC1DBDB178}" type="datetimeFigureOut">
              <a:rPr lang="en-US" smtClean="0"/>
              <a:t>1/11/2023</a:t>
            </a:fld>
            <a:endParaRPr lang="en-US"/>
          </a:p>
        </p:txBody>
      </p:sp>
      <p:sp>
        <p:nvSpPr>
          <p:cNvPr id="5" name="Footer Placeholder 4"/>
          <p:cNvSpPr>
            <a:spLocks noGrp="1"/>
          </p:cNvSpPr>
          <p:nvPr>
            <p:ph type="ftr" sz="quarter" idx="3"/>
          </p:nvPr>
        </p:nvSpPr>
        <p:spPr>
          <a:xfrm>
            <a:off x="6688667"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FB61D-FCC8-4650-870C-D3DAE5269797}" type="slidenum">
              <a:rPr lang="en-US" smtClean="0"/>
              <a:t>‹#›</a:t>
            </a:fld>
            <a:endParaRPr lang="en-US"/>
          </a:p>
        </p:txBody>
      </p:sp>
      <p:grpSp>
        <p:nvGrpSpPr>
          <p:cNvPr id="27" name="Group 26"/>
          <p:cNvGrpSpPr/>
          <p:nvPr/>
        </p:nvGrpSpPr>
        <p:grpSpPr>
          <a:xfrm>
            <a:off x="-14308" y="691734"/>
            <a:ext cx="12204192" cy="83427"/>
            <a:chOff x="4859" y="6756285"/>
            <a:chExt cx="6847555" cy="101715"/>
          </a:xfrm>
        </p:grpSpPr>
        <p:sp>
          <p:nvSpPr>
            <p:cNvPr id="28" name="Rectangle 27"/>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357673918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35" r:id="rId10"/>
    <p:sldLayoutId id="2147483736" r:id="rId11"/>
  </p:sldLayoutIdLst>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89016"/>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D8AD-D12E-834D-8548-7072FE264DBC}" type="datetime1">
              <a:rPr lang="en-US" smtClean="0"/>
              <a:t>1/11/2023</a:t>
            </a:fld>
            <a:endParaRPr lang="en-US"/>
          </a:p>
        </p:txBody>
      </p:sp>
      <p:sp>
        <p:nvSpPr>
          <p:cNvPr id="5" name="Footer Placeholder 4"/>
          <p:cNvSpPr>
            <a:spLocks noGrp="1"/>
          </p:cNvSpPr>
          <p:nvPr>
            <p:ph type="ftr" sz="quarter" idx="3"/>
          </p:nvPr>
        </p:nvSpPr>
        <p:spPr>
          <a:xfrm>
            <a:off x="6688667"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a:p>
        </p:txBody>
      </p:sp>
      <p:grpSp>
        <p:nvGrpSpPr>
          <p:cNvPr id="27" name="Group 26"/>
          <p:cNvGrpSpPr/>
          <p:nvPr/>
        </p:nvGrpSpPr>
        <p:grpSpPr>
          <a:xfrm>
            <a:off x="-14308" y="691734"/>
            <a:ext cx="12204192" cy="83427"/>
            <a:chOff x="4859" y="6756285"/>
            <a:chExt cx="6847555" cy="101715"/>
          </a:xfrm>
        </p:grpSpPr>
        <p:sp>
          <p:nvSpPr>
            <p:cNvPr id="28" name="Rectangle 27"/>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9763397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hf hdr="0" dt="0"/>
  <p:txStyles>
    <p:titleStyle>
      <a:lvl1pPr algn="l" defTabSz="457200" rtl="0" eaLnBrk="1" latinLnBrk="0" hangingPunct="1">
        <a:spcBef>
          <a:spcPct val="0"/>
        </a:spcBef>
        <a:buNone/>
        <a:defRPr sz="4400" b="0" kern="1200">
          <a:solidFill>
            <a:schemeClr val="tx1"/>
          </a:solidFill>
          <a:latin typeface="Franklin Gothic Demi" panose="020B0703020102020204" pitchFamily="34" charset="0"/>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b1ee995966d418da4b12a48bc7a4390.marketingusercontent.com/m/messagecontent/hFZVXtqaX296MZcnFaZNQO1YjrPNIQCSxxzpxZ4lWbgx#msdynttrid=DOyiJDHVISjzdiCHLt_Zbm2vdhri69wg8MNjzrs9udA" TargetMode="Externa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8" Type="http://schemas.openxmlformats.org/officeDocument/2006/relationships/hyperlink" Target="mailto:myCAvax.HD@cdph.ca.gov" TargetMode="External"/><Relationship Id="rId3" Type="http://schemas.openxmlformats.org/officeDocument/2006/relationships/image" Target="../media/image10.png"/><Relationship Id="rId7" Type="http://schemas.openxmlformats.org/officeDocument/2006/relationships/hyperlink" Target="mailto:MyTurn.Clinic.HD@cdph.ca.gov" TargetMode="External"/><Relationship Id="rId12" Type="http://schemas.openxmlformats.org/officeDocument/2006/relationships/image" Target="../media/image17.svg"/><Relationship Id="rId2" Type="http://schemas.openxmlformats.org/officeDocument/2006/relationships/notesSlide" Target="../notesSlides/notesSlide1.xml"/><Relationship Id="rId1" Type="http://schemas.openxmlformats.org/officeDocument/2006/relationships/slideLayout" Target="../slideLayouts/slideLayout41.xml"/><Relationship Id="rId6" Type="http://schemas.openxmlformats.org/officeDocument/2006/relationships/image" Target="../media/image13.svg"/><Relationship Id="rId11" Type="http://schemas.openxmlformats.org/officeDocument/2006/relationships/image" Target="../media/image16.png"/><Relationship Id="rId5" Type="http://schemas.openxmlformats.org/officeDocument/2006/relationships/image" Target="../media/image12.png"/><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hyperlink" Target="https://www.phcdocs.org/Programs/CalVaxGrant" TargetMode="External"/><Relationship Id="rId2" Type="http://schemas.openxmlformats.org/officeDocument/2006/relationships/notesSlide" Target="../notesSlides/notesSlide2.xml"/><Relationship Id="rId1" Type="http://schemas.openxmlformats.org/officeDocument/2006/relationships/slideLayout" Target="../slideLayouts/slideLayout42.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fda.gov/advisory-committees/advisory-committee-calendar/vaccines-and-related-biological-products-advisory-committee-january-26-2023-meeting-announcement" TargetMode="Externa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hyperlink" Target="https://t.emailupdates.cdc.gov/r/?id=h74ac661a,182b604a,182b6b0b&amp;e=QUNTVHJhY2tpbmdJRD1VU0NEQ18yMDcwLURNOTcxNTcmQUNTVHJhY2tpbmdMYWJlbD1DREMlMjBMYXVuY2hlcyUyMExldCVFMiU4MCU5OXMlMjBSaXNlJTIwSW5pdGlhdGl2ZQ&amp;s=E85m1pZ3PwH1UQmBYZc9bL416iMZ8XWDk7hPQKtSDJE" TargetMode="External"/><Relationship Id="rId2" Type="http://schemas.openxmlformats.org/officeDocument/2006/relationships/hyperlink" Target="https://t.emailupdates.cdc.gov/r/?id=h74ac661a,182b604a,182b6b0a&amp;e=QUNTVHJhY2tpbmdJRD1VU0NEQ18yMDcwLURNOTcxNTcmQUNTVHJhY2tpbmdMYWJlbD1DREMlMjBMYXVuY2hlcyUyMExldCVFMiU4MCU5OXMlMjBSaXNlJTIwSW5pdGlhdGl2ZQ&amp;s=S8H_Hoaw_l8hUurMxMkQAh0QsYOH1IYbc3KjhOwdtSk" TargetMode="External"/><Relationship Id="rId1" Type="http://schemas.openxmlformats.org/officeDocument/2006/relationships/slideLayout" Target="../slideLayouts/slideLayout34.xml"/><Relationship Id="rId5" Type="http://schemas.openxmlformats.org/officeDocument/2006/relationships/image" Target="../media/image21.png"/><Relationship Id="rId4" Type="http://schemas.openxmlformats.org/officeDocument/2006/relationships/hyperlink" Target="https://t.emailupdates.cdc.gov/r/?id=h74ac661a,182b604a,182b6b0c&amp;e=QUNTVHJhY2tpbmdJRD1VU0NEQ18yMDcwLURNOTcxNTcmQUNTVHJhY2tpbmdMYWJlbD1DREMlMjBMYXVuY2hlcyUyMExldCVFMiU4MCU5OXMlMjBSaXNlJTIwSW5pdGlhdGl2ZQ&amp;s=051vDG59iWyez8B13d0WczxQbTCesrnLLQPKLVyVgP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89077-D780-4E97-B90A-8319F316B493}"/>
              </a:ext>
            </a:extLst>
          </p:cNvPr>
          <p:cNvSpPr>
            <a:spLocks noGrp="1"/>
          </p:cNvSpPr>
          <p:nvPr>
            <p:ph type="title"/>
          </p:nvPr>
        </p:nvSpPr>
        <p:spPr>
          <a:xfrm>
            <a:off x="432319" y="2423604"/>
            <a:ext cx="10363200" cy="1737850"/>
          </a:xfrm>
        </p:spPr>
        <p:txBody>
          <a:bodyPr/>
          <a:lstStyle/>
          <a:p>
            <a:r>
              <a:rPr lang="en-US" sz="4000" b="1" dirty="0">
                <a:latin typeface="+mj-lt"/>
              </a:rPr>
              <a:t>DPH Provider Vaccine Office Hours:</a:t>
            </a:r>
            <a:br>
              <a:rPr lang="en-US" sz="4000" b="1" dirty="0">
                <a:latin typeface="+mj-lt"/>
              </a:rPr>
            </a:br>
            <a:br>
              <a:rPr lang="en-US" sz="4000" b="1" dirty="0">
                <a:latin typeface="+mj-lt"/>
              </a:rPr>
            </a:br>
            <a:r>
              <a:rPr lang="en-US" sz="4000" b="1" dirty="0">
                <a:latin typeface="+mj-lt"/>
              </a:rPr>
              <a:t>COVID-19 Vaccine Updates</a:t>
            </a:r>
            <a:br>
              <a:rPr lang="en-US" sz="3600" b="1" dirty="0"/>
            </a:br>
            <a:r>
              <a:rPr lang="en-US" sz="2000" b="1" dirty="0">
                <a:cs typeface="Calibri"/>
              </a:rPr>
              <a:t>1</a:t>
            </a:r>
            <a:r>
              <a:rPr lang="en-US" sz="2000" dirty="0">
                <a:cs typeface="Calibri"/>
              </a:rPr>
              <a:t>/11/2023</a:t>
            </a:r>
            <a:endParaRPr lang="en-US" sz="2000" b="1" dirty="0">
              <a:cs typeface="Calibri"/>
            </a:endParaRPr>
          </a:p>
        </p:txBody>
      </p:sp>
    </p:spTree>
    <p:extLst>
      <p:ext uri="{BB962C8B-B14F-4D97-AF65-F5344CB8AC3E}">
        <p14:creationId xmlns:p14="http://schemas.microsoft.com/office/powerpoint/2010/main" val="607406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66153B-E17E-1AD3-C7AB-5D1EA0118724}"/>
              </a:ext>
            </a:extLst>
          </p:cNvPr>
          <p:cNvSpPr>
            <a:spLocks noGrp="1"/>
          </p:cNvSpPr>
          <p:nvPr>
            <p:ph type="title"/>
          </p:nvPr>
        </p:nvSpPr>
        <p:spPr/>
        <p:txBody>
          <a:bodyPr/>
          <a:lstStyle/>
          <a:p>
            <a:r>
              <a:rPr lang="en-US" sz="3200" dirty="0">
                <a:cs typeface="Arial"/>
              </a:rPr>
              <a:t>My Turn/</a:t>
            </a:r>
            <a:r>
              <a:rPr lang="en-US" sz="3200" dirty="0" err="1">
                <a:cs typeface="Arial"/>
              </a:rPr>
              <a:t>myCAvax</a:t>
            </a:r>
            <a:r>
              <a:rPr lang="en-US" sz="3200" dirty="0">
                <a:cs typeface="Arial"/>
              </a:rPr>
              <a:t> System Upgrades</a:t>
            </a:r>
            <a:endParaRPr lang="en-US" sz="3200" dirty="0"/>
          </a:p>
        </p:txBody>
      </p:sp>
      <p:sp>
        <p:nvSpPr>
          <p:cNvPr id="4" name="Text Placeholder 3">
            <a:extLst>
              <a:ext uri="{FF2B5EF4-FFF2-40B4-BE49-F238E27FC236}">
                <a16:creationId xmlns:a16="http://schemas.microsoft.com/office/drawing/2014/main" id="{D532143D-78F9-1F8C-5330-CC658A6C05ED}"/>
              </a:ext>
            </a:extLst>
          </p:cNvPr>
          <p:cNvSpPr>
            <a:spLocks noGrp="1"/>
          </p:cNvSpPr>
          <p:nvPr>
            <p:ph idx="1"/>
          </p:nvPr>
        </p:nvSpPr>
        <p:spPr/>
        <p:txBody>
          <a:bodyPr vert="horz" lIns="91440" tIns="45720" rIns="91440" bIns="45720" rtlCol="0" anchor="t">
            <a:normAutofit/>
          </a:bodyPr>
          <a:lstStyle/>
          <a:p>
            <a:pPr marL="342900" marR="0" lvl="0" indent="-342900">
              <a:lnSpc>
                <a:spcPct val="10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Times New Roman" panose="02020603050405020304" pitchFamily="18" charset="0"/>
              </a:rPr>
              <a:t>CDPH will be implementing the system updates to My Turn and  </a:t>
            </a:r>
            <a:r>
              <a:rPr lang="en-US" dirty="0" err="1">
                <a:effectLst/>
                <a:latin typeface="Calibri" panose="020F0502020204030204" pitchFamily="34" charset="0"/>
                <a:ea typeface="Times New Roman" panose="02020603050405020304" pitchFamily="18" charset="0"/>
              </a:rPr>
              <a:t>myCAvax</a:t>
            </a:r>
            <a:r>
              <a:rPr lang="en-US" dirty="0">
                <a:effectLst/>
                <a:latin typeface="Calibri" panose="020F0502020204030204" pitchFamily="34" charset="0"/>
                <a:ea typeface="Times New Roman" panose="02020603050405020304" pitchFamily="18" charset="0"/>
              </a:rPr>
              <a:t> that were deferred from last month</a:t>
            </a:r>
            <a:endParaRPr lang="en-US"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Times New Roman" panose="02020603050405020304" pitchFamily="18" charset="0"/>
              </a:rPr>
              <a:t>These updates will provide a unified login experience for users (no separate logins required for these two systems)</a:t>
            </a:r>
            <a:endParaRPr lang="en-US"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Times New Roman" panose="02020603050405020304" pitchFamily="18" charset="0"/>
              </a:rPr>
              <a:t>Both </a:t>
            </a:r>
            <a:r>
              <a:rPr lang="en-US" dirty="0" err="1">
                <a:effectLst/>
                <a:latin typeface="Calibri" panose="020F0502020204030204" pitchFamily="34" charset="0"/>
                <a:ea typeface="Times New Roman" panose="02020603050405020304" pitchFamily="18" charset="0"/>
              </a:rPr>
              <a:t>myCAvax</a:t>
            </a:r>
            <a:r>
              <a:rPr lang="en-US" dirty="0">
                <a:effectLst/>
                <a:latin typeface="Calibri" panose="020F0502020204030204" pitchFamily="34" charset="0"/>
                <a:ea typeface="Times New Roman" panose="02020603050405020304" pitchFamily="18" charset="0"/>
              </a:rPr>
              <a:t> and My Turn will be unavailable from </a:t>
            </a:r>
            <a:r>
              <a:rPr lang="en-US" b="1" dirty="0">
                <a:effectLst/>
                <a:latin typeface="Calibri" panose="020F0502020204030204" pitchFamily="34" charset="0"/>
                <a:ea typeface="Times New Roman" panose="02020603050405020304" pitchFamily="18" charset="0"/>
              </a:rPr>
              <a:t>Friday, 1/13/23 at 6 pm to Monday, 1/16/23 at 8 am</a:t>
            </a:r>
            <a:endParaRPr lang="en-US" dirty="0">
              <a:effectLst/>
              <a:latin typeface="Calibri" panose="020F0502020204030204" pitchFamily="34" charset="0"/>
              <a:ea typeface="Times New Roman" panose="02020603050405020304" pitchFamily="18" charset="0"/>
            </a:endParaRPr>
          </a:p>
          <a:p>
            <a:endParaRPr lang="en-US" dirty="0">
              <a:cs typeface="Arial"/>
            </a:endParaRPr>
          </a:p>
        </p:txBody>
      </p:sp>
      <p:sp>
        <p:nvSpPr>
          <p:cNvPr id="2" name="Slide Number Placeholder 1">
            <a:extLst>
              <a:ext uri="{FF2B5EF4-FFF2-40B4-BE49-F238E27FC236}">
                <a16:creationId xmlns:a16="http://schemas.microsoft.com/office/drawing/2014/main" id="{38A0BF6D-4CAA-F2C9-4192-930D062E1F96}"/>
              </a:ext>
            </a:extLst>
          </p:cNvPr>
          <p:cNvSpPr>
            <a:spLocks noGrp="1"/>
          </p:cNvSpPr>
          <p:nvPr>
            <p:ph type="sldNum" sz="quarter" idx="12"/>
          </p:nvPr>
        </p:nvSpPr>
        <p:spPr/>
        <p:txBody>
          <a:bodyPr/>
          <a:lstStyle/>
          <a:p>
            <a:fld id="{13D703BF-151A-0D40-8508-CABBAD09F9A9}" type="slidenum">
              <a:rPr lang="en-US" smtClean="0"/>
              <a:t>2</a:t>
            </a:fld>
            <a:endParaRPr lang="en-US"/>
          </a:p>
        </p:txBody>
      </p:sp>
      <p:sp>
        <p:nvSpPr>
          <p:cNvPr id="11" name="Text Placeholder 10">
            <a:extLst>
              <a:ext uri="{FF2B5EF4-FFF2-40B4-BE49-F238E27FC236}">
                <a16:creationId xmlns:a16="http://schemas.microsoft.com/office/drawing/2014/main" id="{2327ACC3-5F43-4B1E-A2EC-834A102A0C68}"/>
              </a:ext>
            </a:extLst>
          </p:cNvPr>
          <p:cNvSpPr>
            <a:spLocks noGrp="1"/>
          </p:cNvSpPr>
          <p:nvPr>
            <p:ph type="body" sz="quarter" idx="13"/>
          </p:nvPr>
        </p:nvSpPr>
        <p:spPr/>
        <p:txBody>
          <a:bodyPr/>
          <a:lstStyle/>
          <a:p>
            <a:pPr marL="0" indent="0">
              <a:buNone/>
            </a:pPr>
            <a:endParaRPr lang="en-US" dirty="0"/>
          </a:p>
          <a:p>
            <a:pPr marL="0" indent="0">
              <a:buNone/>
            </a:pPr>
            <a:endParaRPr lang="en-US" dirty="0"/>
          </a:p>
          <a:p>
            <a:pPr marL="0" indent="0">
              <a:buNone/>
            </a:pPr>
            <a:r>
              <a:rPr lang="en-US" sz="1400" dirty="0">
                <a:hlinkClick r:id="rId2"/>
              </a:rPr>
              <a:t>COVID Call Center Message re: My Turn/</a:t>
            </a:r>
            <a:r>
              <a:rPr lang="en-US" sz="1400" dirty="0" err="1">
                <a:hlinkClick r:id="rId2"/>
              </a:rPr>
              <a:t>myCAvax</a:t>
            </a:r>
            <a:r>
              <a:rPr lang="en-US" sz="1400" dirty="0">
                <a:hlinkClick r:id="rId2"/>
              </a:rPr>
              <a:t> System Outage</a:t>
            </a:r>
            <a:endParaRPr lang="en-US" sz="1400" dirty="0"/>
          </a:p>
        </p:txBody>
      </p:sp>
      <p:pic>
        <p:nvPicPr>
          <p:cNvPr id="10" name="Content Placeholder 9">
            <a:extLst>
              <a:ext uri="{FF2B5EF4-FFF2-40B4-BE49-F238E27FC236}">
                <a16:creationId xmlns:a16="http://schemas.microsoft.com/office/drawing/2014/main" id="{BF0BC615-ED8B-43C5-882D-AE8292A86512}"/>
              </a:ext>
            </a:extLst>
          </p:cNvPr>
          <p:cNvPicPr>
            <a:picLocks noGrp="1" noChangeAspect="1"/>
          </p:cNvPicPr>
          <p:nvPr>
            <p:ph sz="quarter" idx="4294967295"/>
          </p:nvPr>
        </p:nvPicPr>
        <p:blipFill>
          <a:blip r:embed="rId3"/>
          <a:stretch>
            <a:fillRect/>
          </a:stretch>
        </p:blipFill>
        <p:spPr>
          <a:xfrm>
            <a:off x="2933964" y="4177750"/>
            <a:ext cx="5291137" cy="1530350"/>
          </a:xfrm>
        </p:spPr>
      </p:pic>
    </p:spTree>
    <p:extLst>
      <p:ext uri="{BB962C8B-B14F-4D97-AF65-F5344CB8AC3E}">
        <p14:creationId xmlns:p14="http://schemas.microsoft.com/office/powerpoint/2010/main" val="4194402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02DE6-96D9-47F8-A7C8-D6C9DE4A7C97}"/>
              </a:ext>
            </a:extLst>
          </p:cNvPr>
          <p:cNvSpPr>
            <a:spLocks noGrp="1"/>
          </p:cNvSpPr>
          <p:nvPr>
            <p:ph type="title"/>
          </p:nvPr>
        </p:nvSpPr>
        <p:spPr>
          <a:xfrm>
            <a:off x="527940" y="757922"/>
            <a:ext cx="10515600" cy="1047964"/>
          </a:xfrm>
        </p:spPr>
        <p:txBody>
          <a:bodyPr>
            <a:normAutofit/>
          </a:bodyPr>
          <a:lstStyle/>
          <a:p>
            <a:pPr>
              <a:lnSpc>
                <a:spcPct val="100000"/>
              </a:lnSpc>
              <a:spcBef>
                <a:spcPts val="600"/>
              </a:spcBef>
              <a:defRPr/>
            </a:pPr>
            <a:r>
              <a:rPr lang="en-US" sz="3200" dirty="0">
                <a:ea typeface="+mn-lt"/>
                <a:cs typeface="+mn-lt"/>
              </a:rPr>
              <a:t>Help Desk Holiday Availability</a:t>
            </a:r>
          </a:p>
        </p:txBody>
      </p:sp>
      <p:sp>
        <p:nvSpPr>
          <p:cNvPr id="4" name="Slide Number Placeholder 3">
            <a:extLst>
              <a:ext uri="{FF2B5EF4-FFF2-40B4-BE49-F238E27FC236}">
                <a16:creationId xmlns:a16="http://schemas.microsoft.com/office/drawing/2014/main" id="{95512496-CEE0-41FD-92DC-8A1BC7F138B1}"/>
              </a:ext>
            </a:extLst>
          </p:cNvPr>
          <p:cNvSpPr>
            <a:spLocks noGrp="1"/>
          </p:cNvSpPr>
          <p:nvPr>
            <p:ph type="sldNum" sz="quarter" idx="12"/>
          </p:nvPr>
        </p:nvSpPr>
        <p:spPr>
          <a:xfrm>
            <a:off x="9159875"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703BF-151A-0D40-8508-CABBAD09F9A9}"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5" name="Graphic 14" descr="Badge New with solid fill">
            <a:extLst>
              <a:ext uri="{FF2B5EF4-FFF2-40B4-BE49-F238E27FC236}">
                <a16:creationId xmlns:a16="http://schemas.microsoft.com/office/drawing/2014/main" id="{AE0D56AA-EA86-4FAA-B833-1EF432BC1B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45875" y="295382"/>
            <a:ext cx="457200" cy="457200"/>
          </a:xfrm>
          <a:prstGeom prst="rect">
            <a:avLst/>
          </a:prstGeom>
        </p:spPr>
      </p:pic>
      <p:sp>
        <p:nvSpPr>
          <p:cNvPr id="18" name="Rectangle 17">
            <a:extLst>
              <a:ext uri="{FF2B5EF4-FFF2-40B4-BE49-F238E27FC236}">
                <a16:creationId xmlns:a16="http://schemas.microsoft.com/office/drawing/2014/main" id="{1854DCCA-3BA6-4859-ACF2-82131DD3FDE3}"/>
              </a:ext>
            </a:extLst>
          </p:cNvPr>
          <p:cNvSpPr/>
          <p:nvPr/>
        </p:nvSpPr>
        <p:spPr>
          <a:xfrm>
            <a:off x="0" y="126060"/>
            <a:ext cx="125605" cy="763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9" name="Graphic 18">
            <a:extLst>
              <a:ext uri="{FF2B5EF4-FFF2-40B4-BE49-F238E27FC236}">
                <a16:creationId xmlns:a16="http://schemas.microsoft.com/office/drawing/2014/main" id="{84DF9A78-B8A5-4C59-935C-5CF33906B8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6883" y="4274626"/>
            <a:ext cx="856729" cy="1694419"/>
          </a:xfrm>
          <a:prstGeom prst="rect">
            <a:avLst/>
          </a:prstGeom>
        </p:spPr>
      </p:pic>
      <p:sp>
        <p:nvSpPr>
          <p:cNvPr id="11" name="Rectangle: Rounded Corners 10">
            <a:extLst>
              <a:ext uri="{FF2B5EF4-FFF2-40B4-BE49-F238E27FC236}">
                <a16:creationId xmlns:a16="http://schemas.microsoft.com/office/drawing/2014/main" id="{926AC3F8-F94D-4E14-9501-AEF75963B604}"/>
              </a:ext>
            </a:extLst>
          </p:cNvPr>
          <p:cNvSpPr/>
          <p:nvPr/>
        </p:nvSpPr>
        <p:spPr>
          <a:xfrm>
            <a:off x="1687840" y="2645318"/>
            <a:ext cx="9685167" cy="2540244"/>
          </a:xfrm>
          <a:prstGeom prst="round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130EBD95-E610-93C5-7FA8-A2693693EA14}"/>
              </a:ext>
            </a:extLst>
          </p:cNvPr>
          <p:cNvSpPr txBox="1"/>
          <p:nvPr/>
        </p:nvSpPr>
        <p:spPr>
          <a:xfrm>
            <a:off x="2099433" y="2807444"/>
            <a:ext cx="8861980"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52423"/>
                </a:solidFill>
                <a:effectLst/>
                <a:uLnTx/>
                <a:uFillTx/>
                <a:ea typeface="+mn-ea"/>
                <a:cs typeface="+mn-cs"/>
              </a:rPr>
              <a:t>In observation of the Martin Luther King Jr. holiday, the COVID-19 Provider Call Center will be </a:t>
            </a:r>
            <a:r>
              <a:rPr kumimoji="0" lang="en-US" sz="2000" b="1" i="0" u="none" strike="noStrike" kern="1200" cap="none" spc="0" normalizeH="0" baseline="0" noProof="0" dirty="0">
                <a:ln>
                  <a:noFill/>
                </a:ln>
                <a:solidFill>
                  <a:srgbClr val="252423"/>
                </a:solidFill>
                <a:effectLst/>
                <a:uLnTx/>
                <a:uFillTx/>
                <a:ea typeface="+mn-ea"/>
                <a:cs typeface="+mn-cs"/>
              </a:rPr>
              <a:t>closed</a:t>
            </a:r>
            <a:r>
              <a:rPr kumimoji="0" lang="en-US" sz="2000" b="0" i="0" u="none" strike="noStrike" kern="1200" cap="none" spc="0" normalizeH="0" baseline="0" noProof="0" dirty="0">
                <a:ln>
                  <a:noFill/>
                </a:ln>
                <a:solidFill>
                  <a:srgbClr val="252423"/>
                </a:solidFill>
                <a:effectLst/>
                <a:uLnTx/>
                <a:uFillTx/>
                <a:ea typeface="+mn-ea"/>
                <a:cs typeface="+mn-cs"/>
              </a:rPr>
              <a:t> on </a:t>
            </a:r>
            <a:r>
              <a:rPr kumimoji="0" lang="en-US" sz="2000" b="1" i="0" u="none" strike="noStrike" kern="1200" cap="none" spc="0" normalizeH="0" baseline="0" noProof="0" dirty="0">
                <a:ln>
                  <a:noFill/>
                </a:ln>
                <a:solidFill>
                  <a:srgbClr val="252423"/>
                </a:solidFill>
                <a:effectLst/>
                <a:uLnTx/>
                <a:uFillTx/>
                <a:ea typeface="+mn-ea"/>
                <a:cs typeface="+mn-cs"/>
              </a:rPr>
              <a:t>Monday, January 16, 2023</a:t>
            </a:r>
            <a:r>
              <a:rPr kumimoji="0" lang="en-US" sz="2000" b="0" i="0" u="none" strike="noStrike" kern="1200" cap="none" spc="0" normalizeH="0" baseline="0" noProof="0" dirty="0">
                <a:ln>
                  <a:noFill/>
                </a:ln>
                <a:solidFill>
                  <a:srgbClr val="252423"/>
                </a:solidFill>
                <a:effectLst/>
                <a:uLnTx/>
                <a:uFillTx/>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52423"/>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52423"/>
                </a:solidFill>
                <a:effectLst/>
                <a:uLnTx/>
                <a:uFillTx/>
                <a:ea typeface="+mn-ea"/>
                <a:cs typeface="+mn-cs"/>
              </a:rPr>
              <a:t>If you have any questions or need support on that day, please reach out to the My Turn (</a:t>
            </a:r>
            <a:r>
              <a:rPr kumimoji="0" lang="en-US" sz="2000" b="0" i="0" u="none" strike="noStrike" kern="1200" cap="none" spc="0" normalizeH="0" baseline="0" noProof="0" dirty="0">
                <a:ln>
                  <a:noFill/>
                </a:ln>
                <a:solidFill>
                  <a:srgbClr val="252423"/>
                </a:solidFill>
                <a:effectLst/>
                <a:uLnTx/>
                <a:uFillTx/>
                <a:ea typeface="+mn-ea"/>
                <a:cs typeface="+mn-cs"/>
                <a:hlinkClick r:id="rId7"/>
              </a:rPr>
              <a:t>MyTurn.Clinic.HD@cdph.ca.gov</a:t>
            </a:r>
            <a:r>
              <a:rPr kumimoji="0" lang="en-US" sz="2000" b="0" i="0" u="none" strike="noStrike" kern="1200" cap="none" spc="0" normalizeH="0" baseline="0" noProof="0" dirty="0">
                <a:ln>
                  <a:noFill/>
                </a:ln>
                <a:solidFill>
                  <a:srgbClr val="252423"/>
                </a:solidFill>
                <a:effectLst/>
                <a:uLnTx/>
                <a:uFillTx/>
                <a:ea typeface="+mn-ea"/>
                <a:cs typeface="+mn-cs"/>
              </a:rPr>
              <a:t>) and </a:t>
            </a:r>
            <a:r>
              <a:rPr kumimoji="0" lang="en-US" sz="2000" b="0" i="0" u="none" strike="noStrike" kern="1200" cap="none" spc="0" normalizeH="0" baseline="0" noProof="0" dirty="0" err="1">
                <a:ln>
                  <a:noFill/>
                </a:ln>
                <a:solidFill>
                  <a:srgbClr val="252423"/>
                </a:solidFill>
                <a:effectLst/>
                <a:uLnTx/>
                <a:uFillTx/>
                <a:ea typeface="+mn-ea"/>
                <a:cs typeface="+mn-cs"/>
              </a:rPr>
              <a:t>myCAvax</a:t>
            </a:r>
            <a:r>
              <a:rPr kumimoji="0" lang="en-US" sz="2000" b="0" i="0" u="none" strike="noStrike" kern="1200" cap="none" spc="0" normalizeH="0" baseline="0" noProof="0" dirty="0">
                <a:ln>
                  <a:noFill/>
                </a:ln>
                <a:solidFill>
                  <a:srgbClr val="252423"/>
                </a:solidFill>
                <a:effectLst/>
                <a:uLnTx/>
                <a:uFillTx/>
                <a:ea typeface="+mn-ea"/>
                <a:cs typeface="+mn-cs"/>
              </a:rPr>
              <a:t> (</a:t>
            </a:r>
            <a:r>
              <a:rPr kumimoji="0" lang="en-US" sz="2000" b="0" i="0" u="none" strike="noStrike" kern="1200" cap="none" spc="0" normalizeH="0" baseline="0" noProof="0" dirty="0">
                <a:ln>
                  <a:noFill/>
                </a:ln>
                <a:solidFill>
                  <a:srgbClr val="252423"/>
                </a:solidFill>
                <a:effectLst/>
                <a:uLnTx/>
                <a:uFillTx/>
                <a:ea typeface="+mn-ea"/>
                <a:cs typeface="+mn-cs"/>
                <a:hlinkClick r:id="rId8"/>
              </a:rPr>
              <a:t>myCAvax.HD@cdph.ca.gov</a:t>
            </a:r>
            <a:r>
              <a:rPr kumimoji="0" lang="en-US" sz="2000" b="0" i="0" u="none" strike="noStrike" kern="1200" cap="none" spc="0" normalizeH="0" baseline="0" noProof="0" dirty="0">
                <a:ln>
                  <a:noFill/>
                </a:ln>
                <a:solidFill>
                  <a:srgbClr val="252423"/>
                </a:solidFill>
                <a:effectLst/>
                <a:uLnTx/>
                <a:uFillTx/>
                <a:ea typeface="+mn-ea"/>
                <a:cs typeface="+mn-cs"/>
              </a:rPr>
              <a:t>) Help Desk. </a:t>
            </a:r>
            <a:endParaRPr kumimoji="0" lang="en-US" sz="1800" b="0" i="0" u="none" strike="noStrike" kern="1200" cap="none" spc="0" normalizeH="0" baseline="0" noProof="0" dirty="0">
              <a:ln>
                <a:noFill/>
              </a:ln>
              <a:solidFill>
                <a:srgbClr val="252423"/>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8" name="Group 7">
            <a:extLst>
              <a:ext uri="{FF2B5EF4-FFF2-40B4-BE49-F238E27FC236}">
                <a16:creationId xmlns:a16="http://schemas.microsoft.com/office/drawing/2014/main" id="{170567F9-358E-1428-B91E-C8313520D732}"/>
              </a:ext>
            </a:extLst>
          </p:cNvPr>
          <p:cNvGrpSpPr/>
          <p:nvPr/>
        </p:nvGrpSpPr>
        <p:grpSpPr>
          <a:xfrm>
            <a:off x="712042" y="1649741"/>
            <a:ext cx="1492327" cy="1492322"/>
            <a:chOff x="558849" y="1996868"/>
            <a:chExt cx="1641560" cy="1641554"/>
          </a:xfrm>
        </p:grpSpPr>
        <p:grpSp>
          <p:nvGrpSpPr>
            <p:cNvPr id="9" name="Group 8">
              <a:extLst>
                <a:ext uri="{FF2B5EF4-FFF2-40B4-BE49-F238E27FC236}">
                  <a16:creationId xmlns:a16="http://schemas.microsoft.com/office/drawing/2014/main" id="{B35481B4-9D47-DD7A-108D-A57473C4FCF6}"/>
                </a:ext>
              </a:extLst>
            </p:cNvPr>
            <p:cNvGrpSpPr/>
            <p:nvPr/>
          </p:nvGrpSpPr>
          <p:grpSpPr>
            <a:xfrm>
              <a:off x="558849" y="1996868"/>
              <a:ext cx="1641560" cy="1641554"/>
              <a:chOff x="678532" y="2526145"/>
              <a:chExt cx="1805716" cy="1805709"/>
            </a:xfrm>
          </p:grpSpPr>
          <p:sp>
            <p:nvSpPr>
              <p:cNvPr id="16" name="Oval 15">
                <a:extLst>
                  <a:ext uri="{FF2B5EF4-FFF2-40B4-BE49-F238E27FC236}">
                    <a16:creationId xmlns:a16="http://schemas.microsoft.com/office/drawing/2014/main" id="{9D21F1B7-2204-968F-2287-BA032DA6F03B}"/>
                  </a:ext>
                </a:extLst>
              </p:cNvPr>
              <p:cNvSpPr/>
              <p:nvPr/>
            </p:nvSpPr>
            <p:spPr>
              <a:xfrm>
                <a:off x="678532" y="2526145"/>
                <a:ext cx="1805716" cy="1805709"/>
              </a:xfrm>
              <a:prstGeom prst="ellipse">
                <a:avLst/>
              </a:prstGeom>
              <a:solidFill>
                <a:srgbClr val="0087BD">
                  <a:lumMod val="60000"/>
                  <a:lumOff val="40000"/>
                  <a:alpha val="2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76" b="0" i="0" u="none" strike="noStrike" kern="0" cap="none" spc="0" normalizeH="0" baseline="0" noProof="0">
                  <a:ln>
                    <a:noFill/>
                  </a:ln>
                  <a:solidFill>
                    <a:srgbClr val="FFFFFF"/>
                  </a:solidFill>
                  <a:effectLst/>
                  <a:uLnTx/>
                  <a:uFillTx/>
                  <a:latin typeface="Montserrat Light" panose="00000400000000000000" pitchFamily="50" charset="0"/>
                  <a:ea typeface="+mn-ea"/>
                  <a:cs typeface="+mn-cs"/>
                </a:endParaRPr>
              </a:p>
            </p:txBody>
          </p:sp>
          <p:sp>
            <p:nvSpPr>
              <p:cNvPr id="17" name="Oval 16">
                <a:extLst>
                  <a:ext uri="{FF2B5EF4-FFF2-40B4-BE49-F238E27FC236}">
                    <a16:creationId xmlns:a16="http://schemas.microsoft.com/office/drawing/2014/main" id="{00935027-7069-B72B-2993-B211474B4D26}"/>
                  </a:ext>
                </a:extLst>
              </p:cNvPr>
              <p:cNvSpPr/>
              <p:nvPr/>
            </p:nvSpPr>
            <p:spPr>
              <a:xfrm>
                <a:off x="807943" y="2655554"/>
                <a:ext cx="1546895" cy="1546889"/>
              </a:xfrm>
              <a:prstGeom prst="ellipse">
                <a:avLst/>
              </a:prstGeom>
              <a:solidFill>
                <a:srgbClr val="0087BD">
                  <a:lumMod val="60000"/>
                  <a:lumOff val="40000"/>
                  <a:alpha val="3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76" b="0" i="0" u="none" strike="noStrike" kern="0" cap="none" spc="0" normalizeH="0" baseline="0" noProof="0">
                  <a:ln>
                    <a:noFill/>
                  </a:ln>
                  <a:solidFill>
                    <a:srgbClr val="FFFFFF"/>
                  </a:solidFill>
                  <a:effectLst/>
                  <a:uLnTx/>
                  <a:uFillTx/>
                  <a:latin typeface="Montserrat Light" panose="00000400000000000000" pitchFamily="50" charset="0"/>
                  <a:ea typeface="+mn-ea"/>
                  <a:cs typeface="+mn-cs"/>
                </a:endParaRPr>
              </a:p>
            </p:txBody>
          </p:sp>
          <p:sp>
            <p:nvSpPr>
              <p:cNvPr id="20" name="Oval 19">
                <a:extLst>
                  <a:ext uri="{FF2B5EF4-FFF2-40B4-BE49-F238E27FC236}">
                    <a16:creationId xmlns:a16="http://schemas.microsoft.com/office/drawing/2014/main" id="{02D2D60B-A8BE-4FFF-36D7-28DE1B90725F}"/>
                  </a:ext>
                </a:extLst>
              </p:cNvPr>
              <p:cNvSpPr/>
              <p:nvPr/>
            </p:nvSpPr>
            <p:spPr>
              <a:xfrm>
                <a:off x="944028" y="2791640"/>
                <a:ext cx="1274724" cy="1274719"/>
              </a:xfrm>
              <a:prstGeom prst="ellipse">
                <a:avLst/>
              </a:prstGeom>
              <a:solidFill>
                <a:srgbClr val="0087B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0" i="0" u="none" strike="noStrike" kern="0" cap="none" spc="0" normalizeH="0" baseline="0" noProof="0">
                  <a:ln>
                    <a:noFill/>
                  </a:ln>
                  <a:solidFill>
                    <a:srgbClr val="FFFFFF"/>
                  </a:solidFill>
                  <a:effectLst/>
                  <a:uLnTx/>
                  <a:uFillTx/>
                  <a:latin typeface="Montserrat SemiBold" panose="00000700000000000000" pitchFamily="2" charset="0"/>
                  <a:ea typeface="+mn-ea"/>
                  <a:cs typeface="+mn-cs"/>
                </a:endParaRPr>
              </a:p>
            </p:txBody>
          </p:sp>
        </p:grpSp>
        <p:pic>
          <p:nvPicPr>
            <p:cNvPr id="14" name="Graphic 13" descr="Megaphone with solid fill">
              <a:extLst>
                <a:ext uri="{FF2B5EF4-FFF2-40B4-BE49-F238E27FC236}">
                  <a16:creationId xmlns:a16="http://schemas.microsoft.com/office/drawing/2014/main" id="{EF9FC9E2-C51D-114C-38C6-54C4603F8B1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2429" y="2325645"/>
              <a:ext cx="914400" cy="914400"/>
            </a:xfrm>
            <a:prstGeom prst="rect">
              <a:avLst/>
            </a:prstGeom>
          </p:spPr>
        </p:pic>
      </p:grpSp>
      <p:pic>
        <p:nvPicPr>
          <p:cNvPr id="6" name="Graphic 5">
            <a:extLst>
              <a:ext uri="{FF2B5EF4-FFF2-40B4-BE49-F238E27FC236}">
                <a16:creationId xmlns:a16="http://schemas.microsoft.com/office/drawing/2014/main" id="{720FCA25-7842-D5C4-6CE6-B8A285D3805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0800000" flipH="1" flipV="1">
            <a:off x="0" y="4496768"/>
            <a:ext cx="984738" cy="1682261"/>
          </a:xfrm>
          <a:prstGeom prst="rect">
            <a:avLst/>
          </a:prstGeom>
        </p:spPr>
      </p:pic>
    </p:spTree>
    <p:extLst>
      <p:ext uri="{BB962C8B-B14F-4D97-AF65-F5344CB8AC3E}">
        <p14:creationId xmlns:p14="http://schemas.microsoft.com/office/powerpoint/2010/main" val="1616266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A791A-4C40-E77F-5449-FC93002428E5}"/>
              </a:ext>
            </a:extLst>
          </p:cNvPr>
          <p:cNvSpPr>
            <a:spLocks noGrp="1"/>
          </p:cNvSpPr>
          <p:nvPr>
            <p:ph type="title"/>
          </p:nvPr>
        </p:nvSpPr>
        <p:spPr>
          <a:xfrm>
            <a:off x="265218" y="740813"/>
            <a:ext cx="10515600" cy="1325563"/>
          </a:xfrm>
        </p:spPr>
        <p:txBody>
          <a:bodyPr/>
          <a:lstStyle/>
          <a:p>
            <a:r>
              <a:rPr lang="en-US" sz="3200" dirty="0">
                <a:cs typeface="Arial"/>
              </a:rPr>
              <a:t>TPR Redistribution of Moderna Bivalent Boosters</a:t>
            </a:r>
            <a:endParaRPr lang="en-US" sz="3200" dirty="0"/>
          </a:p>
        </p:txBody>
      </p:sp>
      <p:sp>
        <p:nvSpPr>
          <p:cNvPr id="3" name="Content Placeholder 2">
            <a:extLst>
              <a:ext uri="{FF2B5EF4-FFF2-40B4-BE49-F238E27FC236}">
                <a16:creationId xmlns:a16="http://schemas.microsoft.com/office/drawing/2014/main" id="{B3FF6A61-F1C3-EF8A-41E6-77C2B044B256}"/>
              </a:ext>
            </a:extLst>
          </p:cNvPr>
          <p:cNvSpPr>
            <a:spLocks noGrp="1"/>
          </p:cNvSpPr>
          <p:nvPr>
            <p:ph idx="1"/>
          </p:nvPr>
        </p:nvSpPr>
        <p:spPr/>
        <p:txBody>
          <a:bodyPr vert="horz" lIns="91440" tIns="45720" rIns="91440" bIns="45720" rtlCol="0" anchor="t">
            <a:normAutofit/>
          </a:bodyPr>
          <a:lstStyle/>
          <a:p>
            <a:pPr>
              <a:lnSpc>
                <a:spcPct val="100000"/>
              </a:lnSpc>
            </a:pPr>
            <a:endParaRPr lang="en-US" dirty="0">
              <a:latin typeface="Arial" panose="020B0604020202020204" pitchFamily="34" charset="0"/>
              <a:cs typeface="Arial" panose="020B0604020202020204" pitchFamily="34" charset="0"/>
            </a:endParaRPr>
          </a:p>
          <a:p>
            <a:pPr>
              <a:lnSpc>
                <a:spcPct val="100000"/>
              </a:lnSpc>
            </a:pPr>
            <a:endParaRPr lang="en-US" dirty="0">
              <a:latin typeface="Arial" panose="020B0604020202020204" pitchFamily="34" charset="0"/>
              <a:cs typeface="Arial" panose="020B0604020202020204" pitchFamily="34" charset="0"/>
            </a:endParaRPr>
          </a:p>
          <a:p>
            <a:pPr>
              <a:lnSpc>
                <a:spcPct val="100000"/>
              </a:lnSpc>
            </a:pPr>
            <a:r>
              <a:rPr lang="en-US" sz="2600" dirty="0">
                <a:cs typeface="Arial" panose="020B0604020202020204" pitchFamily="34" charset="0"/>
              </a:rPr>
              <a:t>CDPH is working with AmerisourceBergen, the Third-Party Redistributor (TPR) to provide them with all they need to begin redistribution of the Moderna bivalent boosters</a:t>
            </a:r>
          </a:p>
          <a:p>
            <a:pPr>
              <a:lnSpc>
                <a:spcPct val="100000"/>
              </a:lnSpc>
            </a:pPr>
            <a:r>
              <a:rPr lang="en-US" sz="2600" dirty="0">
                <a:cs typeface="Arial" panose="020B0604020202020204" pitchFamily="34" charset="0"/>
              </a:rPr>
              <a:t>Expect to begin redistribution in mid- to late-January 2023</a:t>
            </a:r>
          </a:p>
        </p:txBody>
      </p:sp>
      <p:sp>
        <p:nvSpPr>
          <p:cNvPr id="4" name="Slide Number Placeholder 3">
            <a:extLst>
              <a:ext uri="{FF2B5EF4-FFF2-40B4-BE49-F238E27FC236}">
                <a16:creationId xmlns:a16="http://schemas.microsoft.com/office/drawing/2014/main" id="{F26BB6AA-7208-F936-139F-49F0C76427BC}"/>
              </a:ext>
            </a:extLst>
          </p:cNvPr>
          <p:cNvSpPr>
            <a:spLocks noGrp="1"/>
          </p:cNvSpPr>
          <p:nvPr>
            <p:ph type="sldNum" sz="quarter" idx="12"/>
          </p:nvPr>
        </p:nvSpPr>
        <p:spPr/>
        <p:txBody>
          <a:bodyPr/>
          <a:lstStyle/>
          <a:p>
            <a:fld id="{13D703BF-151A-0D40-8508-CABBAD09F9A9}" type="slidenum">
              <a:rPr lang="en-US" smtClean="0"/>
              <a:t>4</a:t>
            </a:fld>
            <a:endParaRPr lang="en-US"/>
          </a:p>
        </p:txBody>
      </p:sp>
    </p:spTree>
    <p:extLst>
      <p:ext uri="{BB962C8B-B14F-4D97-AF65-F5344CB8AC3E}">
        <p14:creationId xmlns:p14="http://schemas.microsoft.com/office/powerpoint/2010/main" val="1179423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B0D1D2-371A-473F-A3AF-A2C3D50E03E2}"/>
              </a:ext>
            </a:extLst>
          </p:cNvPr>
          <p:cNvSpPr>
            <a:spLocks noGrp="1"/>
          </p:cNvSpPr>
          <p:nvPr>
            <p:ph type="title"/>
          </p:nvPr>
        </p:nvSpPr>
        <p:spPr>
          <a:xfrm>
            <a:off x="498794" y="749184"/>
            <a:ext cx="10358100" cy="597097"/>
          </a:xfrm>
        </p:spPr>
        <p:txBody>
          <a:bodyPr/>
          <a:lstStyle/>
          <a:p>
            <a:r>
              <a:rPr lang="en-US" sz="3200" b="1" dirty="0">
                <a:solidFill>
                  <a:schemeClr val="tx1"/>
                </a:solidFill>
                <a:latin typeface="+mj-lt"/>
              </a:rPr>
              <a:t>Reminder for VFC Providers: </a:t>
            </a:r>
            <a:r>
              <a:rPr lang="en-US" sz="3200" b="1" dirty="0" err="1">
                <a:solidFill>
                  <a:schemeClr val="tx1"/>
                </a:solidFill>
                <a:latin typeface="+mj-lt"/>
              </a:rPr>
              <a:t>KidsVaxGrant</a:t>
            </a:r>
            <a:r>
              <a:rPr lang="en-US" sz="3200" b="1" dirty="0">
                <a:solidFill>
                  <a:schemeClr val="tx1"/>
                </a:solidFill>
                <a:latin typeface="+mj-lt"/>
              </a:rPr>
              <a:t> 3.0</a:t>
            </a:r>
          </a:p>
        </p:txBody>
      </p:sp>
      <p:sp>
        <p:nvSpPr>
          <p:cNvPr id="6" name="TextBox 5">
            <a:extLst>
              <a:ext uri="{FF2B5EF4-FFF2-40B4-BE49-F238E27FC236}">
                <a16:creationId xmlns:a16="http://schemas.microsoft.com/office/drawing/2014/main" id="{418AB891-A9E1-7E10-431D-C2E6C196A155}"/>
              </a:ext>
            </a:extLst>
          </p:cNvPr>
          <p:cNvSpPr txBox="1"/>
          <p:nvPr/>
        </p:nvSpPr>
        <p:spPr>
          <a:xfrm>
            <a:off x="498794" y="1137677"/>
            <a:ext cx="11580574" cy="5047536"/>
          </a:xfrm>
          <a:prstGeom prst="rect">
            <a:avLst/>
          </a:prstGeom>
          <a:noFill/>
        </p:spPr>
        <p:txBody>
          <a:bodyPr wrap="square" lIns="91440" tIns="45720" rIns="91440" bIns="45720" anchor="t">
            <a:spAutoFit/>
          </a:bodyPr>
          <a:lstStyle/>
          <a:p>
            <a:pPr marL="0" marR="0">
              <a:spcBef>
                <a:spcPts val="0"/>
              </a:spcBef>
              <a:spcAft>
                <a:spcPts val="0"/>
              </a:spcAft>
            </a:pPr>
            <a:endParaRPr lang="en-US" sz="2000" b="1"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b="1" dirty="0">
                <a:effectLst/>
                <a:ea typeface="Calibri" panose="020F0502020204030204" pitchFamily="34" charset="0"/>
                <a:cs typeface="Arial" panose="020B0604020202020204" pitchFamily="34" charset="0"/>
              </a:rPr>
              <a:t>Target outreach population </a:t>
            </a:r>
          </a:p>
          <a:p>
            <a:pPr marL="285750" indent="-285750">
              <a:buFont typeface="Arial" panose="020B0604020202020204" pitchFamily="34" charset="0"/>
              <a:buChar char="•"/>
            </a:pPr>
            <a:r>
              <a:rPr lang="en-US" dirty="0">
                <a:effectLst/>
                <a:ea typeface="Calibri" panose="020F0502020204030204" pitchFamily="34" charset="0"/>
                <a:cs typeface="Arial"/>
              </a:rPr>
              <a:t>978 identified </a:t>
            </a:r>
            <a:r>
              <a:rPr lang="en-US" dirty="0">
                <a:ea typeface="Calibri" panose="020F0502020204030204" pitchFamily="34" charset="0"/>
                <a:cs typeface="Arial"/>
              </a:rPr>
              <a:t>Vaccines for Children (VFC) </a:t>
            </a:r>
            <a:r>
              <a:rPr lang="en-US" dirty="0">
                <a:effectLst/>
                <a:ea typeface="Calibri" panose="020F0502020204030204" pitchFamily="34" charset="0"/>
                <a:cs typeface="Arial"/>
              </a:rPr>
              <a:t>registered providers who have not enrolled in </a:t>
            </a:r>
            <a:r>
              <a:rPr lang="en-US" dirty="0" err="1">
                <a:effectLst/>
                <a:ea typeface="Calibri" panose="020F0502020204030204" pitchFamily="34" charset="0"/>
                <a:cs typeface="Arial"/>
              </a:rPr>
              <a:t>myCAvax</a:t>
            </a:r>
            <a:r>
              <a:rPr lang="en-US" dirty="0">
                <a:ea typeface="Calibri" panose="020F0502020204030204" pitchFamily="34" charset="0"/>
                <a:cs typeface="Arial"/>
              </a:rPr>
              <a:t> </a:t>
            </a:r>
            <a:endParaRPr lang="en-US" dirty="0">
              <a:effectLst/>
              <a:ea typeface="Calibri" panose="020F0502020204030204" pitchFamily="34" charset="0"/>
              <a:cs typeface="Arial" panose="020B0604020202020204" pitchFamily="34" charset="0"/>
            </a:endParaRPr>
          </a:p>
          <a:p>
            <a:pPr marL="0" marR="0" indent="457200">
              <a:spcBef>
                <a:spcPts val="0"/>
              </a:spcBef>
              <a:spcAft>
                <a:spcPts val="0"/>
              </a:spcAft>
            </a:pPr>
            <a:endParaRPr lang="en-US" sz="2000" dirty="0">
              <a:effectLst/>
              <a:ea typeface="Calibri" panose="020F0502020204030204" pitchFamily="34" charset="0"/>
              <a:cs typeface="Arial" panose="020B0604020202020204" pitchFamily="34" charset="0"/>
            </a:endParaRPr>
          </a:p>
          <a:p>
            <a:pPr marL="0" marR="0">
              <a:spcBef>
                <a:spcPts val="0"/>
              </a:spcBef>
              <a:spcAft>
                <a:spcPts val="0"/>
              </a:spcAft>
            </a:pPr>
            <a:r>
              <a:rPr lang="en-US" sz="2000" b="1" dirty="0">
                <a:effectLst/>
                <a:ea typeface="Calibri" panose="020F0502020204030204" pitchFamily="34" charset="0"/>
                <a:cs typeface="Arial" panose="020B0604020202020204" pitchFamily="34" charset="0"/>
              </a:rPr>
              <a:t>Grant funding </a:t>
            </a:r>
            <a:r>
              <a:rPr lang="en-US" sz="2000" b="1" dirty="0">
                <a:ea typeface="Calibri" panose="020F0502020204030204" pitchFamily="34" charset="0"/>
                <a:cs typeface="Arial" panose="020B0604020202020204" pitchFamily="34" charset="0"/>
              </a:rPr>
              <a:t>opportunities</a:t>
            </a:r>
            <a:endParaRPr lang="en-US" sz="2000" b="1" dirty="0">
              <a:effectLst/>
              <a:ea typeface="Calibri" panose="020F050202020403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b="1" dirty="0">
                <a:effectLst/>
                <a:ea typeface="Calibri" panose="020F0502020204030204" pitchFamily="34" charset="0"/>
                <a:cs typeface="Arial" panose="020B0604020202020204" pitchFamily="34" charset="0"/>
              </a:rPr>
              <a:t>$10,000 </a:t>
            </a:r>
            <a:r>
              <a:rPr lang="en-US" dirty="0">
                <a:ea typeface="Calibri" panose="020F0502020204030204" pitchFamily="34" charset="0"/>
                <a:cs typeface="Arial" panose="020B0604020202020204" pitchFamily="34" charset="0"/>
              </a:rPr>
              <a:t>for target VFC providers who </a:t>
            </a:r>
            <a:r>
              <a:rPr lang="en-US" dirty="0">
                <a:effectLst/>
                <a:ea typeface="Calibri" panose="020F0502020204030204" pitchFamily="34" charset="0"/>
                <a:cs typeface="Arial" panose="020B0604020202020204" pitchFamily="34" charset="0"/>
              </a:rPr>
              <a:t>enroll in </a:t>
            </a:r>
            <a:r>
              <a:rPr lang="en-US" dirty="0" err="1">
                <a:effectLst/>
                <a:ea typeface="Calibri" panose="020F0502020204030204" pitchFamily="34" charset="0"/>
                <a:cs typeface="Arial" panose="020B0604020202020204" pitchFamily="34" charset="0"/>
              </a:rPr>
              <a:t>myCAvax</a:t>
            </a:r>
            <a:r>
              <a:rPr lang="en-US" dirty="0">
                <a:effectLst/>
                <a:ea typeface="Calibri" panose="020F0502020204030204" pitchFamily="34" charset="0"/>
                <a:cs typeface="Arial" panose="020B0604020202020204" pitchFamily="34" charset="0"/>
              </a:rPr>
              <a:t> and attest to placing a minimum of 1 vaccine order within 30-days of award notification       </a:t>
            </a:r>
          </a:p>
          <a:p>
            <a:pPr marL="285750" marR="0" indent="-285750">
              <a:spcBef>
                <a:spcPts val="0"/>
              </a:spcBef>
              <a:spcAft>
                <a:spcPts val="0"/>
              </a:spcAft>
              <a:buFont typeface="Arial" panose="020B0604020202020204" pitchFamily="34" charset="0"/>
              <a:buChar char="•"/>
            </a:pPr>
            <a:r>
              <a:rPr lang="en-US" b="1" dirty="0">
                <a:effectLst/>
                <a:ea typeface="Calibri" panose="020F0502020204030204" pitchFamily="34" charset="0"/>
                <a:cs typeface="Arial" panose="020B0604020202020204" pitchFamily="34" charset="0"/>
              </a:rPr>
              <a:t>$5,000 </a:t>
            </a:r>
            <a:r>
              <a:rPr lang="en-US" dirty="0">
                <a:effectLst/>
                <a:ea typeface="Calibri" panose="020F0502020204030204" pitchFamily="34" charset="0"/>
                <a:cs typeface="Arial" panose="020B0604020202020204" pitchFamily="34" charset="0"/>
              </a:rPr>
              <a:t>supplemental grant to those </a:t>
            </a:r>
            <a:r>
              <a:rPr lang="en-US" dirty="0" err="1">
                <a:effectLst/>
                <a:ea typeface="Calibri" panose="020F0502020204030204" pitchFamily="34" charset="0"/>
                <a:cs typeface="Arial" panose="020B0604020202020204" pitchFamily="34" charset="0"/>
              </a:rPr>
              <a:t>myCAvax</a:t>
            </a:r>
            <a:r>
              <a:rPr lang="en-US" dirty="0">
                <a:effectLst/>
                <a:ea typeface="Calibri" panose="020F0502020204030204" pitchFamily="34" charset="0"/>
                <a:cs typeface="Arial" panose="020B0604020202020204" pitchFamily="34" charset="0"/>
              </a:rPr>
              <a:t> enrollees who elect to opt in to enhance/upgrade their electronic health record system</a:t>
            </a:r>
          </a:p>
          <a:p>
            <a:pPr marL="0" marR="0">
              <a:spcBef>
                <a:spcPts val="0"/>
              </a:spcBef>
              <a:spcAft>
                <a:spcPts val="0"/>
              </a:spcAft>
            </a:pPr>
            <a:endParaRPr lang="en-US" sz="2000" b="1" dirty="0">
              <a:ea typeface="Calibri" panose="020F0502020204030204" pitchFamily="34" charset="0"/>
              <a:cs typeface="Arial" panose="020B0604020202020204" pitchFamily="34" charset="0"/>
            </a:endParaRPr>
          </a:p>
          <a:p>
            <a:pPr marL="0" marR="0">
              <a:spcBef>
                <a:spcPts val="0"/>
              </a:spcBef>
              <a:spcAft>
                <a:spcPts val="0"/>
              </a:spcAft>
            </a:pPr>
            <a:r>
              <a:rPr lang="en-US" sz="2000" b="1" dirty="0">
                <a:ea typeface="Calibri" panose="020F0502020204030204" pitchFamily="34" charset="0"/>
                <a:cs typeface="Arial" panose="020B0604020202020204" pitchFamily="34" charset="0"/>
              </a:rPr>
              <a:t>Outreach began the week of 12/20 for </a:t>
            </a:r>
            <a:r>
              <a:rPr lang="en-US" sz="2000" b="1" dirty="0" err="1">
                <a:ea typeface="Calibri" panose="020F0502020204030204" pitchFamily="34" charset="0"/>
                <a:cs typeface="Arial" panose="020B0604020202020204" pitchFamily="34" charset="0"/>
              </a:rPr>
              <a:t>myCAvax</a:t>
            </a:r>
            <a:r>
              <a:rPr lang="en-US" sz="2000" b="1" dirty="0">
                <a:ea typeface="Calibri" panose="020F0502020204030204" pitchFamily="34" charset="0"/>
                <a:cs typeface="Arial" panose="020B0604020202020204" pitchFamily="34" charset="0"/>
              </a:rPr>
              <a:t> enrollment</a:t>
            </a:r>
            <a:endParaRPr lang="en-US" sz="2000" b="1" dirty="0">
              <a:effectLst/>
              <a:ea typeface="Calibri" panose="020F050202020403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dirty="0">
                <a:ea typeface="Calibri" panose="020F0502020204030204" pitchFamily="34" charset="0"/>
                <a:cs typeface="Arial" panose="020B0604020202020204" pitchFamily="34" charset="0"/>
              </a:rPr>
              <a:t>PHC will begin hosting office hours for </a:t>
            </a:r>
            <a:r>
              <a:rPr lang="en-US" dirty="0" err="1">
                <a:ea typeface="Calibri" panose="020F0502020204030204" pitchFamily="34" charset="0"/>
                <a:cs typeface="Arial" panose="020B0604020202020204" pitchFamily="34" charset="0"/>
              </a:rPr>
              <a:t>myCAvax</a:t>
            </a:r>
            <a:r>
              <a:rPr lang="en-US" dirty="0">
                <a:ea typeface="Calibri" panose="020F0502020204030204" pitchFamily="34" charset="0"/>
                <a:cs typeface="Arial" panose="020B0604020202020204" pitchFamily="34" charset="0"/>
              </a:rPr>
              <a:t> and grant application information.</a:t>
            </a:r>
          </a:p>
          <a:p>
            <a:pPr marL="285750" marR="0" indent="-285750">
              <a:spcBef>
                <a:spcPts val="0"/>
              </a:spcBef>
              <a:spcAft>
                <a:spcPts val="0"/>
              </a:spcAft>
              <a:buFont typeface="Arial" panose="020B0604020202020204" pitchFamily="34" charset="0"/>
              <a:buChar char="•"/>
            </a:pPr>
            <a:r>
              <a:rPr lang="en-US" dirty="0">
                <a:ea typeface="Calibri" panose="020F0502020204030204" pitchFamily="34" charset="0"/>
                <a:cs typeface="Arial" panose="020B0604020202020204" pitchFamily="34" charset="0"/>
              </a:rPr>
              <a:t>Inquiries over the holiday were minimal, primarily thanking us for the opportunity to apply to 3.0 and confirming Step 1 is enrollment into </a:t>
            </a:r>
            <a:r>
              <a:rPr lang="en-US" dirty="0" err="1">
                <a:ea typeface="Calibri" panose="020F0502020204030204" pitchFamily="34" charset="0"/>
                <a:cs typeface="Arial" panose="020B0604020202020204" pitchFamily="34" charset="0"/>
              </a:rPr>
              <a:t>myCAvax</a:t>
            </a:r>
            <a:r>
              <a:rPr lang="en-US" dirty="0">
                <a:ea typeface="Calibri" panose="020F0502020204030204" pitchFamily="34" charset="0"/>
                <a:cs typeface="Arial" panose="020B0604020202020204" pitchFamily="34" charset="0"/>
              </a:rPr>
              <a:t> to become eligible for grant.  </a:t>
            </a:r>
            <a:endParaRPr lang="en-US" dirty="0">
              <a:effectLst/>
              <a:ea typeface="Calibri" panose="020F0502020204030204" pitchFamily="34" charset="0"/>
              <a:cs typeface="Arial" panose="020B0604020202020204" pitchFamily="34" charset="0"/>
            </a:endParaRPr>
          </a:p>
          <a:p>
            <a:pPr marL="0" marR="0">
              <a:spcBef>
                <a:spcPts val="0"/>
              </a:spcBef>
              <a:spcAft>
                <a:spcPts val="0"/>
              </a:spcAft>
            </a:pPr>
            <a:endParaRPr lang="en-US" sz="2000" b="1" dirty="0">
              <a:ea typeface="Calibri" panose="020F0502020204030204" pitchFamily="34" charset="0"/>
              <a:cs typeface="Arial" panose="020B0604020202020204" pitchFamily="34" charset="0"/>
            </a:endParaRPr>
          </a:p>
          <a:p>
            <a:pPr marL="0" marR="0">
              <a:spcBef>
                <a:spcPts val="0"/>
              </a:spcBef>
              <a:spcAft>
                <a:spcPts val="0"/>
              </a:spcAft>
            </a:pPr>
            <a:r>
              <a:rPr lang="en-US" sz="2000" b="1" dirty="0">
                <a:ea typeface="Calibri" panose="020F0502020204030204" pitchFamily="34" charset="0"/>
                <a:cs typeface="Arial" panose="020B0604020202020204" pitchFamily="34" charset="0"/>
              </a:rPr>
              <a:t>Application now open</a:t>
            </a:r>
            <a:endParaRPr lang="en-US" sz="2000" b="1" dirty="0">
              <a:effectLst/>
              <a:ea typeface="Calibri" panose="020F050202020403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dirty="0">
                <a:effectLst/>
                <a:ea typeface="Calibri" panose="020F0502020204030204" pitchFamily="34" charset="0"/>
                <a:cs typeface="Arial" panose="020B0604020202020204" pitchFamily="34" charset="0"/>
              </a:rPr>
              <a:t>Details and application at 	</a:t>
            </a:r>
            <a:r>
              <a:rPr lang="en-US" dirty="0">
                <a:effectLst/>
                <a:ea typeface="Calibri" panose="020F0502020204030204" pitchFamily="34" charset="0"/>
                <a:cs typeface="Arial" panose="020B0604020202020204" pitchFamily="34" charset="0"/>
                <a:hlinkClick r:id="rId3"/>
              </a:rPr>
              <a:t>KidsVaxGrant.org</a:t>
            </a:r>
            <a:endParaRPr lang="en-US" dirty="0">
              <a:effectLst/>
              <a:ea typeface="Calibri" panose="020F0502020204030204" pitchFamily="34" charset="0"/>
              <a:cs typeface="Arial" panose="020B0604020202020204" pitchFamily="34" charset="0"/>
            </a:endParaRPr>
          </a:p>
        </p:txBody>
      </p:sp>
      <p:sp>
        <p:nvSpPr>
          <p:cNvPr id="2" name="Slide Number Placeholder 3">
            <a:extLst>
              <a:ext uri="{FF2B5EF4-FFF2-40B4-BE49-F238E27FC236}">
                <a16:creationId xmlns:a16="http://schemas.microsoft.com/office/drawing/2014/main" id="{87B574B0-38A6-06FC-AF73-25AAC90118F2}"/>
              </a:ext>
            </a:extLst>
          </p:cNvPr>
          <p:cNvSpPr txBox="1">
            <a:spLocks/>
          </p:cNvSpPr>
          <p:nvPr/>
        </p:nvSpPr>
        <p:spPr>
          <a:xfrm>
            <a:off x="9159875"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3D703BF-151A-0D40-8508-CABBAD09F9A9}" type="slidenum">
              <a:rPr lang="en-US" sz="1200" smtClean="0">
                <a:solidFill>
                  <a:schemeClr val="bg1"/>
                </a:solidFill>
              </a:rPr>
              <a:pPr algn="r"/>
              <a:t>5</a:t>
            </a:fld>
            <a:endParaRPr lang="en-US" sz="1200">
              <a:solidFill>
                <a:schemeClr val="bg1"/>
              </a:solidFill>
            </a:endParaRPr>
          </a:p>
        </p:txBody>
      </p:sp>
      <p:pic>
        <p:nvPicPr>
          <p:cNvPr id="9" name="Picture 8">
            <a:extLst>
              <a:ext uri="{FF2B5EF4-FFF2-40B4-BE49-F238E27FC236}">
                <a16:creationId xmlns:a16="http://schemas.microsoft.com/office/drawing/2014/main" id="{F3A89BDB-901C-9FC0-C853-3FBAA4EC4E10}"/>
              </a:ext>
            </a:extLst>
          </p:cNvPr>
          <p:cNvPicPr>
            <a:picLocks noChangeAspect="1"/>
          </p:cNvPicPr>
          <p:nvPr/>
        </p:nvPicPr>
        <p:blipFill>
          <a:blip r:embed="rId4"/>
          <a:stretch>
            <a:fillRect/>
          </a:stretch>
        </p:blipFill>
        <p:spPr>
          <a:xfrm>
            <a:off x="9880055" y="5446643"/>
            <a:ext cx="1958363" cy="576661"/>
          </a:xfrm>
          <a:prstGeom prst="rect">
            <a:avLst/>
          </a:prstGeom>
        </p:spPr>
      </p:pic>
      <p:pic>
        <p:nvPicPr>
          <p:cNvPr id="11" name="Picture 10">
            <a:extLst>
              <a:ext uri="{FF2B5EF4-FFF2-40B4-BE49-F238E27FC236}">
                <a16:creationId xmlns:a16="http://schemas.microsoft.com/office/drawing/2014/main" id="{03485353-F48E-9E50-1F6C-4460FCA58C6C}"/>
              </a:ext>
            </a:extLst>
          </p:cNvPr>
          <p:cNvPicPr>
            <a:picLocks noChangeAspect="1"/>
          </p:cNvPicPr>
          <p:nvPr/>
        </p:nvPicPr>
        <p:blipFill>
          <a:blip r:embed="rId5"/>
          <a:stretch>
            <a:fillRect/>
          </a:stretch>
        </p:blipFill>
        <p:spPr>
          <a:xfrm>
            <a:off x="7756802" y="5248410"/>
            <a:ext cx="1882303" cy="784928"/>
          </a:xfrm>
          <a:prstGeom prst="rect">
            <a:avLst/>
          </a:prstGeom>
        </p:spPr>
      </p:pic>
    </p:spTree>
    <p:extLst>
      <p:ext uri="{BB962C8B-B14F-4D97-AF65-F5344CB8AC3E}">
        <p14:creationId xmlns:p14="http://schemas.microsoft.com/office/powerpoint/2010/main" val="3791829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8EAD-7EFD-5EF6-9AC4-75C33A80D879}"/>
              </a:ext>
            </a:extLst>
          </p:cNvPr>
          <p:cNvSpPr>
            <a:spLocks noGrp="1"/>
          </p:cNvSpPr>
          <p:nvPr>
            <p:ph type="title"/>
          </p:nvPr>
        </p:nvSpPr>
        <p:spPr>
          <a:xfrm>
            <a:off x="489164" y="1081682"/>
            <a:ext cx="10515600" cy="890415"/>
          </a:xfrm>
        </p:spPr>
        <p:txBody>
          <a:bodyPr>
            <a:noAutofit/>
          </a:bodyPr>
          <a:lstStyle/>
          <a:p>
            <a:r>
              <a:rPr lang="en-US" sz="3200" dirty="0">
                <a:ea typeface="+mj-lt"/>
                <a:cs typeface="+mj-lt"/>
              </a:rPr>
              <a:t>Western States Scientific Review Workgroup (WSSRW)</a:t>
            </a:r>
            <a:endParaRPr lang="en-US" sz="3200" dirty="0"/>
          </a:p>
        </p:txBody>
      </p:sp>
      <p:sp>
        <p:nvSpPr>
          <p:cNvPr id="3" name="Content Placeholder 2">
            <a:extLst>
              <a:ext uri="{FF2B5EF4-FFF2-40B4-BE49-F238E27FC236}">
                <a16:creationId xmlns:a16="http://schemas.microsoft.com/office/drawing/2014/main" id="{4A013E09-30B4-61FF-3257-B0EE9420D884}"/>
              </a:ext>
            </a:extLst>
          </p:cNvPr>
          <p:cNvSpPr>
            <a:spLocks noGrp="1"/>
          </p:cNvSpPr>
          <p:nvPr>
            <p:ph idx="1"/>
          </p:nvPr>
        </p:nvSpPr>
        <p:spPr>
          <a:xfrm>
            <a:off x="838200" y="1825625"/>
            <a:ext cx="10515600" cy="4049414"/>
          </a:xfrm>
        </p:spPr>
        <p:txBody>
          <a:bodyPr vert="horz" lIns="91440" tIns="45720" rIns="91440" bIns="45720" rtlCol="0" anchor="t">
            <a:normAutofit/>
          </a:bodyPr>
          <a:lstStyle/>
          <a:p>
            <a:pPr>
              <a:lnSpc>
                <a:spcPct val="100000"/>
              </a:lnSpc>
            </a:pPr>
            <a:endParaRPr lang="en-US" sz="2600" dirty="0">
              <a:latin typeface="Arial" panose="020B0604020202020204" pitchFamily="34" charset="0"/>
              <a:cs typeface="Arial" panose="020B0604020202020204" pitchFamily="34" charset="0"/>
            </a:endParaRPr>
          </a:p>
          <a:p>
            <a:r>
              <a:rPr lang="en-US" sz="2800" dirty="0">
                <a:cs typeface="Arial"/>
              </a:rPr>
              <a:t>Formed to ensure safety of COVID-19 vaccines</a:t>
            </a:r>
          </a:p>
          <a:p>
            <a:r>
              <a:rPr lang="en-US" sz="2800" dirty="0">
                <a:cs typeface="Arial"/>
              </a:rPr>
              <a:t>Given anticipated move to incorporate COVID-19 vaccines into routine vaccination schedules, WSSSRW is disbanding</a:t>
            </a:r>
          </a:p>
          <a:p>
            <a:r>
              <a:rPr lang="en-US" sz="2800" dirty="0">
                <a:cs typeface="Arial"/>
              </a:rPr>
              <a:t>Future national recommendations (ACIP) are expected to suffice for California</a:t>
            </a:r>
          </a:p>
        </p:txBody>
      </p:sp>
      <p:sp>
        <p:nvSpPr>
          <p:cNvPr id="4" name="Slide Number Placeholder 3">
            <a:extLst>
              <a:ext uri="{FF2B5EF4-FFF2-40B4-BE49-F238E27FC236}">
                <a16:creationId xmlns:a16="http://schemas.microsoft.com/office/drawing/2014/main" id="{3736E92D-FE92-15A9-A594-D257B6DB9E9B}"/>
              </a:ext>
            </a:extLst>
          </p:cNvPr>
          <p:cNvSpPr>
            <a:spLocks noGrp="1"/>
          </p:cNvSpPr>
          <p:nvPr>
            <p:ph type="sldNum" sz="quarter" idx="12"/>
          </p:nvPr>
        </p:nvSpPr>
        <p:spPr/>
        <p:txBody>
          <a:bodyPr/>
          <a:lstStyle/>
          <a:p>
            <a:fld id="{13D703BF-151A-0D40-8508-CABBAD09F9A9}" type="slidenum">
              <a:rPr lang="en-US" smtClean="0"/>
              <a:t>6</a:t>
            </a:fld>
            <a:endParaRPr lang="en-US"/>
          </a:p>
        </p:txBody>
      </p:sp>
    </p:spTree>
    <p:extLst>
      <p:ext uri="{BB962C8B-B14F-4D97-AF65-F5344CB8AC3E}">
        <p14:creationId xmlns:p14="http://schemas.microsoft.com/office/powerpoint/2010/main" val="915999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66153B-E17E-1AD3-C7AB-5D1EA0118724}"/>
              </a:ext>
            </a:extLst>
          </p:cNvPr>
          <p:cNvSpPr>
            <a:spLocks noGrp="1"/>
          </p:cNvSpPr>
          <p:nvPr>
            <p:ph type="title"/>
          </p:nvPr>
        </p:nvSpPr>
        <p:spPr/>
        <p:txBody>
          <a:bodyPr/>
          <a:lstStyle/>
          <a:p>
            <a:r>
              <a:rPr lang="en-US" sz="3200" dirty="0">
                <a:cs typeface="Arial"/>
              </a:rPr>
              <a:t>FDA’s Upcoming VRBPAC Meeting</a:t>
            </a:r>
            <a:endParaRPr lang="en-US" sz="3200" dirty="0"/>
          </a:p>
        </p:txBody>
      </p:sp>
      <p:sp>
        <p:nvSpPr>
          <p:cNvPr id="4" name="Text Placeholder 3">
            <a:extLst>
              <a:ext uri="{FF2B5EF4-FFF2-40B4-BE49-F238E27FC236}">
                <a16:creationId xmlns:a16="http://schemas.microsoft.com/office/drawing/2014/main" id="{D532143D-78F9-1F8C-5330-CC658A6C05ED}"/>
              </a:ext>
            </a:extLst>
          </p:cNvPr>
          <p:cNvSpPr>
            <a:spLocks noGrp="1"/>
          </p:cNvSpPr>
          <p:nvPr>
            <p:ph idx="1"/>
          </p:nvPr>
        </p:nvSpPr>
        <p:spPr/>
        <p:txBody>
          <a:bodyPr vert="horz" lIns="91440" tIns="45720" rIns="91440" bIns="45720" rtlCol="0" anchor="t">
            <a:normAutofit/>
          </a:bodyPr>
          <a:lstStyle/>
          <a:p>
            <a:r>
              <a:rPr lang="en-US" dirty="0">
                <a:cs typeface="Arial"/>
              </a:rPr>
              <a:t>FDA’s Vaccines and Related Biological Products Advisory Committee (VRBPAC) will meet 1/26/23 from 8:30 am – 5:30 pm ET</a:t>
            </a:r>
          </a:p>
          <a:p>
            <a:r>
              <a:rPr lang="en-US" dirty="0">
                <a:cs typeface="Arial"/>
              </a:rPr>
              <a:t>Will discuss future vaccine regimens addressing COVID-19 vaccines</a:t>
            </a:r>
          </a:p>
          <a:p>
            <a:r>
              <a:rPr lang="en-US" dirty="0">
                <a:cs typeface="Arial"/>
              </a:rPr>
              <a:t>Expect discussion of primary series vaccine composition and booster schedule</a:t>
            </a:r>
          </a:p>
          <a:p>
            <a:r>
              <a:rPr lang="en-US" dirty="0">
                <a:cs typeface="Arial"/>
                <a:hlinkClick r:id="rId2"/>
              </a:rPr>
              <a:t>Meeting materials and updates </a:t>
            </a:r>
            <a:r>
              <a:rPr lang="en-US" dirty="0">
                <a:cs typeface="Arial"/>
              </a:rPr>
              <a:t>will be available on the FDA’s website</a:t>
            </a:r>
          </a:p>
        </p:txBody>
      </p:sp>
      <p:sp>
        <p:nvSpPr>
          <p:cNvPr id="2" name="Slide Number Placeholder 1">
            <a:extLst>
              <a:ext uri="{FF2B5EF4-FFF2-40B4-BE49-F238E27FC236}">
                <a16:creationId xmlns:a16="http://schemas.microsoft.com/office/drawing/2014/main" id="{38A0BF6D-4CAA-F2C9-4192-930D062E1F96}"/>
              </a:ext>
            </a:extLst>
          </p:cNvPr>
          <p:cNvSpPr>
            <a:spLocks noGrp="1"/>
          </p:cNvSpPr>
          <p:nvPr>
            <p:ph type="sldNum" sz="quarter" idx="12"/>
          </p:nvPr>
        </p:nvSpPr>
        <p:spPr/>
        <p:txBody>
          <a:bodyPr/>
          <a:lstStyle/>
          <a:p>
            <a:fld id="{13D703BF-151A-0D40-8508-CABBAD09F9A9}" type="slidenum">
              <a:rPr lang="en-US" smtClean="0"/>
              <a:t>7</a:t>
            </a:fld>
            <a:endParaRPr lang="en-US"/>
          </a:p>
        </p:txBody>
      </p:sp>
      <p:sp>
        <p:nvSpPr>
          <p:cNvPr id="11" name="Text Placeholder 10">
            <a:extLst>
              <a:ext uri="{FF2B5EF4-FFF2-40B4-BE49-F238E27FC236}">
                <a16:creationId xmlns:a16="http://schemas.microsoft.com/office/drawing/2014/main" id="{2327ACC3-5F43-4B1E-A2EC-834A102A0C68}"/>
              </a:ext>
            </a:extLst>
          </p:cNvPr>
          <p:cNvSpPr>
            <a:spLocks noGrp="1"/>
          </p:cNvSpPr>
          <p:nvPr>
            <p:ph type="body" sz="quarter" idx="13"/>
          </p:nvPr>
        </p:nvSpPr>
        <p:spPr/>
        <p:txBody>
          <a:bodyPr/>
          <a:lstStyle/>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A99D7431-3654-48C5-88FC-BF07065B7273}"/>
              </a:ext>
            </a:extLst>
          </p:cNvPr>
          <p:cNvPicPr>
            <a:picLocks noChangeAspect="1"/>
          </p:cNvPicPr>
          <p:nvPr/>
        </p:nvPicPr>
        <p:blipFill>
          <a:blip r:embed="rId3"/>
          <a:stretch>
            <a:fillRect/>
          </a:stretch>
        </p:blipFill>
        <p:spPr>
          <a:xfrm>
            <a:off x="2434976" y="3809825"/>
            <a:ext cx="6904234" cy="2546525"/>
          </a:xfrm>
          <a:prstGeom prst="rect">
            <a:avLst/>
          </a:prstGeom>
        </p:spPr>
      </p:pic>
    </p:spTree>
    <p:extLst>
      <p:ext uri="{BB962C8B-B14F-4D97-AF65-F5344CB8AC3E}">
        <p14:creationId xmlns:p14="http://schemas.microsoft.com/office/powerpoint/2010/main" val="3801873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66153B-E17E-1AD3-C7AB-5D1EA0118724}"/>
              </a:ext>
            </a:extLst>
          </p:cNvPr>
          <p:cNvSpPr>
            <a:spLocks noGrp="1"/>
          </p:cNvSpPr>
          <p:nvPr>
            <p:ph type="title"/>
          </p:nvPr>
        </p:nvSpPr>
        <p:spPr>
          <a:xfrm>
            <a:off x="609600" y="1006414"/>
            <a:ext cx="10972800" cy="634985"/>
          </a:xfrm>
        </p:spPr>
        <p:txBody>
          <a:bodyPr/>
          <a:lstStyle/>
          <a:p>
            <a:pPr marL="0" marR="0" algn="ctr">
              <a:spcBef>
                <a:spcPts val="1500"/>
              </a:spcBef>
              <a:spcAft>
                <a:spcPts val="1500"/>
              </a:spcAft>
            </a:pPr>
            <a:r>
              <a:rPr lang="en-US" sz="3200" b="1" dirty="0">
                <a:solidFill>
                  <a:srgbClr val="124D69"/>
                </a:solidFill>
                <a:effectLst/>
                <a:latin typeface="Arial" panose="020B0604020202020204" pitchFamily="34" charset="0"/>
                <a:ea typeface="Times New Roman" panose="02020603050405020304" pitchFamily="18" charset="0"/>
              </a:rPr>
              <a:t>CDC Launches Let’s Rise Initiative to Get Routine Immunizations Back on Track</a:t>
            </a:r>
            <a:r>
              <a:rPr lang="en-US" sz="3200" b="1" dirty="0">
                <a:solidFill>
                  <a:srgbClr val="000000"/>
                </a:solidFill>
                <a:effectLst/>
                <a:latin typeface="Arial" panose="020B0604020202020204" pitchFamily="34" charset="0"/>
                <a:ea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endParaRPr>
          </a:p>
        </p:txBody>
      </p:sp>
      <p:graphicFrame>
        <p:nvGraphicFramePr>
          <p:cNvPr id="12" name="Content Placeholder 11">
            <a:extLst>
              <a:ext uri="{FF2B5EF4-FFF2-40B4-BE49-F238E27FC236}">
                <a16:creationId xmlns:a16="http://schemas.microsoft.com/office/drawing/2014/main" id="{83F48D5D-6C5A-4F5B-AC9F-21B532B46E4F}"/>
              </a:ext>
            </a:extLst>
          </p:cNvPr>
          <p:cNvGraphicFramePr>
            <a:graphicFrameLocks noGrp="1"/>
          </p:cNvGraphicFramePr>
          <p:nvPr>
            <p:ph idx="1"/>
            <p:extLst>
              <p:ext uri="{D42A27DB-BD31-4B8C-83A1-F6EECF244321}">
                <p14:modId xmlns:p14="http://schemas.microsoft.com/office/powerpoint/2010/main" val="3368018629"/>
              </p:ext>
            </p:extLst>
          </p:nvPr>
        </p:nvGraphicFramePr>
        <p:xfrm>
          <a:off x="732890" y="1424729"/>
          <a:ext cx="10972800" cy="4191000"/>
        </p:xfrm>
        <a:graphic>
          <a:graphicData uri="http://schemas.openxmlformats.org/drawingml/2006/table">
            <a:tbl>
              <a:tblPr firstRow="1" firstCol="1" bandRow="1"/>
              <a:tblGrid>
                <a:gridCol w="10972800">
                  <a:extLst>
                    <a:ext uri="{9D8B030D-6E8A-4147-A177-3AD203B41FA5}">
                      <a16:colId xmlns:a16="http://schemas.microsoft.com/office/drawing/2014/main" val="3256839054"/>
                    </a:ext>
                  </a:extLst>
                </a:gridCol>
              </a:tblGrid>
              <a:tr h="4191000">
                <a:tc>
                  <a:txBody>
                    <a:bodyPr/>
                    <a:lstStyle/>
                    <a:p>
                      <a:pPr marL="0" marR="0">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rPr>
                        <a:t>During the COVID-19 pandemic, we saw a concerning drop in routine immunizations for adults and children. Routine vaccination is rebounding but unevenly and has not yet recovered among all groups. While we continue to investigate the impact of the pandemic on routine immunizations, it is crucial that we take steps to help get everyone back on schedule with their routine immunizations. </a:t>
                      </a:r>
                      <a:endParaRPr lang="en-US" sz="9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rPr>
                        <a:t> </a:t>
                      </a:r>
                      <a:endParaRPr lang="en-US" sz="9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rPr>
                        <a:t>That’s why the Centers for Disease Control and Prevention is launching the </a:t>
                      </a:r>
                      <a:r>
                        <a:rPr lang="en-US" sz="900" b="1" u="sng" dirty="0">
                          <a:solidFill>
                            <a:srgbClr val="000000"/>
                          </a:solidFill>
                          <a:effectLst/>
                          <a:latin typeface="Arial" panose="020B0604020202020204" pitchFamily="34" charset="0"/>
                          <a:ea typeface="Calibri" panose="020F0502020204030204" pitchFamily="34" charset="0"/>
                          <a:hlinkClick r:id="rId2"/>
                        </a:rPr>
                        <a:t>Let’s Rise</a:t>
                      </a:r>
                      <a:r>
                        <a:rPr lang="en-US" sz="900" dirty="0">
                          <a:solidFill>
                            <a:srgbClr val="000000"/>
                          </a:solidFill>
                          <a:effectLst/>
                          <a:latin typeface="Arial" panose="020B0604020202020204" pitchFamily="34" charset="0"/>
                          <a:ea typeface="Calibri" panose="020F0502020204030204" pitchFamily="34" charset="0"/>
                        </a:rPr>
                        <a:t> initiative. </a:t>
                      </a:r>
                      <a:endParaRPr lang="en-US" sz="9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rPr>
                        <a:t> </a:t>
                      </a:r>
                      <a:endParaRPr lang="en-US" sz="9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rPr>
                        <a:t>The purpose of </a:t>
                      </a:r>
                      <a:r>
                        <a:rPr lang="en-US" sz="900" b="1" u="sng" dirty="0">
                          <a:solidFill>
                            <a:srgbClr val="000000"/>
                          </a:solidFill>
                          <a:effectLst/>
                          <a:latin typeface="Arial" panose="020B0604020202020204" pitchFamily="34" charset="0"/>
                          <a:ea typeface="Calibri" panose="020F0502020204030204" pitchFamily="34" charset="0"/>
                          <a:hlinkClick r:id="rId3"/>
                        </a:rPr>
                        <a:t>Let’s Rise</a:t>
                      </a:r>
                      <a:r>
                        <a:rPr lang="en-US" sz="900" dirty="0">
                          <a:solidFill>
                            <a:srgbClr val="000000"/>
                          </a:solidFill>
                          <a:effectLst/>
                          <a:latin typeface="Arial" panose="020B0604020202020204" pitchFamily="34" charset="0"/>
                          <a:ea typeface="Calibri" panose="020F0502020204030204" pitchFamily="34" charset="0"/>
                        </a:rPr>
                        <a:t> is to use evidence-based strategies and available resources and data to encourage catch up on routine vaccinations. CDC will also communicate the importance of why being up to date on routine vaccinations is critical for staying healthy so that families and adults can make informed decisions. </a:t>
                      </a:r>
                      <a:endParaRPr lang="en-US" sz="9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rPr>
                        <a:t> </a:t>
                      </a:r>
                      <a:endParaRPr lang="en-US" sz="9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rPr>
                        <a:t>As trusted </a:t>
                      </a:r>
                      <a:r>
                        <a:rPr lang="en-US" sz="900" b="1" dirty="0">
                          <a:solidFill>
                            <a:srgbClr val="000000"/>
                          </a:solidFill>
                          <a:effectLst/>
                          <a:latin typeface="Arial" panose="020B0604020202020204" pitchFamily="34" charset="0"/>
                          <a:ea typeface="Calibri" panose="020F0502020204030204" pitchFamily="34" charset="0"/>
                        </a:rPr>
                        <a:t>community leaders, health care professionals, and partners, you can </a:t>
                      </a:r>
                      <a:endParaRPr lang="en-US" sz="9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00" dirty="0">
                          <a:solidFill>
                            <a:srgbClr val="000000"/>
                          </a:solidFill>
                          <a:effectLst/>
                          <a:latin typeface="Arial" panose="020B0604020202020204" pitchFamily="34" charset="0"/>
                          <a:ea typeface="Times New Roman" panose="02020603050405020304" pitchFamily="18" charset="0"/>
                        </a:rPr>
                        <a:t>Prioritize ensuring everyone catches up on routine vaccination </a:t>
                      </a:r>
                      <a:endParaRPr lang="en-US" sz="1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00" dirty="0">
                          <a:solidFill>
                            <a:srgbClr val="000000"/>
                          </a:solidFill>
                          <a:effectLst/>
                          <a:latin typeface="Arial" panose="020B0604020202020204" pitchFamily="34" charset="0"/>
                          <a:ea typeface="Times New Roman" panose="02020603050405020304" pitchFamily="18" charset="0"/>
                        </a:rPr>
                        <a:t>Identify individuals behind on their vaccinations, </a:t>
                      </a:r>
                      <a:endParaRPr lang="en-US" sz="1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00" dirty="0">
                          <a:solidFill>
                            <a:srgbClr val="000000"/>
                          </a:solidFill>
                          <a:effectLst/>
                          <a:latin typeface="Arial" panose="020B0604020202020204" pitchFamily="34" charset="0"/>
                          <a:ea typeface="Times New Roman" panose="02020603050405020304" pitchFamily="18" charset="0"/>
                        </a:rPr>
                        <a:t>Encourage vaccination catch-up through reminders, recall, and outreach </a:t>
                      </a:r>
                      <a:endParaRPr lang="en-US" sz="1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00" dirty="0">
                          <a:solidFill>
                            <a:srgbClr val="000000"/>
                          </a:solidFill>
                          <a:effectLst/>
                          <a:latin typeface="Arial" panose="020B0604020202020204" pitchFamily="34" charset="0"/>
                          <a:ea typeface="Times New Roman" panose="02020603050405020304" pitchFamily="18" charset="0"/>
                        </a:rPr>
                        <a:t>Make strong vaccine recommendations </a:t>
                      </a:r>
                      <a:endParaRPr lang="en-US" sz="1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00" dirty="0">
                          <a:solidFill>
                            <a:srgbClr val="000000"/>
                          </a:solidFill>
                          <a:effectLst/>
                          <a:latin typeface="Arial" panose="020B0604020202020204" pitchFamily="34" charset="0"/>
                          <a:ea typeface="Times New Roman" panose="02020603050405020304" pitchFamily="18" charset="0"/>
                        </a:rPr>
                        <a:t>Make vaccines easy for everyone to find and afford </a:t>
                      </a:r>
                      <a:endParaRPr lang="en-US" sz="1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solidFill>
                            <a:srgbClr val="010101"/>
                          </a:solidFill>
                          <a:effectLst/>
                          <a:latin typeface="Arial" panose="020B0604020202020204" pitchFamily="34" charset="0"/>
                          <a:ea typeface="Times New Roman" panose="02020603050405020304" pitchFamily="18" charset="0"/>
                        </a:rPr>
                        <a:t>Please stay tuned for the first comprehensive summary of CDC data on the impact of COVID-19 on routine immunization coverage and priority groups for catch-up in the coming weeks. </a:t>
                      </a:r>
                      <a:endParaRPr lang="en-US" sz="1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solidFill>
                            <a:srgbClr val="010101"/>
                          </a:solidFill>
                          <a:effectLst/>
                          <a:latin typeface="Arial" panose="020B0604020202020204" pitchFamily="34" charset="0"/>
                          <a:ea typeface="Times New Roman" panose="02020603050405020304" pitchFamily="18" charset="0"/>
                        </a:rPr>
                        <a:t> </a:t>
                      </a:r>
                      <a:endParaRPr lang="en-US" sz="1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solidFill>
                            <a:srgbClr val="010101"/>
                          </a:solidFill>
                          <a:effectLst/>
                          <a:latin typeface="Arial" panose="020B0604020202020204" pitchFamily="34" charset="0"/>
                          <a:ea typeface="Times New Roman" panose="02020603050405020304" pitchFamily="18" charset="0"/>
                        </a:rPr>
                        <a:t>Together, </a:t>
                      </a:r>
                      <a:r>
                        <a:rPr lang="en-US" sz="1100" b="1" dirty="0">
                          <a:solidFill>
                            <a:srgbClr val="010101"/>
                          </a:solidFill>
                          <a:effectLst/>
                          <a:latin typeface="Arial" panose="020B0604020202020204" pitchFamily="34" charset="0"/>
                          <a:ea typeface="Times New Roman" panose="02020603050405020304" pitchFamily="18" charset="0"/>
                        </a:rPr>
                        <a:t>Let’s Rise</a:t>
                      </a:r>
                      <a:r>
                        <a:rPr lang="en-US" sz="1100" dirty="0">
                          <a:solidFill>
                            <a:srgbClr val="010101"/>
                          </a:solidFill>
                          <a:effectLst/>
                          <a:latin typeface="Arial" panose="020B0604020202020204" pitchFamily="34" charset="0"/>
                          <a:ea typeface="Times New Roman" panose="02020603050405020304" pitchFamily="18" charset="0"/>
                        </a:rPr>
                        <a:t> and get routine vaccinations back on track! </a:t>
                      </a:r>
                      <a:endParaRPr lang="en-US" sz="1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solidFill>
                            <a:srgbClr val="010101"/>
                          </a:solidFill>
                          <a:effectLst/>
                          <a:latin typeface="Arial" panose="020B0604020202020204" pitchFamily="34" charset="0"/>
                          <a:ea typeface="Times New Roman" panose="02020603050405020304" pitchFamily="18" charset="0"/>
                        </a:rPr>
                        <a:t> </a:t>
                      </a:r>
                      <a:endParaRPr lang="en-US" sz="1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solidFill>
                            <a:srgbClr val="010101"/>
                          </a:solidFill>
                          <a:effectLst/>
                          <a:latin typeface="Arial" panose="020B0604020202020204" pitchFamily="34" charset="0"/>
                          <a:ea typeface="Times New Roman" panose="02020603050405020304" pitchFamily="18" charset="0"/>
                        </a:rPr>
                        <a:t>More information about Let’s RISE and access to routine immunization resources and data can be found at </a:t>
                      </a:r>
                      <a:r>
                        <a:rPr lang="en-US" sz="1100" u="sng" dirty="0">
                          <a:solidFill>
                            <a:srgbClr val="010101"/>
                          </a:solidFill>
                          <a:effectLst/>
                          <a:latin typeface="Arial" panose="020B0604020202020204" pitchFamily="34" charset="0"/>
                          <a:ea typeface="Times New Roman" panose="02020603050405020304" pitchFamily="18" charset="0"/>
                          <a:hlinkClick r:id="rId4"/>
                        </a:rPr>
                        <a:t>Let’s RISE</a:t>
                      </a:r>
                      <a:r>
                        <a:rPr lang="en-US" sz="1100" dirty="0">
                          <a:solidFill>
                            <a:srgbClr val="010101"/>
                          </a:solidFill>
                          <a:effectLst/>
                          <a:latin typeface="Arial" panose="020B0604020202020204" pitchFamily="34" charset="0"/>
                          <a:ea typeface="Times New Roman" panose="02020603050405020304" pitchFamily="18" charset="0"/>
                        </a:rPr>
                        <a:t>. </a:t>
                      </a:r>
                      <a:endParaRPr lang="en-US" sz="1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solidFill>
                            <a:srgbClr val="010101"/>
                          </a:solidFill>
                          <a:effectLst/>
                          <a:latin typeface="Arial" panose="020B0604020202020204" pitchFamily="34" charset="0"/>
                          <a:ea typeface="Times New Roman" panose="02020603050405020304" pitchFamily="18" charset="0"/>
                        </a:rPr>
                        <a:t>       </a:t>
                      </a:r>
                      <a:endParaRPr lang="en-US" sz="1000" dirty="0">
                        <a:effectLst/>
                        <a:latin typeface="Calibri" panose="020F0502020204030204" pitchFamily="34" charset="0"/>
                        <a:ea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50096978"/>
                  </a:ext>
                </a:extLst>
              </a:tr>
            </a:tbl>
          </a:graphicData>
        </a:graphic>
      </p:graphicFrame>
      <p:sp>
        <p:nvSpPr>
          <p:cNvPr id="2" name="Slide Number Placeholder 1">
            <a:extLst>
              <a:ext uri="{FF2B5EF4-FFF2-40B4-BE49-F238E27FC236}">
                <a16:creationId xmlns:a16="http://schemas.microsoft.com/office/drawing/2014/main" id="{38A0BF6D-4CAA-F2C9-4192-930D062E1F96}"/>
              </a:ext>
            </a:extLst>
          </p:cNvPr>
          <p:cNvSpPr>
            <a:spLocks noGrp="1"/>
          </p:cNvSpPr>
          <p:nvPr>
            <p:ph type="sldNum" sz="quarter" idx="12"/>
          </p:nvPr>
        </p:nvSpPr>
        <p:spPr/>
        <p:txBody>
          <a:bodyPr/>
          <a:lstStyle/>
          <a:p>
            <a:fld id="{13D703BF-151A-0D40-8508-CABBAD09F9A9}" type="slidenum">
              <a:rPr lang="en-US" smtClean="0"/>
              <a:t>8</a:t>
            </a:fld>
            <a:endParaRPr lang="en-US"/>
          </a:p>
        </p:txBody>
      </p:sp>
      <p:sp>
        <p:nvSpPr>
          <p:cNvPr id="11" name="Text Placeholder 10">
            <a:extLst>
              <a:ext uri="{FF2B5EF4-FFF2-40B4-BE49-F238E27FC236}">
                <a16:creationId xmlns:a16="http://schemas.microsoft.com/office/drawing/2014/main" id="{2327ACC3-5F43-4B1E-A2EC-834A102A0C68}"/>
              </a:ext>
            </a:extLst>
          </p:cNvPr>
          <p:cNvSpPr>
            <a:spLocks noGrp="1"/>
          </p:cNvSpPr>
          <p:nvPr>
            <p:ph type="body" sz="quarter" idx="13"/>
          </p:nvPr>
        </p:nvSpPr>
        <p:spPr/>
        <p:txBody>
          <a:bodyPr/>
          <a:lstStyle/>
          <a:p>
            <a:pPr marL="0" indent="0">
              <a:buNone/>
            </a:pPr>
            <a:endParaRPr lang="en-US" dirty="0"/>
          </a:p>
          <a:p>
            <a:pPr marL="0" indent="0">
              <a:buNone/>
            </a:pPr>
            <a:endParaRPr lang="en-US" dirty="0"/>
          </a:p>
          <a:p>
            <a:pPr marL="0" indent="0">
              <a:buNone/>
            </a:pPr>
            <a:endParaRPr lang="en-US" dirty="0"/>
          </a:p>
        </p:txBody>
      </p:sp>
      <p:pic>
        <p:nvPicPr>
          <p:cNvPr id="17" name="Content Placeholder 16" descr="A collage of a person&#10;&#10;Description automatically generated with low confidence">
            <a:extLst>
              <a:ext uri="{FF2B5EF4-FFF2-40B4-BE49-F238E27FC236}">
                <a16:creationId xmlns:a16="http://schemas.microsoft.com/office/drawing/2014/main" id="{E723B67B-DE6F-4CB2-82F0-85F268F32E31}"/>
              </a:ext>
            </a:extLst>
          </p:cNvPr>
          <p:cNvPicPr>
            <a:picLocks noGrp="1" noChangeAspect="1"/>
          </p:cNvPicPr>
          <p:nvPr>
            <p:ph sz="quarter" idx="4294967295"/>
          </p:nvPr>
        </p:nvPicPr>
        <p:blipFill>
          <a:blip r:embed="rId5">
            <a:extLst>
              <a:ext uri="{28A0092B-C50C-407E-A947-70E740481C1C}">
                <a14:useLocalDpi xmlns:a14="http://schemas.microsoft.com/office/drawing/2010/main" val="0"/>
              </a:ext>
            </a:extLst>
          </a:blip>
          <a:stretch>
            <a:fillRect/>
          </a:stretch>
        </p:blipFill>
        <p:spPr>
          <a:xfrm>
            <a:off x="3284359" y="5103624"/>
            <a:ext cx="5291137" cy="1543050"/>
          </a:xfrm>
        </p:spPr>
      </p:pic>
    </p:spTree>
    <p:extLst>
      <p:ext uri="{BB962C8B-B14F-4D97-AF65-F5344CB8AC3E}">
        <p14:creationId xmlns:p14="http://schemas.microsoft.com/office/powerpoint/2010/main" val="2183343868"/>
      </p:ext>
    </p:extLst>
  </p:cSld>
  <p:clrMapOvr>
    <a:masterClrMapping/>
  </p:clrMapOvr>
</p:sld>
</file>

<file path=ppt/theme/theme1.xml><?xml version="1.0" encoding="utf-8"?>
<a:theme xmlns:a="http://schemas.openxmlformats.org/drawingml/2006/main" name="LA DP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 DPH" id="{A158CCA8-7E5C-4472-BE46-57C617B991A0}" vid="{C4D90A3F-BD0E-4971-90D9-DAE938C36B67}"/>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LA DP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 DPH" id="{A158CCA8-7E5C-4472-BE46-57C617B991A0}" vid="{C4D90A3F-BD0E-4971-90D9-DAE938C36B67}"/>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7CD91F4C12E414BB1986EB74AB9F7F7" ma:contentTypeVersion="9" ma:contentTypeDescription="Create a new document." ma:contentTypeScope="" ma:versionID="1400d6d3b182a8a691fbe63cb10025d7">
  <xsd:schema xmlns:xsd="http://www.w3.org/2001/XMLSchema" xmlns:xs="http://www.w3.org/2001/XMLSchema" xmlns:p="http://schemas.microsoft.com/office/2006/metadata/properties" xmlns:ns2="62c82a4d-781b-43f7-9455-28e480f20635" xmlns:ns3="13ac4ded-852d-45e3-b3d7-499fba022b4e" targetNamespace="http://schemas.microsoft.com/office/2006/metadata/properties" ma:root="true" ma:fieldsID="8480758a8a1424518c4ccc6981b4e834" ns2:_="" ns3:_="">
    <xsd:import namespace="62c82a4d-781b-43f7-9455-28e480f20635"/>
    <xsd:import namespace="13ac4ded-852d-45e3-b3d7-499fba022b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c82a4d-781b-43f7-9455-28e480f206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ac4ded-852d-45e3-b3d7-499fba022b4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953E51-DDE0-4548-8DB5-F70065541B2F}">
  <ds:schemaRefs>
    <ds:schemaRef ds:uri="259b0b31-711f-4d4b-8d26-cb66ee627d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52A274B-FD11-4F58-AAC8-A77A6350D983}">
  <ds:schemaRefs>
    <ds:schemaRef ds:uri="http://schemas.microsoft.com/sharepoint/v3/contenttype/forms"/>
  </ds:schemaRefs>
</ds:datastoreItem>
</file>

<file path=customXml/itemProps3.xml><?xml version="1.0" encoding="utf-8"?>
<ds:datastoreItem xmlns:ds="http://schemas.openxmlformats.org/officeDocument/2006/customXml" ds:itemID="{32F198A9-11D8-45F9-B748-A76A8E4E767A}"/>
</file>

<file path=docProps/app.xml><?xml version="1.0" encoding="utf-8"?>
<Properties xmlns="http://schemas.openxmlformats.org/officeDocument/2006/extended-properties" xmlns:vt="http://schemas.openxmlformats.org/officeDocument/2006/docPropsVTypes">
  <Template>LA DPH</Template>
  <TotalTime>1743</TotalTime>
  <Words>724</Words>
  <Application>Microsoft Office PowerPoint</Application>
  <PresentationFormat>Widescreen</PresentationFormat>
  <Paragraphs>71</Paragraphs>
  <Slides>8</Slides>
  <Notes>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8</vt:i4>
      </vt:variant>
    </vt:vector>
  </HeadingPairs>
  <TitlesOfParts>
    <vt:vector size="21" baseType="lpstr">
      <vt:lpstr>Arial</vt:lpstr>
      <vt:lpstr>Arial Black</vt:lpstr>
      <vt:lpstr>Calibri</vt:lpstr>
      <vt:lpstr>Franklin Gothic Demi</vt:lpstr>
      <vt:lpstr>Montserrat Light</vt:lpstr>
      <vt:lpstr>Montserrat SemiBold</vt:lpstr>
      <vt:lpstr>Symbol</vt:lpstr>
      <vt:lpstr>Times New Roman</vt:lpstr>
      <vt:lpstr>LA DPH</vt:lpstr>
      <vt:lpstr>4_Office Theme</vt:lpstr>
      <vt:lpstr>6_Office Theme</vt:lpstr>
      <vt:lpstr>1_LA DPH</vt:lpstr>
      <vt:lpstr>5_Office Theme</vt:lpstr>
      <vt:lpstr>DPH Provider Vaccine Office Hours:  COVID-19 Vaccine Updates 1/11/2023</vt:lpstr>
      <vt:lpstr>My Turn/myCAvax System Upgrades</vt:lpstr>
      <vt:lpstr>Help Desk Holiday Availability</vt:lpstr>
      <vt:lpstr>TPR Redistribution of Moderna Bivalent Boosters</vt:lpstr>
      <vt:lpstr>Reminder for VFC Providers: KidsVaxGrant 3.0</vt:lpstr>
      <vt:lpstr>Western States Scientific Review Workgroup (WSSRW)</vt:lpstr>
      <vt:lpstr>FDA’s Upcoming VRBPAC Meeting</vt:lpstr>
      <vt:lpstr>CDC Launches Let’s Rise Initiative to Get Routine Immunizations Back on Track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Vaccine Order Updates</dc:title>
  <dc:creator>Wendi</dc:creator>
  <cp:lastModifiedBy>Laurel Fowler</cp:lastModifiedBy>
  <cp:revision>91</cp:revision>
  <dcterms:created xsi:type="dcterms:W3CDTF">2022-02-22T23:59:23Z</dcterms:created>
  <dcterms:modified xsi:type="dcterms:W3CDTF">2023-01-11T16:33:07Z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0x01010027CD91F4C12E414BB1986EB74AB9F7F7</vt:lpwstr>
  </property>
</Properties>
</file>