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21"/>
    <p:sldMasterId id="2147484664" r:id="rId22"/>
    <p:sldMasterId id="2147484677" r:id="rId23"/>
  </p:sldMasterIdLst>
  <p:notesMasterIdLst>
    <p:notesMasterId r:id="rId46"/>
  </p:notesMasterIdLst>
  <p:handoutMasterIdLst>
    <p:handoutMasterId r:id="rId47"/>
  </p:handoutMasterIdLst>
  <p:sldIdLst>
    <p:sldId id="1232" r:id="rId24"/>
    <p:sldId id="1326" r:id="rId25"/>
    <p:sldId id="1211" r:id="rId26"/>
    <p:sldId id="1134" r:id="rId27"/>
    <p:sldId id="1332" r:id="rId28"/>
    <p:sldId id="1143" r:id="rId29"/>
    <p:sldId id="1141" r:id="rId30"/>
    <p:sldId id="1327" r:id="rId31"/>
    <p:sldId id="1328" r:id="rId32"/>
    <p:sldId id="1329" r:id="rId33"/>
    <p:sldId id="1151" r:id="rId34"/>
    <p:sldId id="1313" r:id="rId35"/>
    <p:sldId id="1314" r:id="rId36"/>
    <p:sldId id="1330" r:id="rId37"/>
    <p:sldId id="1142" r:id="rId38"/>
    <p:sldId id="1331" r:id="rId39"/>
    <p:sldId id="1333" r:id="rId40"/>
    <p:sldId id="1339" r:id="rId41"/>
    <p:sldId id="1340" r:id="rId42"/>
    <p:sldId id="1341" r:id="rId43"/>
    <p:sldId id="1342" r:id="rId44"/>
    <p:sldId id="1343" r:id="rId4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4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DE7"/>
    <a:srgbClr val="000099"/>
    <a:srgbClr val="003D71"/>
    <a:srgbClr val="993300"/>
    <a:srgbClr val="0000FF"/>
    <a:srgbClr val="996600"/>
    <a:srgbClr val="66FFCC"/>
    <a:srgbClr val="CC99FF"/>
    <a:srgbClr val="008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35" autoAdjust="0"/>
    <p:restoredTop sz="88571" autoAdjust="0"/>
  </p:normalViewPr>
  <p:slideViewPr>
    <p:cSldViewPr>
      <p:cViewPr varScale="1">
        <p:scale>
          <a:sx n="165" d="100"/>
          <a:sy n="165" d="100"/>
        </p:scale>
        <p:origin x="138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1398"/>
    </p:cViewPr>
  </p:sorterViewPr>
  <p:notesViewPr>
    <p:cSldViewPr>
      <p:cViewPr varScale="1">
        <p:scale>
          <a:sx n="66" d="100"/>
          <a:sy n="66" d="100"/>
        </p:scale>
        <p:origin x="3130" y="58"/>
      </p:cViewPr>
      <p:guideLst>
        <p:guide orient="horz" pos="2924"/>
        <p:guide pos="2204"/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Master" Target="slideMasters/slideMaster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Master" Target="slideMasters/slideMaster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3600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Ozone Design Values</a:t>
            </a:r>
          </a:p>
        </c:rich>
      </c:tx>
      <c:layout>
        <c:manualLayout>
          <c:xMode val="edge"/>
          <c:yMode val="edge"/>
          <c:x val="0.16678363169608446"/>
          <c:y val="1.61392502637532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99417699683745E-2"/>
          <c:y val="0.18987587193738276"/>
          <c:w val="0.9140861751895355"/>
          <c:h val="0.55076469322822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Ozone!$B$1</c:f>
              <c:strCache>
                <c:ptCount val="1"/>
                <c:pt idx="0">
                  <c:v>2015 design Value (confirmed)</c:v>
                </c:pt>
              </c:strCache>
            </c:strRef>
          </c:tx>
          <c:invertIfNegative val="0"/>
          <c:cat>
            <c:strRef>
              <c:f>Ozone!$A$2:$A$19</c:f>
              <c:strCache>
                <c:ptCount val="18"/>
                <c:pt idx="0">
                  <c:v>Mesa</c:v>
                </c:pt>
                <c:pt idx="1">
                  <c:v>Pinnacle Peak</c:v>
                </c:pt>
                <c:pt idx="2">
                  <c:v>North Phoenix</c:v>
                </c:pt>
                <c:pt idx="3">
                  <c:v>Falcon Field</c:v>
                </c:pt>
                <c:pt idx="4">
                  <c:v>West Phoenix</c:v>
                </c:pt>
                <c:pt idx="5">
                  <c:v>Blue Point</c:v>
                </c:pt>
                <c:pt idx="6">
                  <c:v>Humboldt Mountain</c:v>
                </c:pt>
                <c:pt idx="7">
                  <c:v>Central Phoenix</c:v>
                </c:pt>
                <c:pt idx="8">
                  <c:v>South Phoenix</c:v>
                </c:pt>
                <c:pt idx="9">
                  <c:v>Cave Creek</c:v>
                </c:pt>
                <c:pt idx="10">
                  <c:v>Rio Verde</c:v>
                </c:pt>
                <c:pt idx="11">
                  <c:v>South Scottsdale</c:v>
                </c:pt>
                <c:pt idx="12">
                  <c:v>Dysart</c:v>
                </c:pt>
                <c:pt idx="13">
                  <c:v>Glendale</c:v>
                </c:pt>
                <c:pt idx="14">
                  <c:v>West Chandler</c:v>
                </c:pt>
                <c:pt idx="15">
                  <c:v>Fountain Hills</c:v>
                </c:pt>
                <c:pt idx="16">
                  <c:v>Tempe</c:v>
                </c:pt>
                <c:pt idx="17">
                  <c:v>Buckeye</c:v>
                </c:pt>
              </c:strCache>
            </c:strRef>
          </c:cat>
          <c:val>
            <c:numRef>
              <c:f>Ozone!$B$2:$B$19</c:f>
              <c:numCache>
                <c:formatCode>0</c:formatCode>
                <c:ptCount val="18"/>
                <c:pt idx="0">
                  <c:v>78</c:v>
                </c:pt>
                <c:pt idx="1">
                  <c:v>78</c:v>
                </c:pt>
                <c:pt idx="2">
                  <c:v>77</c:v>
                </c:pt>
                <c:pt idx="3">
                  <c:v>75</c:v>
                </c:pt>
                <c:pt idx="4">
                  <c:v>75</c:v>
                </c:pt>
                <c:pt idx="5">
                  <c:v>74</c:v>
                </c:pt>
                <c:pt idx="6">
                  <c:v>73</c:v>
                </c:pt>
                <c:pt idx="7">
                  <c:v>72</c:v>
                </c:pt>
                <c:pt idx="8">
                  <c:v>72</c:v>
                </c:pt>
                <c:pt idx="9">
                  <c:v>71</c:v>
                </c:pt>
                <c:pt idx="10">
                  <c:v>71</c:v>
                </c:pt>
                <c:pt idx="11">
                  <c:v>71</c:v>
                </c:pt>
                <c:pt idx="12">
                  <c:v>70</c:v>
                </c:pt>
                <c:pt idx="13">
                  <c:v>70</c:v>
                </c:pt>
                <c:pt idx="14">
                  <c:v>70</c:v>
                </c:pt>
                <c:pt idx="15">
                  <c:v>69</c:v>
                </c:pt>
                <c:pt idx="16">
                  <c:v>64</c:v>
                </c:pt>
                <c:pt idx="17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2334136"/>
        <c:axId val="592334528"/>
      </c:barChart>
      <c:lineChart>
        <c:grouping val="standard"/>
        <c:varyColors val="0"/>
        <c:ser>
          <c:idx val="2"/>
          <c:order val="1"/>
          <c:tx>
            <c:strRef>
              <c:f>Ozone!$C$1</c:f>
              <c:strCache>
                <c:ptCount val="1"/>
                <c:pt idx="0">
                  <c:v>2015 Standard</c:v>
                </c:pt>
              </c:strCache>
            </c:strRef>
          </c:tx>
          <c:spPr>
            <a:ln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Ozone!$A$2:$A$19</c:f>
              <c:strCache>
                <c:ptCount val="18"/>
                <c:pt idx="0">
                  <c:v>Mesa</c:v>
                </c:pt>
                <c:pt idx="1">
                  <c:v>Pinnacle Peak</c:v>
                </c:pt>
                <c:pt idx="2">
                  <c:v>North Phoenix</c:v>
                </c:pt>
                <c:pt idx="3">
                  <c:v>Falcon Field</c:v>
                </c:pt>
                <c:pt idx="4">
                  <c:v>West Phoenix</c:v>
                </c:pt>
                <c:pt idx="5">
                  <c:v>Blue Point</c:v>
                </c:pt>
                <c:pt idx="6">
                  <c:v>Humboldt Mountain</c:v>
                </c:pt>
                <c:pt idx="7">
                  <c:v>Central Phoenix</c:v>
                </c:pt>
                <c:pt idx="8">
                  <c:v>South Phoenix</c:v>
                </c:pt>
                <c:pt idx="9">
                  <c:v>Cave Creek</c:v>
                </c:pt>
                <c:pt idx="10">
                  <c:v>Rio Verde</c:v>
                </c:pt>
                <c:pt idx="11">
                  <c:v>South Scottsdale</c:v>
                </c:pt>
                <c:pt idx="12">
                  <c:v>Dysart</c:v>
                </c:pt>
                <c:pt idx="13">
                  <c:v>Glendale</c:v>
                </c:pt>
                <c:pt idx="14">
                  <c:v>West Chandler</c:v>
                </c:pt>
                <c:pt idx="15">
                  <c:v>Fountain Hills</c:v>
                </c:pt>
                <c:pt idx="16">
                  <c:v>Tempe</c:v>
                </c:pt>
                <c:pt idx="17">
                  <c:v>Buckeye</c:v>
                </c:pt>
              </c:strCache>
            </c:strRef>
          </c:cat>
          <c:val>
            <c:numRef>
              <c:f>Ozone!$C$2:$C$19</c:f>
              <c:numCache>
                <c:formatCode>General</c:formatCode>
                <c:ptCount val="18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70</c:v>
                </c:pt>
                <c:pt idx="6">
                  <c:v>70</c:v>
                </c:pt>
                <c:pt idx="7">
                  <c:v>70</c:v>
                </c:pt>
                <c:pt idx="8">
                  <c:v>70</c:v>
                </c:pt>
                <c:pt idx="9">
                  <c:v>70</c:v>
                </c:pt>
                <c:pt idx="10">
                  <c:v>70</c:v>
                </c:pt>
                <c:pt idx="11">
                  <c:v>70</c:v>
                </c:pt>
                <c:pt idx="12">
                  <c:v>70</c:v>
                </c:pt>
                <c:pt idx="13">
                  <c:v>70</c:v>
                </c:pt>
                <c:pt idx="14">
                  <c:v>70</c:v>
                </c:pt>
                <c:pt idx="15">
                  <c:v>70</c:v>
                </c:pt>
                <c:pt idx="16">
                  <c:v>70</c:v>
                </c:pt>
                <c:pt idx="17">
                  <c:v>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2334136"/>
        <c:axId val="592334528"/>
      </c:lineChart>
      <c:catAx>
        <c:axId val="592334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2334528"/>
        <c:crosses val="autoZero"/>
        <c:auto val="1"/>
        <c:lblAlgn val="ctr"/>
        <c:lblOffset val="100"/>
        <c:noMultiLvlLbl val="0"/>
      </c:catAx>
      <c:valAx>
        <c:axId val="592334528"/>
        <c:scaling>
          <c:orientation val="minMax"/>
          <c:min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Ozone Concentrations (ppb)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233413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b"/>
      <c:legendEntry>
        <c:idx val="0"/>
        <c:txPr>
          <a:bodyPr/>
          <a:lstStyle/>
          <a:p>
            <a:pPr>
              <a:defRPr sz="1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7.7721473533210059E-2"/>
          <c:y val="0.91180009237323234"/>
          <c:w val="0.6833599341272647"/>
          <c:h val="4.7830325693522399E-2"/>
        </c:manualLayout>
      </c:layout>
      <c:overlay val="0"/>
      <c:txPr>
        <a:bodyPr/>
        <a:lstStyle/>
        <a:p>
          <a:pPr>
            <a:defRPr sz="1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0.07001</cdr:x>
      <cdr:y>0.1315</cdr:y>
    </cdr:from>
    <cdr:to>
      <cdr:x>0.98116</cdr:x>
      <cdr:y>0.18259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7218" y="827484"/>
          <a:ext cx="7903057" cy="321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Design</a:t>
          </a:r>
          <a:r>
            <a:rPr lang="en-US" sz="1600" b="1" baseline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baseline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value is based upon a </a:t>
          </a:r>
          <a:r>
            <a:rPr lang="en-US" sz="1800" b="1" baseline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3-year</a:t>
          </a:r>
          <a:r>
            <a:rPr lang="en-US" sz="1600" b="1" baseline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average of the 4</a:t>
          </a:r>
          <a:r>
            <a:rPr lang="en-US" sz="1600" b="1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1600" b="1" baseline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highest 8-hour </a:t>
          </a:r>
          <a:r>
            <a:rPr lang="en-US" sz="1600" b="1" baseline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reading</a:t>
          </a:r>
          <a:endParaRPr lang="en-US" sz="1600" b="1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0.2814</cdr:x>
      <cdr:y>0.20123</cdr:y>
    </cdr:from>
    <cdr:to>
      <cdr:x>0.46472</cdr:x>
      <cdr:y>0.24914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439230" y="1266554"/>
          <a:ext cx="1589095" cy="30154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rPr>
            <a:t>MCAQD Monitors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593" cy="4657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854" y="0"/>
            <a:ext cx="2971593" cy="4657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D678F11-F309-4F29-AD15-79ED9664DA13}" type="datetimeFigureOut">
              <a:rPr lang="en-US"/>
              <a:pPr>
                <a:defRPr/>
              </a:pPr>
              <a:t>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037"/>
            <a:ext cx="2971593" cy="4657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854" y="8829037"/>
            <a:ext cx="2971593" cy="4657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DF7C869-8365-4663-8094-4D9B86EC4C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105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593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54" y="0"/>
            <a:ext cx="2971593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C5A2CF0-363A-40E5-BD84-99B611B753B1}" type="datetimeFigureOut">
              <a:rPr lang="en-US"/>
              <a:pPr>
                <a:defRPr/>
              </a:pPr>
              <a:t>1/5/2017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12" y="4416110"/>
            <a:ext cx="5485778" cy="4182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0627"/>
            <a:ext cx="2971593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54" y="8830627"/>
            <a:ext cx="2971593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039037B-1165-4378-A320-D4BD602F5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95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01532F-D0EE-484B-8E55-0FDE0620E0B4}" type="slidenum">
              <a:rPr lang="en-US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72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C1D79-CBBE-41CE-A048-B474EA73235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06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9037B-1165-4378-A320-D4BD602F544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34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DA9D52-4820-4ADB-BFF3-437F2D10F454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29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9037B-1165-4378-A320-D4BD602F544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13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9037B-1165-4378-A320-D4BD602F544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82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9037B-1165-4378-A320-D4BD602F544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61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A37AEC-7241-4CF7-9E0B-44E7AD2B82E2}" type="slidenum">
              <a:rPr lang="en-US" smtClean="0">
                <a:latin typeface="Arial" pitchFamily="34" charset="0"/>
              </a:rPr>
              <a:pPr/>
              <a:t>11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27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9037B-1165-4378-A320-D4BD602F54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83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9037B-1165-4378-A320-D4BD602F544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7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6E9A6-2CF5-4233-92F9-1B46DF1B3373}" type="datetime1">
              <a:rPr lang="en-US" smtClean="0"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2ECE2-96AD-45D8-8919-65DAB641F5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5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21D40-3016-45AB-999A-45232A613EC9}" type="datetime1">
              <a:rPr lang="en-US" smtClean="0"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FFFD2-B96C-4C31-9D8D-6E464A9863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8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B7CD-8864-408B-B804-CFA38EED85CC}" type="datetime1">
              <a:rPr lang="en-US" smtClean="0"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DF98-23EB-4BA1-9C54-A3D878EA3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96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133600"/>
            <a:ext cx="4343400" cy="6127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800" i="0" kern="1200" dirty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06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en-US" sz="28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35325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24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20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18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16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1600" i="0" kern="1200" dirty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en-US" sz="28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35325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24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20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18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16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1600" i="0" kern="1200" dirty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65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9020-1D65-4D2E-A8CC-5B3C5E6118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2ECE2-96AD-45D8-8919-65DAB641F5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06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4424-8_mcca_ppt_inside_4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7430-7B2F-4DF5-B85E-8341544C6D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4CE9C-5128-42D5-8221-144FA6BD3E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51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F572-615D-4667-AE28-C6481651E7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D664-B96F-491E-852F-1701EF6985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1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4424-8_mcca_ppt_inside_4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maricopa.gov/pio/images/Maricopa_Logos/Web/MAR-Seal-RGB_samp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06912-8F42-4676-86C2-0273EF05EA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75706-1FDE-426C-B571-C80501E674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62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4424-8_mcca_ppt_inside_4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520C1-1E7A-48A3-9EAB-2178316CF1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0B6AA-3546-4841-8802-903A92E9E6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04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0D2D-B9B9-4B05-AB4E-227696B2BA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AD5B4-EA6C-48BC-AE25-5C31311DE4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5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247C-F89E-4692-B945-4D842F139FE5}" type="datetime1">
              <a:rPr lang="en-US" smtClean="0"/>
              <a:t>1/5/2017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4CE9C-5128-42D5-8221-144FA6BD3E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30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DF0A4-EF98-4C2E-BD2A-1CB357EC9C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1F51C-7BEE-460E-AC12-CAFEB1A51F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43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4424-8_mcca_ppt_inside_4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527175" y="0"/>
            <a:ext cx="747077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3200" i="1" kern="1200" dirty="0">
                <a:solidFill>
                  <a:srgbClr val="8CC63F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smtClean="0"/>
              <a:t>Click to edit Master 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800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BC122-53A4-4CFD-8730-2764C7A390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6716A-B3F3-4FF1-BB5E-5D4E67CE62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392BE-5F7C-4010-997B-16E648B553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FFFD2-B96C-4C31-9D8D-6E464A9863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11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E8BF0-E616-4AC2-9BF1-A49B0737E8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DF98-23EB-4BA1-9C54-A3D878EA3F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15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4424-8_mcca_ppt_inside_4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en-US" sz="28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35325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24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20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18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16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1600" i="0" kern="1200" dirty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en-US" sz="28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35325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24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20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18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16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1600" i="0" kern="1200" dirty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7048" y="0"/>
            <a:ext cx="7470648" cy="98755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3200" i="1" kern="1200" dirty="0">
                <a:solidFill>
                  <a:srgbClr val="8CC63F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67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6E9A6-2CF5-4233-92F9-1B46DF1B33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2ECE2-96AD-45D8-8919-65DAB641F5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3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247C-F89E-4692-B945-4D842F139F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4CE9C-5128-42D5-8221-144FA6BD3E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96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EFF14-E063-413C-81D5-721D2C3EB1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D664-B96F-491E-852F-1701EF6985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45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aricopa.gov/pio/images/Maricopa_Logos/Web/MAR-Seal-RGB_samp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4FDFF-CA11-413F-89E4-17F43E1FFA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75706-1FDE-426C-B571-C80501E674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7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EFF14-E063-413C-81D5-721D2C3EB107}" type="datetime1">
              <a:rPr lang="en-US" smtClean="0"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D664-B96F-491E-852F-1701EF698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50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3731-898D-4143-B27C-C1E87D0BE7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0B6AA-3546-4841-8802-903A92E9E6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34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4717-2E5F-492D-9F4B-2FD2659B67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AD5B4-EA6C-48BC-AE25-5C31311DE4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66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8F21-47CE-4FBC-9AFC-E15532522A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1F51C-7BEE-460E-AC12-CAFEB1A51F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26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470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7D625-4CFE-4C6D-942D-B6C5E560DF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6716A-B3F3-4FF1-BB5E-5D4E67CE62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76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21D40-3016-45AB-999A-45232A613E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FFFD2-B96C-4C31-9D8D-6E464A9863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87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B7CD-8864-408B-B804-CFA38EED85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DF98-23EB-4BA1-9C54-A3D878EA3F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47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133600"/>
            <a:ext cx="4343400" cy="6127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800" i="0" kern="1200" dirty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10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en-US" sz="28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35325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24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20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18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16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1600" i="0" kern="1200" dirty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en-US" sz="28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35325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24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20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18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1600" i="0" kern="1200" dirty="0" smtClean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lang="en-US" sz="1600" i="0" kern="1200" dirty="0">
                <a:solidFill>
                  <a:srgbClr val="003D7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aricopa.gov/pio/images/Maricopa_Logos/Web/MAR-Seal-RGB_samp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4FDFF-CA11-413F-89E4-17F43E1FFA23}" type="datetime1">
              <a:rPr lang="en-US" smtClean="0"/>
              <a:t>1/5/2017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75706-1FDE-426C-B571-C80501E674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1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3731-898D-4143-B27C-C1E87D0BE7CE}" type="datetime1">
              <a:rPr lang="en-US" smtClean="0"/>
              <a:t>1/5/2017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0B6AA-3546-4841-8802-903A92E9E6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2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4717-2E5F-492D-9F4B-2FD2659B670D}" type="datetime1">
              <a:rPr lang="en-US" smtClean="0"/>
              <a:t>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AD5B4-EA6C-48BC-AE25-5C31311DE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4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8F21-47CE-4FBC-9AFC-E15532522A1F}" type="datetime1">
              <a:rPr lang="en-US" smtClean="0"/>
              <a:t>1/5/2017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1F51C-7BEE-460E-AC12-CAFEB1A51F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4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98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7D625-4CFE-4C6D-942D-B6C5E560DF58}" type="datetime1">
              <a:rPr lang="en-US" smtClean="0"/>
              <a:t>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6716A-B3F3-4FF1-BB5E-5D4E67CE62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3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1A4AC42-5DC6-4C79-8F5B-7282E5ABA79F}" type="datetime1">
              <a:rPr lang="en-US" smtClean="0"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6B6D75-877B-472F-94F9-849EF8580F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39" r:id="rId3"/>
    <p:sldLayoutId id="2147484640" r:id="rId4"/>
    <p:sldLayoutId id="2147484641" r:id="rId5"/>
    <p:sldLayoutId id="2147484642" r:id="rId6"/>
    <p:sldLayoutId id="2147484643" r:id="rId7"/>
    <p:sldLayoutId id="2147484644" r:id="rId8"/>
    <p:sldLayoutId id="2147484645" r:id="rId9"/>
    <p:sldLayoutId id="2147484646" r:id="rId10"/>
    <p:sldLayoutId id="2147484647" r:id="rId11"/>
    <p:sldLayoutId id="2147484648" r:id="rId12"/>
    <p:sldLayoutId id="2147484649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BE1FC34-7319-4C9B-A48C-3CC68525B8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6B6D75-877B-472F-94F9-849EF8580F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7175" y="0"/>
            <a:ext cx="7470775" cy="987425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3200" i="1" kern="1200" dirty="0">
                <a:solidFill>
                  <a:srgbClr val="8CC63F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7238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7" r:id="rId3"/>
    <p:sldLayoutId id="2147484668" r:id="rId4"/>
    <p:sldLayoutId id="2147484669" r:id="rId5"/>
    <p:sldLayoutId id="2147484670" r:id="rId6"/>
    <p:sldLayoutId id="2147484671" r:id="rId7"/>
    <p:sldLayoutId id="2147484672" r:id="rId8"/>
    <p:sldLayoutId id="2147484673" r:id="rId9"/>
    <p:sldLayoutId id="2147484674" r:id="rId10"/>
    <p:sldLayoutId id="2147484675" r:id="rId11"/>
    <p:sldLayoutId id="21474846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1A4AC42-5DC6-4C79-8F5B-7282E5ABA7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6B6D75-877B-472F-94F9-849EF8580F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2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8" r:id="rId1"/>
    <p:sldLayoutId id="2147484679" r:id="rId2"/>
    <p:sldLayoutId id="2147484680" r:id="rId3"/>
    <p:sldLayoutId id="2147484681" r:id="rId4"/>
    <p:sldLayoutId id="2147484682" r:id="rId5"/>
    <p:sldLayoutId id="2147484683" r:id="rId6"/>
    <p:sldLayoutId id="2147484684" r:id="rId7"/>
    <p:sldLayoutId id="2147484685" r:id="rId8"/>
    <p:sldLayoutId id="2147484686" r:id="rId9"/>
    <p:sldLayoutId id="2147484687" r:id="rId10"/>
    <p:sldLayoutId id="2147484688" r:id="rId11"/>
    <p:sldLayoutId id="2147484689" r:id="rId12"/>
    <p:sldLayoutId id="2147484690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att.Haber@erg.com" TargetMode="External"/><Relationship Id="rId2" Type="http://schemas.openxmlformats.org/officeDocument/2006/relationships/hyperlink" Target="mailto:Paula.Fields@erg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ctrTitle"/>
          </p:nvPr>
        </p:nvSpPr>
        <p:spPr>
          <a:xfrm>
            <a:off x="914400" y="1828800"/>
            <a:ext cx="7772400" cy="1470025"/>
          </a:xfrm>
        </p:spPr>
        <p:txBody>
          <a:bodyPr anchor="t"/>
          <a:lstStyle/>
          <a:p>
            <a:pPr algn="l" eaLnBrk="1" hangingPunct="1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Maricopa County </a:t>
            </a:r>
            <a:b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uality Department </a:t>
            </a:r>
            <a:r>
              <a:rPr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3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sz="3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 McNeely</a:t>
            </a:r>
            <a:br>
              <a:rPr lang="en-US" sz="3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en-US" sz="3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/>
            </a:r>
            <a:br>
              <a:rPr lang="en-US" sz="3000" dirty="0" smtClean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dirty="0" smtClean="0">
                <a:latin typeface="Arial" charset="0"/>
                <a:cs typeface="Arial" charset="0"/>
              </a:rPr>
              <a:t/>
            </a:r>
            <a:br>
              <a:rPr dirty="0" smtClean="0">
                <a:latin typeface="Arial" charset="0"/>
                <a:cs typeface="Arial" charset="0"/>
              </a:rPr>
            </a:br>
            <a:r>
              <a:rPr sz="4400" dirty="0" smtClean="0">
                <a:latin typeface="Arial" charset="0"/>
                <a:cs typeface="Arial" charset="0"/>
              </a:rPr>
              <a:t/>
            </a:r>
            <a:br>
              <a:rPr sz="4400" dirty="0" smtClean="0">
                <a:latin typeface="Arial" charset="0"/>
                <a:cs typeface="Arial" charset="0"/>
              </a:rPr>
            </a:br>
            <a:r>
              <a:rPr sz="2200" dirty="0" smtClean="0">
                <a:latin typeface="Arial" charset="0"/>
                <a:cs typeface="Arial" charset="0"/>
              </a:rPr>
              <a:t/>
            </a:r>
            <a:br>
              <a:rPr sz="2200" dirty="0" smtClean="0">
                <a:latin typeface="Arial" charset="0"/>
                <a:cs typeface="Arial" charset="0"/>
              </a:rPr>
            </a:br>
            <a:r>
              <a:rPr sz="2200" dirty="0" smtClean="0">
                <a:latin typeface="Arial" charset="0"/>
                <a:cs typeface="Arial" charset="0"/>
              </a:rPr>
              <a:t/>
            </a:r>
            <a:br>
              <a:rPr sz="2200" dirty="0" smtClean="0">
                <a:latin typeface="Arial" charset="0"/>
                <a:cs typeface="Arial" charset="0"/>
              </a:rPr>
            </a:br>
            <a:endParaRPr sz="2200" dirty="0" smtClean="0">
              <a:latin typeface="Arial" charset="0"/>
              <a:cs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3352800"/>
            <a:ext cx="6629400" cy="0"/>
          </a:xfrm>
          <a:prstGeom prst="line">
            <a:avLst/>
          </a:prstGeom>
          <a:ln>
            <a:solidFill>
              <a:srgbClr val="00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648200"/>
            <a:ext cx="2593047" cy="174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sources of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VOC or NO</a:t>
            </a:r>
            <a:r>
              <a:rPr lang="en-US" sz="28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880282"/>
              </p:ext>
            </p:extLst>
          </p:nvPr>
        </p:nvGraphicFramePr>
        <p:xfrm>
          <a:off x="533400" y="1371600"/>
          <a:ext cx="7924800" cy="52577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143000"/>
                <a:gridCol w="3352800"/>
                <a:gridCol w="1600200"/>
                <a:gridCol w="990600"/>
                <a:gridCol w="838200"/>
              </a:tblGrid>
              <a:tr h="41005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b="1" dirty="0" smtClean="0">
                          <a:solidFill>
                            <a:srgbClr val="0070C0"/>
                          </a:solidFill>
                          <a:effectLst/>
                        </a:rPr>
                        <a:t>Permit No.</a:t>
                      </a:r>
                      <a:endParaRPr lang="en-US" sz="1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 rowSpan="2">
                  <a:txBody>
                    <a:bodyPr/>
                    <a:lstStyle/>
                    <a:p>
                      <a:pPr marL="0" marR="5143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</a:rPr>
                        <a:t>Facility 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effectLst/>
                        </a:rPr>
                        <a:t>Name</a:t>
                      </a:r>
                      <a:endParaRPr lang="en-US" sz="1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57200" algn="l"/>
                        </a:tabLs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effectLst/>
                        </a:rPr>
                        <a:t>City</a:t>
                      </a: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</a:rPr>
                        <a:t>, ZIP</a:t>
                      </a:r>
                      <a:endParaRPr lang="en-US" sz="1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57200" algn="l"/>
                        </a:tabLs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</a:rPr>
                        <a:t>Potential ERCs (tons/</a:t>
                      </a:r>
                      <a:r>
                        <a:rPr lang="en-US" sz="1200" b="1" dirty="0" err="1">
                          <a:solidFill>
                            <a:srgbClr val="0070C0"/>
                          </a:solidFill>
                          <a:effectLst/>
                        </a:rPr>
                        <a:t>yr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41" marR="13241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502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41" marR="44341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41" marR="443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</a:rPr>
                        <a:t>VOC</a:t>
                      </a:r>
                      <a:endParaRPr lang="en-US" sz="1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r>
                        <a:rPr lang="en-US" sz="1200" b="1" baseline="-25000" dirty="0">
                          <a:solidFill>
                            <a:srgbClr val="0070C0"/>
                          </a:solidFill>
                          <a:effectLst/>
                        </a:rPr>
                        <a:t>x</a:t>
                      </a:r>
                      <a:endParaRPr lang="en-US" sz="1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b"/>
                </a:tc>
              </a:tr>
              <a:tr h="288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100087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Di-Matrix Precision Manufacturing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Phoenix, 85040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17.4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</a:tr>
              <a:tr h="288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110178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Saint </a:t>
                      </a:r>
                      <a:r>
                        <a:rPr lang="en-US" sz="1200" dirty="0" err="1">
                          <a:solidFill>
                            <a:srgbClr val="0070C0"/>
                          </a:solidFill>
                          <a:effectLst/>
                        </a:rPr>
                        <a:t>Gobain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 Solar Glass Facility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Goodyear, 85338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9.9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</a:tr>
              <a:tr h="288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020005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Jabil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Tempe, 85281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8.5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</a:tr>
              <a:tr h="288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010233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All Pro Industrial Finishes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Tempe, 85281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8.4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</a:tr>
              <a:tr h="288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150049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Artisan Natural Stone Products LLP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Phoenix, 85034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7.8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</a:tr>
              <a:tr h="2827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010240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Wells Cargo Inc./</a:t>
                      </a:r>
                      <a:r>
                        <a:rPr lang="en-US" sz="1200" dirty="0" err="1">
                          <a:solidFill>
                            <a:srgbClr val="0070C0"/>
                          </a:solidFill>
                          <a:effectLst/>
                        </a:rPr>
                        <a:t>Haulmark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 Industries Inc.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Phoenix, 85043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6.0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</a:tr>
              <a:tr h="288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110195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Crown Custom Millwork LLC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Phoenix, 85085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5.0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</a:tr>
              <a:tr h="288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990152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Wickenburg Oil Company LLC 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Wickenburg, 85390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4.2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</a:tr>
              <a:tr h="288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020189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American Case &amp; Pedestal Mfg. Co.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Phoenix, 85009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4.0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</a:tr>
              <a:tr h="288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990254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Benchmark Electronics Phoenix, Inc.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Phoenix, 85023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2.1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</a:tr>
              <a:tr h="288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090003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Phoenix San-Man Inc.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Buckeye, 85326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9.9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</a:tr>
              <a:tr h="288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010143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 err="1">
                          <a:solidFill>
                            <a:srgbClr val="0070C0"/>
                          </a:solidFill>
                          <a:effectLst/>
                        </a:rPr>
                        <a:t>Gro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-Well Brands Inc.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Phoenix, 85009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8.3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</a:tr>
              <a:tr h="288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970349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 err="1">
                          <a:solidFill>
                            <a:srgbClr val="0070C0"/>
                          </a:solidFill>
                          <a:effectLst/>
                        </a:rPr>
                        <a:t>Cemex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 – Central Ave. Plant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Phoenix, 85041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7.5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</a:tr>
              <a:tr h="288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090298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5143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Phoenix Brick Yard</a:t>
                      </a:r>
                      <a:endParaRPr lang="en-US" sz="1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Phoenix, 85007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07975" algn="dec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89560" algn="dec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3.1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/>
                </a:tc>
              </a:tr>
              <a:tr h="61507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5143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Totals: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5143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41" marR="44341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41" marR="443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07975" algn="dec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73.3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89560" algn="dec"/>
                        </a:tabLs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28.8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6" marR="332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3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035773" y="23149"/>
            <a:ext cx="7470775" cy="987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Categories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8077200" cy="4114800"/>
          </a:xfrm>
        </p:spPr>
        <p:txBody>
          <a:bodyPr/>
          <a:lstStyle/>
          <a:p>
            <a:pPr marL="533400" indent="-533400">
              <a:lnSpc>
                <a:spcPct val="150000"/>
              </a:lnSpc>
              <a:buFont typeface="Arial" pitchFamily="34" charset="0"/>
              <a:buNone/>
            </a:pPr>
            <a:endParaRPr dirty="0" smtClean="0"/>
          </a:p>
          <a:p>
            <a:pPr marL="914400" lvl="1" indent="-457200">
              <a:lnSpc>
                <a:spcPct val="150000"/>
              </a:lnSpc>
              <a:buFont typeface="Arial" pitchFamily="34" charset="0"/>
              <a:buAutoNum type="arabicParenR"/>
            </a:pPr>
            <a:endParaRPr sz="2000" dirty="0" smtClean="0"/>
          </a:p>
        </p:txBody>
      </p:sp>
      <p:sp>
        <p:nvSpPr>
          <p:cNvPr id="18436" name="Content Placeholder 2"/>
          <p:cNvSpPr>
            <a:spLocks noGrp="1"/>
          </p:cNvSpPr>
          <p:nvPr>
            <p:ph idx="4294967295"/>
          </p:nvPr>
        </p:nvSpPr>
        <p:spPr>
          <a:xfrm>
            <a:off x="304800" y="1219200"/>
            <a:ext cx="8458200" cy="4267200"/>
          </a:xfrm>
        </p:spPr>
        <p:txBody>
          <a:bodyPr/>
          <a:lstStyle/>
          <a:p>
            <a:pPr marL="514350" indent="-457200">
              <a:lnSpc>
                <a:spcPct val="150000"/>
              </a:lnSpc>
            </a:pPr>
            <a:endParaRPr sz="2000" dirty="0" smtClean="0">
              <a:solidFill>
                <a:srgbClr val="000099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itchFamily="34" charset="0"/>
              <a:buAutoNum type="arabicParenR"/>
            </a:pPr>
            <a:endParaRPr sz="2000" dirty="0" smtClean="0">
              <a:solidFill>
                <a:srgbClr val="000099"/>
              </a:solidFill>
            </a:endParaRPr>
          </a:p>
        </p:txBody>
      </p:sp>
      <p:pic>
        <p:nvPicPr>
          <p:cNvPr id="18437" name="Picture 1"/>
          <p:cNvPicPr>
            <a:picLocks noChangeAspect="1" noChangeArrowheads="1"/>
          </p:cNvPicPr>
          <p:nvPr/>
        </p:nvPicPr>
        <p:blipFill>
          <a:blip r:embed="rId3" cstate="print"/>
          <a:srcRect l="269"/>
          <a:stretch>
            <a:fillRect/>
          </a:stretch>
        </p:blipFill>
        <p:spPr bwMode="auto">
          <a:xfrm>
            <a:off x="914400" y="936625"/>
            <a:ext cx="7467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-71438" y="4535488"/>
            <a:ext cx="129540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Onroad Mobile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8074025" y="3733800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Point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14288" y="2554288"/>
            <a:ext cx="129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Nonpoint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(Area)</a:t>
            </a: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7921625" y="1924050"/>
            <a:ext cx="129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Nonroad Mobile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524000" y="5105400"/>
            <a:ext cx="1524000" cy="6858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3" name="TextBox 8"/>
          <p:cNvSpPr txBox="1">
            <a:spLocks noChangeArrowheads="1"/>
          </p:cNvSpPr>
          <p:nvPr/>
        </p:nvSpPr>
        <p:spPr bwMode="auto">
          <a:xfrm>
            <a:off x="307975" y="57991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Biogenic</a:t>
            </a:r>
          </a:p>
        </p:txBody>
      </p:sp>
    </p:spTree>
    <p:extLst>
      <p:ext uri="{BB962C8B-B14F-4D97-AF65-F5344CB8AC3E}">
        <p14:creationId xmlns:p14="http://schemas.microsoft.com/office/powerpoint/2010/main" val="34632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VOC Emissions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143000" y="1371600"/>
            <a:ext cx="69342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15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NOX Emissions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143000" y="1219200"/>
            <a:ext cx="6858000" cy="500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00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524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Generating Credits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95400"/>
            <a:ext cx="8343900" cy="4953000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Credits currently generated by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Certifying shutdown credits from existing sources </a:t>
            </a:r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Controlling emissions greater than required by rule and banking the credits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sources of credits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orphan credits</a:t>
            </a:r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Non-traditional (unpermitted, mobile) sources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524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Legislation  &amp; Rules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95400"/>
            <a:ext cx="8229600" cy="4191000"/>
          </a:xfrm>
        </p:spPr>
        <p:txBody>
          <a:bodyPr/>
          <a:lstStyle/>
          <a:p>
            <a:pPr marL="57150" indent="0">
              <a:spcBef>
                <a:spcPts val="10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A.R.S. §49-410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Revisions</a:t>
            </a:r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 sunset date (July 2019)</a:t>
            </a:r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 10% banking “Fee”</a:t>
            </a:r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Authorize non-traditional (unpermitted, mobile) ERC </a:t>
            </a:r>
          </a:p>
          <a:p>
            <a:pPr marL="57150" indent="0">
              <a:spcBef>
                <a:spcPts val="1000"/>
              </a:spcBef>
              <a:buNone/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MCAQD Rule Development</a:t>
            </a:r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 Rule 204 to address non-traditional ERC</a:t>
            </a:r>
          </a:p>
          <a:p>
            <a:pPr marL="57150" indent="0">
              <a:spcBef>
                <a:spcPts val="1000"/>
              </a:spcBef>
              <a:buNone/>
            </a:pPr>
            <a:endParaRPr lang="en-US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 Benchmarking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276600"/>
            <a:ext cx="63246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Eastern Research Group Presentation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31"/>
          <a:stretch/>
        </p:blipFill>
        <p:spPr>
          <a:xfrm>
            <a:off x="3886200" y="2748023"/>
            <a:ext cx="1331117" cy="51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iStock_000003103325cor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91" y="176408"/>
            <a:ext cx="9144000" cy="6858000"/>
          </a:xfrm>
          <a:prstGeom prst="rect">
            <a:avLst/>
          </a:prstGeom>
          <a:solidFill>
            <a:srgbClr val="25408F"/>
          </a:solidFill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18209" y="2413022"/>
            <a:ext cx="8763000" cy="462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 Black" panose="020B0A04020102020204" pitchFamily="34" charset="0"/>
              </a:rPr>
              <a:t>ERC Benchmarking</a:t>
            </a:r>
          </a:p>
          <a:p>
            <a:pPr algn="ctr"/>
            <a:endParaRPr lang="en-US" sz="3000" dirty="0">
              <a:solidFill>
                <a:srgbClr val="0070C0"/>
              </a:solidFill>
              <a:latin typeface="Myriad Web Pro" pitchFamily="34" charset="0"/>
            </a:endParaRPr>
          </a:p>
          <a:p>
            <a:pPr algn="ctr"/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Paula Fields Simms</a:t>
            </a:r>
          </a:p>
          <a:p>
            <a:pPr algn="ctr"/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Haber</a:t>
            </a:r>
          </a:p>
          <a:p>
            <a:pPr algn="ctr"/>
            <a:endParaRPr lang="en-US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Eastern Research Group, Inc. (ERG)</a:t>
            </a:r>
          </a:p>
          <a:p>
            <a:pPr algn="ctr"/>
            <a:endParaRPr lang="en-US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5, 2017</a:t>
            </a:r>
          </a:p>
          <a:p>
            <a:pPr algn="ctr"/>
            <a:endParaRPr lang="en-US" sz="2800" i="1" dirty="0">
              <a:solidFill>
                <a:srgbClr val="25408F"/>
              </a:solidFill>
              <a:latin typeface="Myriad Web Pro" pitchFamily="34" charset="0"/>
            </a:endParaRPr>
          </a:p>
          <a:p>
            <a:pPr algn="ctr"/>
            <a:endParaRPr lang="en-US" sz="2400" dirty="0">
              <a:solidFill>
                <a:srgbClr val="25408F"/>
              </a:solidFill>
              <a:latin typeface="Myriad Web Pro" pitchFamily="34" charset="0"/>
            </a:endParaRPr>
          </a:p>
          <a:p>
            <a:pPr algn="ctr"/>
            <a:endParaRPr lang="en-US" sz="2400" dirty="0">
              <a:solidFill>
                <a:srgbClr val="25408F"/>
              </a:solidFill>
              <a:latin typeface="Myriad Web Pro" pitchFamily="34" charset="0"/>
            </a:endParaRPr>
          </a:p>
          <a:p>
            <a:pPr algn="ctr"/>
            <a:endParaRPr lang="en-US" sz="2400" dirty="0">
              <a:solidFill>
                <a:srgbClr val="25408F"/>
              </a:solidFill>
              <a:latin typeface="Myriad Web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0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Arial Black" panose="020B0A04020102020204" pitchFamily="34" charset="0"/>
              </a:rPr>
              <a:t>ERC Benchmarking Research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4294967295"/>
          </p:nvPr>
        </p:nvSpPr>
        <p:spPr>
          <a:xfrm>
            <a:off x="533400" y="1600200"/>
            <a:ext cx="8305800" cy="4800600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Identify other agencies with ERC banking systems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24 agencies identified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Priority given to Region 9 agencies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6 agencies interviewed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Ohio EPA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New Jersey DEP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Texas (TCEQ)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San Diego APCD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Butte Co. AQMD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Massachusetts DEP</a:t>
            </a:r>
          </a:p>
        </p:txBody>
      </p:sp>
    </p:spTree>
    <p:extLst>
      <p:ext uri="{BB962C8B-B14F-4D97-AF65-F5344CB8AC3E}">
        <p14:creationId xmlns:p14="http://schemas.microsoft.com/office/powerpoint/2010/main" val="20444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Arial Black" panose="020B0A04020102020204" pitchFamily="34" charset="0"/>
              </a:rPr>
              <a:t>ERC Benchmarking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Maricopa </a:t>
            </a:r>
            <a:r>
              <a:rPr lang="en-US" sz="2400" b="1" dirty="0" smtClean="0">
                <a:solidFill>
                  <a:srgbClr val="0070C0"/>
                </a:solidFill>
              </a:rPr>
              <a:t>County </a:t>
            </a:r>
            <a:endParaRPr lang="en-US" sz="2400" b="1" dirty="0">
              <a:solidFill>
                <a:srgbClr val="0070C0"/>
              </a:solidFill>
            </a:endParaRP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Moderate ozone NAA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Inventory has few major sources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Few existing banked ERCs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Outlook for growth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Focus </a:t>
            </a:r>
            <a:r>
              <a:rPr lang="en-US" sz="2400" b="1" dirty="0">
                <a:solidFill>
                  <a:srgbClr val="0070C0"/>
                </a:solidFill>
              </a:rPr>
              <a:t>of ERG Research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Bank orphan credits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Non-traditional (unpermitted sources, mobile sources)</a:t>
            </a:r>
          </a:p>
        </p:txBody>
      </p:sp>
    </p:spTree>
    <p:extLst>
      <p:ext uri="{BB962C8B-B14F-4D97-AF65-F5344CB8AC3E}">
        <p14:creationId xmlns:p14="http://schemas.microsoft.com/office/powerpoint/2010/main" val="16175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Lower Ozone Standards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710013"/>
              </p:ext>
            </p:extLst>
          </p:nvPr>
        </p:nvGraphicFramePr>
        <p:xfrm>
          <a:off x="533400" y="1981200"/>
          <a:ext cx="8229601" cy="3276600"/>
        </p:xfrm>
        <a:graphic>
          <a:graphicData uri="http://schemas.openxmlformats.org/drawingml/2006/table">
            <a:tbl>
              <a:tblPr/>
              <a:tblGrid>
                <a:gridCol w="1828800"/>
                <a:gridCol w="2514600"/>
                <a:gridCol w="3886201"/>
              </a:tblGrid>
              <a:tr h="838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Date</a:t>
                      </a:r>
                    </a:p>
                  </a:txBody>
                  <a:tcPr marL="6746" marR="6746" marT="67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Standard</a:t>
                      </a:r>
                    </a:p>
                  </a:txBody>
                  <a:tcPr marL="6746" marR="6746" marT="67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Status</a:t>
                      </a:r>
                    </a:p>
                  </a:txBody>
                  <a:tcPr marL="6746" marR="6746" marT="67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1979 1 </a:t>
                      </a:r>
                      <a:r>
                        <a:rPr lang="en-US" sz="17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hr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6746" marR="6746" marT="67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125 ppb</a:t>
                      </a:r>
                    </a:p>
                  </a:txBody>
                  <a:tcPr marL="6746" marR="6746" marT="67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Redesignated to Attainment 6/14/2005</a:t>
                      </a:r>
                    </a:p>
                  </a:txBody>
                  <a:tcPr marL="6746" marR="6746" marT="67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1997 8 </a:t>
                      </a:r>
                      <a:r>
                        <a:rPr lang="en-US" sz="17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hr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6746" marR="6746" marT="67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85 </a:t>
                      </a:r>
                      <a:r>
                        <a:rPr lang="en-US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ppb</a:t>
                      </a:r>
                    </a:p>
                  </a:txBody>
                  <a:tcPr marL="6746" marR="6746" marT="67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Redesignated to Attainment 10/17/2014</a:t>
                      </a:r>
                    </a:p>
                  </a:txBody>
                  <a:tcPr marL="6746" marR="6746" marT="67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2008 8 hr</a:t>
                      </a:r>
                    </a:p>
                  </a:txBody>
                  <a:tcPr marL="6746" marR="6746" marT="67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75 </a:t>
                      </a:r>
                      <a:r>
                        <a:rPr lang="en-US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ppb</a:t>
                      </a:r>
                    </a:p>
                  </a:txBody>
                  <a:tcPr marL="6746" marR="6746" marT="67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Nonattainment -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 Moderate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6746" marR="6746" marT="67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2015 8 </a:t>
                      </a:r>
                      <a:r>
                        <a:rPr lang="en-US" sz="17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hr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6746" marR="6746" marT="67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70 </a:t>
                      </a:r>
                      <a:r>
                        <a:rPr lang="en-US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ppb</a:t>
                      </a:r>
                    </a:p>
                  </a:txBody>
                  <a:tcPr marL="6746" marR="6746" marT="67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Nonattainment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6746" marR="6746" marT="67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8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Arial Black" panose="020B0A04020102020204" pitchFamily="34" charset="0"/>
              </a:rPr>
              <a:t>ERC Benchmarking Findings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4294967295"/>
          </p:nvPr>
        </p:nvSpPr>
        <p:spPr>
          <a:xfrm>
            <a:off x="495300" y="1524000"/>
            <a:ext cx="8229600" cy="4800600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Many agencies have rules covering </a:t>
            </a:r>
            <a:r>
              <a:rPr lang="en-US" sz="2400" dirty="0" smtClean="0">
                <a:solidFill>
                  <a:srgbClr val="0070C0"/>
                </a:solidFill>
              </a:rPr>
              <a:t>non-traditional ERCs </a:t>
            </a:r>
            <a:r>
              <a:rPr lang="en-US" sz="2400" dirty="0">
                <a:solidFill>
                  <a:srgbClr val="0070C0"/>
                </a:solidFill>
              </a:rPr>
              <a:t>and gathering of orphan ERCs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Most </a:t>
            </a:r>
            <a:r>
              <a:rPr lang="en-US" sz="2400" dirty="0">
                <a:solidFill>
                  <a:srgbClr val="0070C0"/>
                </a:solidFill>
              </a:rPr>
              <a:t>agencies have not used those provisions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Adequate traditional ERCs are available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Lack of stakeholder support for orphaned shutdowns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Challenges in distributing orphaned ERCs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Resistance to federal enforceability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High relative cost of </a:t>
            </a:r>
            <a:r>
              <a:rPr lang="en-US" sz="2400" dirty="0" smtClean="0">
                <a:solidFill>
                  <a:srgbClr val="0070C0"/>
                </a:solidFill>
              </a:rPr>
              <a:t>non-traditional </a:t>
            </a:r>
            <a:r>
              <a:rPr lang="en-US" sz="2400" dirty="0">
                <a:solidFill>
                  <a:srgbClr val="0070C0"/>
                </a:solidFill>
              </a:rPr>
              <a:t>ERCs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20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  <a:t>Successful </a:t>
            </a:r>
            <a:r>
              <a:rPr lang="en-US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Non-traditional </a:t>
            </a:r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  <a:t>ERC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8229600" cy="4471194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San Diego APCD 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SIP approved rule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ERCs from refuse trucks and harbor vessels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Used to build power plant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TCEQ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Currently revising rules to allow ERCs from mobile and area sources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Proposal in March 2017, final in August 2017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Common elements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Stakeholder support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Need for more ERCs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EPA participation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</a:rPr>
              <a:t>Paula Fields Simms, ERG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Paula.Fields@erg.com</a:t>
            </a:r>
            <a:endParaRPr lang="en-US" dirty="0"/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Matt </a:t>
            </a:r>
            <a:r>
              <a:rPr lang="en-US" sz="2800" dirty="0">
                <a:solidFill>
                  <a:srgbClr val="0070C0"/>
                </a:solidFill>
              </a:rPr>
              <a:t>Haber, ERG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Matt.Haber@erg.com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817406"/>
              </p:ext>
            </p:extLst>
          </p:nvPr>
        </p:nvGraphicFramePr>
        <p:xfrm>
          <a:off x="228600" y="304800"/>
          <a:ext cx="8666408" cy="629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2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 bwMode="auto">
          <a:xfrm>
            <a:off x="762000" y="1676400"/>
            <a:ext cx="77724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 Reduction Credits (ERC) and Offsets</a:t>
            </a:r>
            <a:endParaRPr altLang="en-US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0D247C-F89E-4692-B945-4D842F139FE5}" type="datetime1">
              <a:rPr lang="en-US" smtClean="0"/>
              <a:t>1/5/2017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228600"/>
            <a:ext cx="8834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CAA Ozone Nonattainment Area Planning &amp; Control Requirements by Classification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t="28889" r="11566" b="16665"/>
          <a:stretch/>
        </p:blipFill>
        <p:spPr>
          <a:xfrm>
            <a:off x="609600" y="1524000"/>
            <a:ext cx="807409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121090" y="6233239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rgbClr val="0070C0"/>
                </a:solidFill>
              </a:rPr>
              <a:t>Courtesy of EPA</a:t>
            </a:r>
          </a:p>
        </p:txBody>
      </p:sp>
      <p:pic>
        <p:nvPicPr>
          <p:cNvPr id="2050" name="Picture 2" descr="Image result for EPA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1913459" cy="116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229600" cy="86836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Offsets 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 reductions that have occurred and continue to occur within Maricopa County used to mitigate emission increases from new or modified major sources.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purpose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requiring offsetting emissions decreases is to allow an area to move towards attainment of the NAAQS while still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allowing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growth.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 must be included in the latest emissions inventory.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4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0901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 Emission Reduction Credits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752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Credits that have been certified by Maricopa County (MCAQD Rule 204 &amp; Rule 242) by satisfying the following criteria: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Quantifiable Reduction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Permanent Reduction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Enforceable Reduction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Surplus to Regulatory Requirements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 Reduction Credits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752601"/>
            <a:ext cx="8229600" cy="1524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Insufficient ERCs exist in ADEQ’s  			Emissions Bank (A.R.S. §49-410) to 		permit large new or expanded projects. 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Emissions Reduction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Credits as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December 31,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496864"/>
              </p:ext>
            </p:extLst>
          </p:nvPr>
        </p:nvGraphicFramePr>
        <p:xfrm>
          <a:off x="628649" y="2438403"/>
          <a:ext cx="7886703" cy="30003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029168"/>
                <a:gridCol w="1941436"/>
                <a:gridCol w="972033"/>
                <a:gridCol w="972033"/>
                <a:gridCol w="972033"/>
              </a:tblGrid>
              <a:tr h="68408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Facility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Name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57200" algn="l"/>
                        </a:tabLs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ERC Date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57200" algn="l"/>
                        </a:tabLs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Emission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Reduction Credits 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(tons/</a:t>
                      </a:r>
                      <a:r>
                        <a:rPr lang="en-US" sz="1400" b="1" dirty="0" err="1">
                          <a:solidFill>
                            <a:srgbClr val="0070C0"/>
                          </a:solidFill>
                          <a:effectLst/>
                        </a:rPr>
                        <a:t>yr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8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VOC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r>
                        <a:rPr lang="en-US" sz="1400" b="1" baseline="-25000" dirty="0">
                          <a:solidFill>
                            <a:srgbClr val="0070C0"/>
                          </a:solidFill>
                          <a:effectLst/>
                        </a:rPr>
                        <a:t>x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CO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308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Freescale Semiconductor, Inc. 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3/1/2004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07975" algn="dec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17.1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89560" algn="dec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9.8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14.3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308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Intel Corporation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3/4/2005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07975" algn="dec"/>
                        </a:tabLs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</a:rPr>
                        <a:t>178.33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89560" algn="dec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308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</a:rPr>
                        <a:t>Madison 51, LLC (Thornwood)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10/8/2012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07975" algn="dec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53.1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89560" algn="dec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308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</a:rPr>
                        <a:t>Penn Racquet Sports Inc.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</a:rPr>
                        <a:t>3/6/2009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07975" algn="dec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89560" algn="dec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4.34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308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</a:rPr>
                        <a:t>Woodstuff Manufacturing Inc.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</a:rPr>
                        <a:t>11/30/2007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07975" algn="dec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17.6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89560" algn="dec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308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Totals: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07975" algn="dec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266.13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89560" algn="dec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14.14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14.3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4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AC6B3C19C5A48A01B8E91B4F96060" ma:contentTypeVersion="1" ma:contentTypeDescription="Create a new document." ma:contentTypeScope="" ma:versionID="de7c58a1a038c6ae16e5275560e102d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3720CB2-76A3-4AD3-80A0-8F68E487F54B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03818865-A4F8-45A7-9F63-7E1A08057C69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47076FA7-1163-4891-865A-FCCB6AD7EFE5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5812BDC0-5E8D-467D-A35D-25533886D2E2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1420B719-35C4-4F59-BFF4-1C388EFBD98B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0F60BEFB-3FDA-40D7-867A-C86B1F2FC7B7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9334349A-45A5-46CD-99BC-FF70D8E8613E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A76022E8-F01A-4501-B655-1B4EB8AAA30E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BD74022F-C8E7-46B0-BFE1-12EE32560FB0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536DE03F-6AC5-4E6F-951A-378C39B8B199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19.xml><?xml version="1.0" encoding="utf-8"?>
<ds:datastoreItem xmlns:ds="http://schemas.openxmlformats.org/officeDocument/2006/customXml" ds:itemID="{EBC2E1AA-C5C3-49B8-9B3C-4919C4A5176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D92B23D-2ED8-4F61-A738-12C83C3DD66B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355459F4-5390-40BC-801C-0A4612161959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DE0BA0F-4573-4D40-8CBF-A0AFCC0EC35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9529801C-1B5B-458F-AAF8-02B9ECAEE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5.xml><?xml version="1.0" encoding="utf-8"?>
<ds:datastoreItem xmlns:ds="http://schemas.openxmlformats.org/officeDocument/2006/customXml" ds:itemID="{8C15800D-1CE7-438A-9EA4-4C8E60723E3F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11353A76-93C7-4BE8-A643-A567CC260803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8F4415D9-B84B-4C12-AE1F-30B3C8F17D72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BC252B4B-8FFF-4423-B3BF-58921BBD4527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86875209-43D8-4C30-9930-4FC57A09725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21173</TotalTime>
  <Words>742</Words>
  <Application>Microsoft Office PowerPoint</Application>
  <PresentationFormat>On-screen Show (4:3)</PresentationFormat>
  <Paragraphs>252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Calibri</vt:lpstr>
      <vt:lpstr>Franklin Gothic Book</vt:lpstr>
      <vt:lpstr>Myriad Web Pro</vt:lpstr>
      <vt:lpstr>Times New Roman</vt:lpstr>
      <vt:lpstr>Verdana</vt:lpstr>
      <vt:lpstr>Office Theme</vt:lpstr>
      <vt:lpstr>1_Office Theme</vt:lpstr>
      <vt:lpstr>2_Office Theme</vt:lpstr>
      <vt:lpstr>Maricopa County  Air Quality Department   Philip McNeely Director     </vt:lpstr>
      <vt:lpstr>PowerPoint Presentation</vt:lpstr>
      <vt:lpstr>PowerPoint Presentation</vt:lpstr>
      <vt:lpstr>Emission Reduction Credits (ERC) and Offsets</vt:lpstr>
      <vt:lpstr>PowerPoint Presentation</vt:lpstr>
      <vt:lpstr>Offsets </vt:lpstr>
      <vt:lpstr>Certified Emission Reduction Credits</vt:lpstr>
      <vt:lpstr>Emission Reduction Credits</vt:lpstr>
      <vt:lpstr>Available Emissions Reduction Credits as of December 31, 2016 </vt:lpstr>
      <vt:lpstr>Potential sources of ERC for VOC or NOx</vt:lpstr>
      <vt:lpstr>Source Categories</vt:lpstr>
      <vt:lpstr>2014 VOC Emissions</vt:lpstr>
      <vt:lpstr>2014 NOX Emissions</vt:lpstr>
      <vt:lpstr>Generating Credits</vt:lpstr>
      <vt:lpstr>Potential Legislation  &amp; Rules</vt:lpstr>
      <vt:lpstr>ERC Benchmarking</vt:lpstr>
      <vt:lpstr>PowerPoint Presentation</vt:lpstr>
      <vt:lpstr>ERC Benchmarking Research</vt:lpstr>
      <vt:lpstr>ERC Benchmarking</vt:lpstr>
      <vt:lpstr>ERC Benchmarking Findings</vt:lpstr>
      <vt:lpstr>Successful Non-traditional ERC Programs</vt:lpstr>
      <vt:lpstr>Thank You!</vt:lpstr>
    </vt:vector>
  </TitlesOfParts>
  <Company>Riester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Maricopa County Air  Quality Department   All Hands meeting     January 26, 2012</dc:title>
  <dc:creator>Shannon Goodman</dc:creator>
  <cp:lastModifiedBy>Lucette Ramirez  - AQDX</cp:lastModifiedBy>
  <cp:revision>1866</cp:revision>
  <cp:lastPrinted>2017-01-05T15:33:26Z</cp:lastPrinted>
  <dcterms:created xsi:type="dcterms:W3CDTF">2009-01-14T23:12:36Z</dcterms:created>
  <dcterms:modified xsi:type="dcterms:W3CDTF">2017-01-05T16:30:08Z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0x01010075CAC6B3C19C5A48A01B8E91B4F96060</vt:lpwstr>
  </property>
</Properties>
</file>