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9" r:id="rId1"/>
  </p:sldMasterIdLst>
  <p:notesMasterIdLst>
    <p:notesMasterId r:id="rId14"/>
  </p:notesMasterIdLst>
  <p:handoutMasterIdLst>
    <p:handoutMasterId r:id="rId15"/>
  </p:handoutMasterIdLst>
  <p:sldIdLst>
    <p:sldId id="256" r:id="rId2"/>
    <p:sldId id="274" r:id="rId3"/>
    <p:sldId id="276" r:id="rId4"/>
    <p:sldId id="284" r:id="rId5"/>
    <p:sldId id="292" r:id="rId6"/>
    <p:sldId id="280" r:id="rId7"/>
    <p:sldId id="300" r:id="rId8"/>
    <p:sldId id="259" r:id="rId9"/>
    <p:sldId id="287" r:id="rId10"/>
    <p:sldId id="263" r:id="rId11"/>
    <p:sldId id="268" r:id="rId12"/>
    <p:sldId id="301" r:id="rId13"/>
  </p:sldIdLst>
  <p:sldSz cx="9144000" cy="6858000" type="screen4x3"/>
  <p:notesSz cx="7315200" cy="9601200"/>
  <p:defaultTextStyle>
    <a:defPPr>
      <a:defRPr lang="en-US"/>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457200" algn="l" rtl="0" eaLnBrk="0" fontAlgn="base" hangingPunct="0">
      <a:spcBef>
        <a:spcPct val="0"/>
      </a:spcBef>
      <a:spcAft>
        <a:spcPct val="0"/>
      </a:spcAft>
      <a:defRPr sz="2800" kern="1200">
        <a:solidFill>
          <a:schemeClr val="tx1"/>
        </a:solidFill>
        <a:latin typeface="Arial" charset="0"/>
        <a:ea typeface="+mn-ea"/>
        <a:cs typeface="+mn-cs"/>
      </a:defRPr>
    </a:lvl2pPr>
    <a:lvl3pPr marL="914400" algn="l" rtl="0" eaLnBrk="0" fontAlgn="base" hangingPunct="0">
      <a:spcBef>
        <a:spcPct val="0"/>
      </a:spcBef>
      <a:spcAft>
        <a:spcPct val="0"/>
      </a:spcAft>
      <a:defRPr sz="2800" kern="1200">
        <a:solidFill>
          <a:schemeClr val="tx1"/>
        </a:solidFill>
        <a:latin typeface="Arial" charset="0"/>
        <a:ea typeface="+mn-ea"/>
        <a:cs typeface="+mn-cs"/>
      </a:defRPr>
    </a:lvl3pPr>
    <a:lvl4pPr marL="1371600" algn="l" rtl="0" eaLnBrk="0" fontAlgn="base" hangingPunct="0">
      <a:spcBef>
        <a:spcPct val="0"/>
      </a:spcBef>
      <a:spcAft>
        <a:spcPct val="0"/>
      </a:spcAft>
      <a:defRPr sz="2800" kern="1200">
        <a:solidFill>
          <a:schemeClr val="tx1"/>
        </a:solidFill>
        <a:latin typeface="Arial" charset="0"/>
        <a:ea typeface="+mn-ea"/>
        <a:cs typeface="+mn-cs"/>
      </a:defRPr>
    </a:lvl4pPr>
    <a:lvl5pPr marL="1828800" algn="l" rtl="0" eaLnBrk="0" fontAlgn="base" hangingPunct="0">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Bowers" initials="C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3300"/>
    <a:srgbClr val="FFFFCC"/>
    <a:srgbClr val="663300"/>
    <a:srgbClr val="9966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49" autoAdjust="0"/>
  </p:normalViewPr>
  <p:slideViewPr>
    <p:cSldViewPr>
      <p:cViewPr>
        <p:scale>
          <a:sx n="66" d="100"/>
          <a:sy n="66" d="100"/>
        </p:scale>
        <p:origin x="-1200" y="-828"/>
      </p:cViewPr>
      <p:guideLst>
        <p:guide orient="horz" pos="2160"/>
        <p:guide pos="2880"/>
      </p:guideLst>
    </p:cSldViewPr>
  </p:slideViewPr>
  <p:outlineViewPr>
    <p:cViewPr>
      <p:scale>
        <a:sx n="33" d="100"/>
        <a:sy n="33" d="100"/>
      </p:scale>
      <p:origin x="0" y="246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85" d="100"/>
          <a:sy n="85" d="100"/>
        </p:scale>
        <p:origin x="-504" y="-60"/>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2.xml"/><Relationship Id="rId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071" tIns="48035" rIns="96071" bIns="48035" numCol="1" anchor="t" anchorCtr="0" compatLnSpc="1">
            <a:prstTxWarp prst="textNoShape">
              <a:avLst/>
            </a:prstTxWarp>
          </a:bodyPr>
          <a:lstStyle>
            <a:lvl1pPr defTabSz="961681" eaLnBrk="1" hangingPunct="1">
              <a:defRPr sz="1200">
                <a:latin typeface="Times New Roman" pitchFamily="18" charset="0"/>
              </a:defRPr>
            </a:lvl1pPr>
          </a:lstStyle>
          <a:p>
            <a:pPr>
              <a:defRPr/>
            </a:pPr>
            <a:endParaRPr lang="en-US" dirty="0"/>
          </a:p>
        </p:txBody>
      </p:sp>
      <p:sp>
        <p:nvSpPr>
          <p:cNvPr id="28675"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071" tIns="48035" rIns="96071" bIns="48035" numCol="1" anchor="t" anchorCtr="0" compatLnSpc="1">
            <a:prstTxWarp prst="textNoShape">
              <a:avLst/>
            </a:prstTxWarp>
          </a:bodyPr>
          <a:lstStyle>
            <a:lvl1pPr algn="r" defTabSz="961681" eaLnBrk="1" hangingPunct="1">
              <a:defRPr sz="1200">
                <a:latin typeface="Times New Roman" pitchFamily="18" charset="0"/>
              </a:defRPr>
            </a:lvl1pPr>
          </a:lstStyle>
          <a:p>
            <a:pPr>
              <a:defRPr/>
            </a:pPr>
            <a:endParaRPr lang="en-US" dirty="0"/>
          </a:p>
        </p:txBody>
      </p:sp>
      <p:sp>
        <p:nvSpPr>
          <p:cNvPr id="28676"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071" tIns="48035" rIns="96071" bIns="48035" numCol="1" anchor="b" anchorCtr="0" compatLnSpc="1">
            <a:prstTxWarp prst="textNoShape">
              <a:avLst/>
            </a:prstTxWarp>
          </a:bodyPr>
          <a:lstStyle>
            <a:lvl1pPr defTabSz="961681" eaLnBrk="1" hangingPunct="1">
              <a:defRPr sz="1200">
                <a:latin typeface="Times New Roman" pitchFamily="18" charset="0"/>
              </a:defRPr>
            </a:lvl1pPr>
          </a:lstStyle>
          <a:p>
            <a:pPr>
              <a:defRPr/>
            </a:pPr>
            <a:endParaRPr lang="en-US" dirty="0"/>
          </a:p>
        </p:txBody>
      </p:sp>
      <p:sp>
        <p:nvSpPr>
          <p:cNvPr id="28677"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071" tIns="48035" rIns="96071" bIns="48035" numCol="1" anchor="b" anchorCtr="0" compatLnSpc="1">
            <a:prstTxWarp prst="textNoShape">
              <a:avLst/>
            </a:prstTxWarp>
          </a:bodyPr>
          <a:lstStyle>
            <a:lvl1pPr algn="r" defTabSz="961681" eaLnBrk="1" hangingPunct="1">
              <a:defRPr sz="1200">
                <a:latin typeface="Times New Roman" pitchFamily="18" charset="0"/>
              </a:defRPr>
            </a:lvl1pPr>
          </a:lstStyle>
          <a:p>
            <a:pPr>
              <a:defRPr/>
            </a:pPr>
            <a:fld id="{A78F14E0-A427-44F9-97A8-467499936CCC}" type="slidenum">
              <a:rPr lang="en-US"/>
              <a:pPr>
                <a:defRPr/>
              </a:pPr>
              <a:t>‹#›</a:t>
            </a:fld>
            <a:endParaRPr lang="en-US" dirty="0"/>
          </a:p>
        </p:txBody>
      </p:sp>
    </p:spTree>
    <p:extLst>
      <p:ext uri="{BB962C8B-B14F-4D97-AF65-F5344CB8AC3E}">
        <p14:creationId xmlns:p14="http://schemas.microsoft.com/office/powerpoint/2010/main" val="251860869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071" tIns="48035" rIns="96071" bIns="48035" numCol="1" anchor="t" anchorCtr="0" compatLnSpc="1">
            <a:prstTxWarp prst="textNoShape">
              <a:avLst/>
            </a:prstTxWarp>
          </a:bodyPr>
          <a:lstStyle>
            <a:lvl1pPr defTabSz="961681" eaLnBrk="1" hangingPunct="1">
              <a:defRPr sz="1200">
                <a:latin typeface="Times New Roman" pitchFamily="18" charset="0"/>
              </a:defRPr>
            </a:lvl1pPr>
          </a:lstStyle>
          <a:p>
            <a:pPr>
              <a:defRPr/>
            </a:pPr>
            <a:endParaRPr lang="en-US" dirty="0"/>
          </a:p>
        </p:txBody>
      </p:sp>
      <p:sp>
        <p:nvSpPr>
          <p:cNvPr id="7171"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071" tIns="48035" rIns="96071" bIns="48035" numCol="1" anchor="t" anchorCtr="0" compatLnSpc="1">
            <a:prstTxWarp prst="textNoShape">
              <a:avLst/>
            </a:prstTxWarp>
          </a:bodyPr>
          <a:lstStyle>
            <a:lvl1pPr algn="r" defTabSz="961681" eaLnBrk="1" hangingPunct="1">
              <a:defRPr sz="1200">
                <a:latin typeface="Times New Roman" pitchFamily="18"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76313" y="4560888"/>
            <a:ext cx="5362575" cy="4321175"/>
          </a:xfrm>
          <a:prstGeom prst="rect">
            <a:avLst/>
          </a:prstGeom>
          <a:noFill/>
          <a:ln w="9525">
            <a:noFill/>
            <a:miter lim="800000"/>
            <a:headEnd/>
            <a:tailEnd/>
          </a:ln>
          <a:effectLst/>
        </p:spPr>
        <p:txBody>
          <a:bodyPr vert="horz" wrap="square" lIns="96071" tIns="48035" rIns="96071" bIns="480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071" tIns="48035" rIns="96071" bIns="48035" numCol="1" anchor="b" anchorCtr="0" compatLnSpc="1">
            <a:prstTxWarp prst="textNoShape">
              <a:avLst/>
            </a:prstTxWarp>
          </a:bodyPr>
          <a:lstStyle>
            <a:lvl1pPr defTabSz="961681" eaLnBrk="1" hangingPunct="1">
              <a:defRPr sz="1200">
                <a:latin typeface="Times New Roman" pitchFamily="18" charset="0"/>
              </a:defRPr>
            </a:lvl1pPr>
          </a:lstStyle>
          <a:p>
            <a:pPr>
              <a:defRPr/>
            </a:pPr>
            <a:endParaRPr lang="en-US" dirty="0"/>
          </a:p>
        </p:txBody>
      </p:sp>
      <p:sp>
        <p:nvSpPr>
          <p:cNvPr id="7175" name="Rectangle 7"/>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071" tIns="48035" rIns="96071" bIns="48035" numCol="1" anchor="b" anchorCtr="0" compatLnSpc="1">
            <a:prstTxWarp prst="textNoShape">
              <a:avLst/>
            </a:prstTxWarp>
          </a:bodyPr>
          <a:lstStyle>
            <a:lvl1pPr algn="r" defTabSz="961681" eaLnBrk="1" hangingPunct="1">
              <a:defRPr sz="1200">
                <a:latin typeface="Times New Roman" pitchFamily="18" charset="0"/>
              </a:defRPr>
            </a:lvl1pPr>
          </a:lstStyle>
          <a:p>
            <a:pPr>
              <a:defRPr/>
            </a:pPr>
            <a:fld id="{FD2C7424-3040-4C93-A4C3-B903108FD7AD}" type="slidenum">
              <a:rPr lang="en-US"/>
              <a:pPr>
                <a:defRPr/>
              </a:pPr>
              <a:t>‹#›</a:t>
            </a:fld>
            <a:endParaRPr lang="en-US" dirty="0"/>
          </a:p>
        </p:txBody>
      </p:sp>
    </p:spTree>
    <p:extLst>
      <p:ext uri="{BB962C8B-B14F-4D97-AF65-F5344CB8AC3E}">
        <p14:creationId xmlns:p14="http://schemas.microsoft.com/office/powerpoint/2010/main" val="422236234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60438"/>
            <a:fld id="{1106F225-22F0-43A1-883E-782A4C76F94C}" type="slidenum">
              <a:rPr lang="en-US" smtClean="0"/>
              <a:pPr defTabSz="960438"/>
              <a:t>1</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p>
        </p:txBody>
      </p:sp>
      <p:sp>
        <p:nvSpPr>
          <p:cNvPr id="35845" name="Footer Placeholder 4"/>
          <p:cNvSpPr>
            <a:spLocks noGrp="1"/>
          </p:cNvSpPr>
          <p:nvPr>
            <p:ph type="ftr" sz="quarter" idx="4"/>
          </p:nvPr>
        </p:nvSpPr>
        <p:spPr>
          <a:noFill/>
        </p:spPr>
        <p:txBody>
          <a:bodyPr/>
          <a:lstStyle/>
          <a:p>
            <a:pPr defTabSz="960438"/>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60438"/>
            <a:fld id="{50E828C9-2978-4BC5-9958-D50A61791855}" type="slidenum">
              <a:rPr lang="en-US" smtClean="0"/>
              <a:pPr defTabSz="960438"/>
              <a:t>2</a:t>
            </a:fld>
            <a:endParaRPr lang="en-US"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smtClean="0">
                <a:cs typeface="Times New Roman" pitchFamily="18" charset="0"/>
              </a:rPr>
              <a:t>THE CITY OF DALLAS IS ONE OF TWO NORTH TEXAS CITIES THAT PROVIDE PROTECTION BASED ON SEXUAL ORIENTATION</a:t>
            </a:r>
          </a:p>
          <a:p>
            <a:pPr eaLnBrk="1" hangingPunct="1"/>
            <a:endParaRPr lang="en-US" dirty="0" smtClean="0">
              <a:cs typeface="Times New Roman" pitchFamily="18" charset="0"/>
            </a:endParaRPr>
          </a:p>
          <a:p>
            <a:pPr eaLnBrk="1" hangingPunct="1"/>
            <a:r>
              <a:rPr lang="en-US" dirty="0" smtClean="0">
                <a:cs typeface="Times New Roman" pitchFamily="18" charset="0"/>
              </a:rPr>
              <a:t>OUR MISSION IS TO PROMOTE HUMAN RIGHTS AND FAIR HOUSING CHOICE SO THAT INDIVIDUALS HAVE EQUAL OPPORTUNITY IN HOUSING AND RELATED ACCOMMODATIONS AND EMPLOYMENT AND PUBLIC ACCOMMODATION WITHOUT REGARD FOR RACE, COLOR, RELIGION, SEX, NATIONAL ORIGIN ,HANDICAP FAMILIAL STATUS OR SEXUAL ORIENTATION.</a:t>
            </a:r>
          </a:p>
        </p:txBody>
      </p:sp>
      <p:sp>
        <p:nvSpPr>
          <p:cNvPr id="36869" name="Footer Placeholder 4"/>
          <p:cNvSpPr>
            <a:spLocks noGrp="1"/>
          </p:cNvSpPr>
          <p:nvPr>
            <p:ph type="ftr" sz="quarter" idx="4"/>
          </p:nvPr>
        </p:nvSpPr>
        <p:spPr>
          <a:noFill/>
        </p:spPr>
        <p:txBody>
          <a:bodyPr/>
          <a:lstStyle/>
          <a:p>
            <a:pPr defTabSz="960438"/>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60438"/>
            <a:fld id="{3D965CDF-DCCD-487C-A3CB-679A2BDB0200}" type="slidenum">
              <a:rPr lang="en-US" smtClean="0"/>
              <a:pPr defTabSz="960438"/>
              <a:t>6</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
        <p:nvSpPr>
          <p:cNvPr id="39941" name="Footer Placeholder 4"/>
          <p:cNvSpPr>
            <a:spLocks noGrp="1"/>
          </p:cNvSpPr>
          <p:nvPr>
            <p:ph type="ftr" sz="quarter" idx="4"/>
          </p:nvPr>
        </p:nvSpPr>
        <p:spPr>
          <a:noFill/>
        </p:spPr>
        <p:txBody>
          <a:bodyPr/>
          <a:lstStyle/>
          <a:p>
            <a:pPr defTabSz="960438"/>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60438"/>
            <a:fld id="{3FD7DB1B-96C8-4599-97F6-DCD092E93CDB}" type="slidenum">
              <a:rPr lang="en-US" smtClean="0"/>
              <a:pPr defTabSz="960438"/>
              <a:t>8</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smtClean="0"/>
          </a:p>
        </p:txBody>
      </p:sp>
      <p:sp>
        <p:nvSpPr>
          <p:cNvPr id="40965" name="Footer Placeholder 4"/>
          <p:cNvSpPr>
            <a:spLocks noGrp="1"/>
          </p:cNvSpPr>
          <p:nvPr>
            <p:ph type="ftr" sz="quarter" idx="4"/>
          </p:nvPr>
        </p:nvSpPr>
        <p:spPr>
          <a:noFill/>
        </p:spPr>
        <p:txBody>
          <a:bodyPr/>
          <a:lstStyle/>
          <a:p>
            <a:pPr defTabSz="960438"/>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60438"/>
            <a:fld id="{91F78E90-9EB1-49BD-9286-515778B1CD48}" type="slidenum">
              <a:rPr lang="en-US" smtClean="0"/>
              <a:pPr defTabSz="960438"/>
              <a:t>9</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
        <p:nvSpPr>
          <p:cNvPr id="37893" name="Footer Placeholder 4"/>
          <p:cNvSpPr>
            <a:spLocks noGrp="1"/>
          </p:cNvSpPr>
          <p:nvPr>
            <p:ph type="ftr" sz="quarter" idx="4"/>
          </p:nvPr>
        </p:nvSpPr>
        <p:spPr>
          <a:noFill/>
        </p:spPr>
        <p:txBody>
          <a:bodyPr/>
          <a:lstStyle/>
          <a:p>
            <a:pPr defTabSz="960438"/>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defTabSz="960438"/>
            <a:fld id="{F5116E4E-DEE7-49D0-98B7-02DD812F22F2}" type="slidenum">
              <a:rPr lang="en-US" smtClean="0"/>
              <a:pPr defTabSz="960438"/>
              <a:t>10</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p:txBody>
      </p:sp>
      <p:sp>
        <p:nvSpPr>
          <p:cNvPr id="41989" name="Footer Placeholder 4"/>
          <p:cNvSpPr>
            <a:spLocks noGrp="1"/>
          </p:cNvSpPr>
          <p:nvPr>
            <p:ph type="ftr" sz="quarter" idx="4"/>
          </p:nvPr>
        </p:nvSpPr>
        <p:spPr>
          <a:noFill/>
        </p:spPr>
        <p:txBody>
          <a:bodyPr/>
          <a:lstStyle/>
          <a:p>
            <a:pPr defTabSz="960438"/>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60438"/>
            <a:fld id="{FB83AD7F-813B-46BB-A1D9-ECB8EE8727AA}" type="slidenum">
              <a:rPr lang="en-US" smtClean="0"/>
              <a:pPr defTabSz="960438"/>
              <a:t>11</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
        <p:nvSpPr>
          <p:cNvPr id="43013" name="Footer Placeholder 4"/>
          <p:cNvSpPr>
            <a:spLocks noGrp="1"/>
          </p:cNvSpPr>
          <p:nvPr>
            <p:ph type="ftr" sz="quarter" idx="4"/>
          </p:nvPr>
        </p:nvSpPr>
        <p:spPr>
          <a:noFill/>
        </p:spPr>
        <p:txBody>
          <a:bodyPr/>
          <a:lstStyle/>
          <a:p>
            <a:pPr defTabSz="960438"/>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FD2C7424-3040-4C93-A4C3-B903108FD7AD}" type="slidenum">
              <a:rPr lang="en-US" smtClean="0"/>
              <a:pPr>
                <a:defRPr/>
              </a:pPr>
              <a:t>12</a:t>
            </a:fld>
            <a:endParaRPr lang="en-US" dirty="0"/>
          </a:p>
        </p:txBody>
      </p:sp>
    </p:spTree>
    <p:extLst>
      <p:ext uri="{BB962C8B-B14F-4D97-AF65-F5344CB8AC3E}">
        <p14:creationId xmlns:p14="http://schemas.microsoft.com/office/powerpoint/2010/main" val="1935955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EAC5DE0D-FFFD-4E27-97D8-B52FF2C98F09}"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2A342660-4493-44F0-920A-13C16D56ED7F}"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8A11EDBF-180B-4BC0-A39A-52B6146F0B84}"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8454FC9D-33C6-4E3F-A8BF-3C2B76C9F3BB}"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E789FE12-E357-4C56-B8C1-0B2DA51467BF}"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AD476559-DAC8-4976-B168-C62A9C805EFC}"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FFA29725-07A3-435C-A2EC-A805518C4C0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C4DED66B-9D52-42DC-BD03-A66C8810FF64}"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54FDD3A5-6185-4E90-A944-0BFA688762BD}"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4273580B-0DC4-40E5-B655-88B9B4AA67C7}"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3233B3B-8058-4C30-9987-D94A176F50BB}"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FA3F1D9-5A8C-4A9D-905E-CE4C2F9B64C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1762295"/>
            <a:ext cx="7772400" cy="1829761"/>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9" name="Subtitle 8"/>
          <p:cNvSpPr>
            <a:spLocks noGrp="1"/>
          </p:cNvSpPr>
          <p:nvPr>
            <p:ph type="subTitle" idx="1"/>
          </p:nvPr>
        </p:nvSpPr>
        <p:spPr/>
        <p:txBody>
          <a:bodyPr/>
          <a:lstStyle/>
          <a:p>
            <a:endParaRPr lang="en-US" dirty="0" smtClean="0"/>
          </a:p>
          <a:p>
            <a:endParaRPr lang="en-US" dirty="0" smtClean="0"/>
          </a:p>
          <a:p>
            <a:endParaRPr lang="en-US" dirty="0"/>
          </a:p>
        </p:txBody>
      </p:sp>
      <p:sp>
        <p:nvSpPr>
          <p:cNvPr id="14338" name="Slide Number Placeholder 3"/>
          <p:cNvSpPr>
            <a:spLocks noGrp="1"/>
          </p:cNvSpPr>
          <p:nvPr>
            <p:ph type="sldNum" sz="quarter" idx="12"/>
          </p:nvPr>
        </p:nvSpPr>
        <p:spPr bwMode="auto">
          <a:noFill/>
          <a:ln>
            <a:miter lim="800000"/>
            <a:headEnd/>
            <a:tailEnd/>
          </a:ln>
        </p:spPr>
        <p:txBody>
          <a:bodyPr wrap="square" tIns="45720" bIns="45720" numCol="1" anchorCtr="0" compatLnSpc="1">
            <a:prstTxWarp prst="textNoShape">
              <a:avLst/>
            </a:prstTxWarp>
          </a:bodyPr>
          <a:lstStyle/>
          <a:p>
            <a:fld id="{51AE870A-B4F0-4C05-8FAA-19B4CA069267}" type="slidenum">
              <a:rPr lang="en-US" smtClean="0">
                <a:solidFill>
                  <a:schemeClr val="tx1"/>
                </a:solidFill>
              </a:rPr>
              <a:pPr/>
              <a:t>1</a:t>
            </a:fld>
            <a:endParaRPr lang="en-US" dirty="0" smtClean="0">
              <a:solidFill>
                <a:schemeClr val="tx1"/>
              </a:solidFill>
            </a:endParaRPr>
          </a:p>
        </p:txBody>
      </p:sp>
      <p:sp>
        <p:nvSpPr>
          <p:cNvPr id="14339" name="Text Box 2"/>
          <p:cNvSpPr txBox="1">
            <a:spLocks noChangeArrowheads="1"/>
          </p:cNvSpPr>
          <p:nvPr/>
        </p:nvSpPr>
        <p:spPr bwMode="auto">
          <a:xfrm>
            <a:off x="1066800" y="914400"/>
            <a:ext cx="3657600" cy="457200"/>
          </a:xfrm>
          <a:prstGeom prst="rect">
            <a:avLst/>
          </a:prstGeom>
          <a:noFill/>
          <a:ln w="9525">
            <a:noFill/>
            <a:miter lim="800000"/>
            <a:headEnd/>
            <a:tailEnd/>
          </a:ln>
        </p:spPr>
        <p:txBody>
          <a:bodyPr>
            <a:spAutoFit/>
          </a:bodyPr>
          <a:lstStyle/>
          <a:p>
            <a:pPr algn="ctr" eaLnBrk="1" hangingPunct="1">
              <a:spcBef>
                <a:spcPct val="50000"/>
              </a:spcBef>
            </a:pPr>
            <a:endParaRPr lang="en-US" sz="2400" dirty="0">
              <a:latin typeface="Times New Roman" pitchFamily="18" charset="0"/>
            </a:endParaRPr>
          </a:p>
        </p:txBody>
      </p:sp>
      <p:sp>
        <p:nvSpPr>
          <p:cNvPr id="2051" name="Text Box 3"/>
          <p:cNvSpPr txBox="1">
            <a:spLocks noChangeArrowheads="1"/>
          </p:cNvSpPr>
          <p:nvPr/>
        </p:nvSpPr>
        <p:spPr bwMode="auto">
          <a:xfrm>
            <a:off x="435429" y="914400"/>
            <a:ext cx="8305800" cy="2677656"/>
          </a:xfrm>
          <a:prstGeom prst="rect">
            <a:avLst/>
          </a:prstGeom>
          <a:noFill/>
          <a:ln w="9525">
            <a:noFill/>
            <a:miter lim="800000"/>
            <a:headEnd/>
            <a:tailEnd/>
          </a:ln>
          <a:effectLst/>
        </p:spPr>
        <p:txBody>
          <a:bodyPr wrap="square">
            <a:spAutoFit/>
          </a:bodyPr>
          <a:lstStyle/>
          <a:p>
            <a:pPr algn="ctr" eaLnBrk="1" hangingPunct="1">
              <a:spcBef>
                <a:spcPts val="0"/>
              </a:spcBef>
              <a:defRPr/>
            </a:pPr>
            <a:r>
              <a:rPr lang="en-US" sz="3600" b="1" dirty="0" smtClean="0">
                <a:effectLst>
                  <a:outerShdw blurRad="38100" dist="38100" dir="2700000" algn="tl">
                    <a:srgbClr val="000000"/>
                  </a:outerShdw>
                </a:effectLst>
                <a:latin typeface="+mj-lt"/>
              </a:rPr>
              <a:t>DISCRIMINATION AND DRESS CODES IN PLACES OF PUBLIC ACCOMMODATION </a:t>
            </a:r>
          </a:p>
          <a:p>
            <a:pPr algn="ctr" eaLnBrk="1" hangingPunct="1">
              <a:spcBef>
                <a:spcPts val="0"/>
              </a:spcBef>
              <a:defRPr/>
            </a:pPr>
            <a:endParaRPr lang="en-US" sz="3600" b="1" dirty="0">
              <a:effectLst>
                <a:outerShdw blurRad="38100" dist="38100" dir="2700000" algn="tl">
                  <a:srgbClr val="000000"/>
                </a:outerShdw>
              </a:effectLst>
              <a:latin typeface="+mj-lt"/>
            </a:endParaRPr>
          </a:p>
          <a:p>
            <a:pPr algn="ctr" eaLnBrk="1" hangingPunct="1">
              <a:spcBef>
                <a:spcPct val="50000"/>
              </a:spcBef>
              <a:defRPr/>
            </a:pPr>
            <a:endParaRPr lang="en-US" sz="1600" dirty="0">
              <a:effectLst>
                <a:outerShdw blurRad="38100" dist="38100" dir="2700000" algn="tl">
                  <a:srgbClr val="000000"/>
                </a:outerShdw>
              </a:effectLst>
              <a:latin typeface="+mj-lt"/>
            </a:endParaRPr>
          </a:p>
        </p:txBody>
      </p:sp>
      <p:sp>
        <p:nvSpPr>
          <p:cNvPr id="14341" name="Text Box 4"/>
          <p:cNvSpPr txBox="1">
            <a:spLocks noChangeArrowheads="1"/>
          </p:cNvSpPr>
          <p:nvPr/>
        </p:nvSpPr>
        <p:spPr bwMode="auto">
          <a:xfrm>
            <a:off x="4975225" y="296863"/>
            <a:ext cx="3330575" cy="457200"/>
          </a:xfrm>
          <a:prstGeom prst="rect">
            <a:avLst/>
          </a:prstGeom>
          <a:noFill/>
          <a:ln w="9525">
            <a:noFill/>
            <a:miter lim="800000"/>
            <a:headEnd/>
            <a:tailEnd/>
          </a:ln>
        </p:spPr>
        <p:txBody>
          <a:bodyPr>
            <a:spAutoFit/>
          </a:bodyPr>
          <a:lstStyle/>
          <a:p>
            <a:pPr eaLnBrk="1" hangingPunct="1">
              <a:spcBef>
                <a:spcPct val="50000"/>
              </a:spcBef>
            </a:pPr>
            <a:endParaRPr lang="en-US" sz="2400" dirty="0">
              <a:latin typeface="Times New Roman" pitchFamily="18" charset="0"/>
            </a:endParaRPr>
          </a:p>
        </p:txBody>
      </p:sp>
      <p:sp>
        <p:nvSpPr>
          <p:cNvPr id="14342" name="Rectangle 11"/>
          <p:cNvSpPr>
            <a:spLocks noChangeArrowheads="1"/>
          </p:cNvSpPr>
          <p:nvPr/>
        </p:nvSpPr>
        <p:spPr bwMode="auto">
          <a:xfrm>
            <a:off x="304800" y="304800"/>
            <a:ext cx="8610600" cy="6096000"/>
          </a:xfrm>
          <a:prstGeom prst="rect">
            <a:avLst/>
          </a:prstGeom>
          <a:noFill/>
          <a:ln w="57150" cmpd="thickThin">
            <a:solidFill>
              <a:srgbClr val="000000"/>
            </a:solidFill>
            <a:miter lim="800000"/>
            <a:headEnd/>
            <a:tailEnd/>
          </a:ln>
        </p:spPr>
        <p:txBody>
          <a:bodyPr wrap="none" anchor="ctr"/>
          <a:lstStyle/>
          <a:p>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2987" y="2781300"/>
            <a:ext cx="1418026" cy="129540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600200"/>
            <a:ext cx="8229600" cy="4648200"/>
          </a:xfrm>
          <a:noFill/>
          <a:ln>
            <a:noFill/>
          </a:ln>
        </p:spPr>
        <p:txBody>
          <a:bodyPr>
            <a:normAutofit/>
          </a:bodyPr>
          <a:lstStyle/>
          <a:p>
            <a:pPr marL="0" lvl="3" algn="just" eaLnBrk="1" hangingPunct="1">
              <a:spcBef>
                <a:spcPts val="0"/>
              </a:spcBef>
              <a:buClr>
                <a:schemeClr val="accent1"/>
              </a:buClr>
              <a:buFont typeface="Wingdings" pitchFamily="2" charset="2"/>
              <a:buChar char="§"/>
              <a:tabLst>
                <a:tab pos="623888" algn="l"/>
              </a:tabLst>
            </a:pPr>
            <a:r>
              <a:rPr lang="en-US" sz="2800" dirty="0">
                <a:latin typeface="Arial" charset="0"/>
              </a:rPr>
              <a:t>R</a:t>
            </a:r>
            <a:r>
              <a:rPr lang="en-US" sz="2800" dirty="0" smtClean="0">
                <a:solidFill>
                  <a:schemeClr val="tx1"/>
                </a:solidFill>
                <a:latin typeface="Arial" charset="0"/>
              </a:rPr>
              <a:t>equirements should </a:t>
            </a:r>
            <a:r>
              <a:rPr lang="en-US" sz="2800" dirty="0" smtClean="0">
                <a:latin typeface="Arial" charset="0"/>
              </a:rPr>
              <a:t>be clear and easily understood. </a:t>
            </a:r>
            <a:endParaRPr lang="en-US" sz="2800" dirty="0" smtClean="0">
              <a:solidFill>
                <a:schemeClr val="tx1"/>
              </a:solidFill>
              <a:latin typeface="Arial" charset="0"/>
            </a:endParaRPr>
          </a:p>
          <a:p>
            <a:pPr marL="0" lvl="3" algn="just" eaLnBrk="1" hangingPunct="1">
              <a:spcBef>
                <a:spcPts val="0"/>
              </a:spcBef>
              <a:buClr>
                <a:schemeClr val="accent1"/>
              </a:buClr>
              <a:tabLst>
                <a:tab pos="623888" algn="l"/>
              </a:tabLst>
            </a:pPr>
            <a:endParaRPr lang="en-US" sz="2800" dirty="0" smtClean="0">
              <a:solidFill>
                <a:schemeClr val="tx1"/>
              </a:solidFill>
              <a:latin typeface="Arial" charset="0"/>
            </a:endParaRPr>
          </a:p>
          <a:p>
            <a:pPr marL="0" lvl="3" algn="just" eaLnBrk="1" hangingPunct="1">
              <a:spcBef>
                <a:spcPts val="0"/>
              </a:spcBef>
              <a:buClr>
                <a:schemeClr val="accent1"/>
              </a:buClr>
              <a:buFont typeface="Wingdings" pitchFamily="2" charset="2"/>
              <a:buChar char="§"/>
              <a:tabLst>
                <a:tab pos="623888" algn="l"/>
              </a:tabLst>
            </a:pPr>
            <a:r>
              <a:rPr lang="en-US" sz="2800" dirty="0">
                <a:latin typeface="Arial" charset="0"/>
              </a:rPr>
              <a:t>R</a:t>
            </a:r>
            <a:r>
              <a:rPr lang="en-US" sz="2800" dirty="0" smtClean="0">
                <a:solidFill>
                  <a:schemeClr val="tx1"/>
                </a:solidFill>
                <a:latin typeface="Arial" charset="0"/>
              </a:rPr>
              <a:t>equirements should be enforced consistently .</a:t>
            </a:r>
          </a:p>
          <a:p>
            <a:pPr marL="0" lvl="3" algn="just" eaLnBrk="1" hangingPunct="1">
              <a:spcBef>
                <a:spcPts val="0"/>
              </a:spcBef>
              <a:buClr>
                <a:schemeClr val="accent1"/>
              </a:buClr>
              <a:buFont typeface="Wingdings" pitchFamily="2" charset="2"/>
              <a:buChar char="§"/>
              <a:tabLst>
                <a:tab pos="623888" algn="l"/>
              </a:tabLst>
            </a:pPr>
            <a:endParaRPr lang="en-US" sz="2800" dirty="0" smtClean="0">
              <a:solidFill>
                <a:schemeClr val="tx1"/>
              </a:solidFill>
              <a:latin typeface="Arial" charset="0"/>
            </a:endParaRPr>
          </a:p>
          <a:p>
            <a:pPr marL="0" lvl="3" algn="just" eaLnBrk="1" hangingPunct="1">
              <a:spcBef>
                <a:spcPts val="0"/>
              </a:spcBef>
              <a:buClr>
                <a:schemeClr val="accent1"/>
              </a:buClr>
              <a:buFont typeface="Wingdings" pitchFamily="2" charset="2"/>
              <a:buChar char="§"/>
              <a:tabLst>
                <a:tab pos="623888" algn="l"/>
              </a:tabLst>
            </a:pPr>
            <a:r>
              <a:rPr lang="en-US" sz="2800" dirty="0" smtClean="0">
                <a:solidFill>
                  <a:schemeClr val="tx1"/>
                </a:solidFill>
                <a:latin typeface="Arial" charset="0"/>
              </a:rPr>
              <a:t>Staff that enforces the </a:t>
            </a:r>
            <a:r>
              <a:rPr lang="en-US" sz="2800" dirty="0" smtClean="0">
                <a:latin typeface="Arial" charset="0"/>
              </a:rPr>
              <a:t>requirements</a:t>
            </a:r>
            <a:r>
              <a:rPr lang="en-US" sz="2800" dirty="0" smtClean="0">
                <a:solidFill>
                  <a:schemeClr val="tx1"/>
                </a:solidFill>
                <a:latin typeface="Arial" charset="0"/>
              </a:rPr>
              <a:t> should receive training  and understand that they can be held  personally accountable.</a:t>
            </a:r>
          </a:p>
          <a:p>
            <a:pPr marL="0" lvl="3" algn="just" eaLnBrk="1" hangingPunct="1">
              <a:spcBef>
                <a:spcPts val="0"/>
              </a:spcBef>
              <a:buClr>
                <a:schemeClr val="accent1"/>
              </a:buClr>
              <a:buFont typeface="Wingdings" pitchFamily="2" charset="2"/>
              <a:buChar char="§"/>
              <a:tabLst>
                <a:tab pos="623888" algn="l"/>
              </a:tabLst>
            </a:pPr>
            <a:endParaRPr lang="en-US" sz="2800" dirty="0" smtClean="0">
              <a:solidFill>
                <a:schemeClr val="tx1"/>
              </a:solidFill>
              <a:latin typeface="Arial" charset="0"/>
            </a:endParaRPr>
          </a:p>
          <a:p>
            <a:pPr marL="0" lvl="3" algn="just" eaLnBrk="1" hangingPunct="1">
              <a:spcBef>
                <a:spcPts val="0"/>
              </a:spcBef>
              <a:buClr>
                <a:schemeClr val="accent1"/>
              </a:buClr>
              <a:buFont typeface="Wingdings" pitchFamily="2" charset="2"/>
              <a:buChar char="§"/>
              <a:tabLst>
                <a:tab pos="623888" algn="l"/>
              </a:tabLst>
            </a:pPr>
            <a:r>
              <a:rPr lang="en-US" sz="2800" dirty="0" smtClean="0">
                <a:solidFill>
                  <a:schemeClr val="tx1"/>
                </a:solidFill>
                <a:latin typeface="Arial" charset="0"/>
              </a:rPr>
              <a:t>Zero tolerance for discrimination.</a:t>
            </a:r>
          </a:p>
        </p:txBody>
      </p:sp>
      <p:sp>
        <p:nvSpPr>
          <p:cNvPr id="6" name="Slide Number Placeholder 5"/>
          <p:cNvSpPr>
            <a:spLocks noGrp="1"/>
          </p:cNvSpPr>
          <p:nvPr>
            <p:ph type="sldNum" sz="quarter" idx="12"/>
          </p:nvPr>
        </p:nvSpPr>
        <p:spPr/>
        <p:txBody>
          <a:bodyPr/>
          <a:lstStyle/>
          <a:p>
            <a:pPr>
              <a:defRPr/>
            </a:pPr>
            <a:fld id="{EAC5DE0D-FFFD-4E27-97D8-B52FF2C98F09}" type="slidenum">
              <a:rPr lang="en-US" smtClean="0"/>
              <a:pPr>
                <a:defRPr/>
              </a:pPr>
              <a:t>10</a:t>
            </a:fld>
            <a:endParaRPr lang="en-US" dirty="0"/>
          </a:p>
        </p:txBody>
      </p:sp>
      <p:sp>
        <p:nvSpPr>
          <p:cNvPr id="13314" name="Rectangle 2"/>
          <p:cNvSpPr>
            <a:spLocks noGrp="1" noChangeArrowheads="1"/>
          </p:cNvSpPr>
          <p:nvPr>
            <p:ph type="title"/>
          </p:nvPr>
        </p:nvSpPr>
        <p:spPr>
          <a:xfrm>
            <a:off x="457200" y="274638"/>
            <a:ext cx="8229600" cy="1020762"/>
          </a:xfrm>
        </p:spPr>
        <p:txBody>
          <a:bodyPr>
            <a:normAutofit/>
          </a:bodyPr>
          <a:lstStyle/>
          <a:p>
            <a:pPr algn="ctr" eaLnBrk="1" fontAlgn="auto" hangingPunct="1">
              <a:spcAft>
                <a:spcPts val="0"/>
              </a:spcAft>
              <a:defRPr/>
            </a:pPr>
            <a:r>
              <a:rPr lang="en-US" sz="3600" b="1" dirty="0" smtClean="0">
                <a:solidFill>
                  <a:schemeClr val="tx1"/>
                </a:solidFill>
              </a:rPr>
              <a:t>BEST PRACTICES</a:t>
            </a:r>
          </a:p>
        </p:txBody>
      </p:sp>
      <p:sp>
        <p:nvSpPr>
          <p:cNvPr id="23556" name="Line 5"/>
          <p:cNvSpPr>
            <a:spLocks noChangeShapeType="1"/>
          </p:cNvSpPr>
          <p:nvPr/>
        </p:nvSpPr>
        <p:spPr bwMode="auto">
          <a:xfrm>
            <a:off x="1447800" y="12954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
        <p:nvSpPr>
          <p:cNvPr id="23557" name="Rectangle 8"/>
          <p:cNvSpPr>
            <a:spLocks noChangeArrowheads="1"/>
          </p:cNvSpPr>
          <p:nvPr/>
        </p:nvSpPr>
        <p:spPr bwMode="auto">
          <a:xfrm>
            <a:off x="304800" y="304800"/>
            <a:ext cx="8610600" cy="6172200"/>
          </a:xfrm>
          <a:prstGeom prst="rect">
            <a:avLst/>
          </a:prstGeom>
          <a:noFill/>
          <a:ln w="57150" cmpd="thickThin">
            <a:solidFill>
              <a:schemeClr val="tx1"/>
            </a:solidFill>
            <a:miter lim="800000"/>
            <a:headEnd/>
            <a:tailEnd/>
          </a:ln>
        </p:spPr>
        <p:txBody>
          <a:bodyPr wrap="none" anchor="ctr"/>
          <a:lstStyle/>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pPr>
              <a:defRPr/>
            </a:pPr>
            <a:fld id="{5DAB0E11-8DA6-4888-AC71-F4838139A077}" type="slidenum">
              <a:rPr lang="en-US"/>
              <a:pPr>
                <a:defRPr/>
              </a:pPr>
              <a:t>11</a:t>
            </a:fld>
            <a:endParaRPr lang="en-US" dirty="0"/>
          </a:p>
        </p:txBody>
      </p:sp>
      <p:sp>
        <p:nvSpPr>
          <p:cNvPr id="8" name="Rectangle 1026"/>
          <p:cNvSpPr>
            <a:spLocks noGrp="1" noChangeArrowheads="1"/>
          </p:cNvSpPr>
          <p:nvPr>
            <p:ph type="title"/>
          </p:nvPr>
        </p:nvSpPr>
        <p:spPr/>
        <p:txBody>
          <a:bodyPr rtlCol="0">
            <a:normAutofit fontScale="90000"/>
          </a:bodyPr>
          <a:lstStyle/>
          <a:p>
            <a:pPr algn="ctr" eaLnBrk="1" fontAlgn="auto" hangingPunct="1">
              <a:spcAft>
                <a:spcPts val="0"/>
              </a:spcAft>
              <a:defRPr/>
            </a:pPr>
            <a:r>
              <a:rPr lang="en-US" sz="3600" b="1" dirty="0" smtClean="0">
                <a:solidFill>
                  <a:schemeClr val="accent3">
                    <a:shade val="75000"/>
                  </a:schemeClr>
                </a:solidFill>
              </a:rPr>
              <a:t/>
            </a:r>
            <a:br>
              <a:rPr lang="en-US" sz="3600" b="1" dirty="0" smtClean="0">
                <a:solidFill>
                  <a:schemeClr val="accent3">
                    <a:shade val="75000"/>
                  </a:schemeClr>
                </a:solidFill>
              </a:rPr>
            </a:br>
            <a:r>
              <a:rPr lang="en-US" sz="3600" b="1" dirty="0" smtClean="0">
                <a:solidFill>
                  <a:schemeClr val="tx1"/>
                </a:solidFill>
              </a:rPr>
              <a:t>PRACTICES TO AVOID</a:t>
            </a:r>
            <a:r>
              <a:rPr lang="en-US" sz="4400" b="1" dirty="0" smtClean="0">
                <a:solidFill>
                  <a:schemeClr val="tx1"/>
                </a:solidFill>
              </a:rPr>
              <a:t/>
            </a:r>
            <a:br>
              <a:rPr lang="en-US" sz="4400" b="1" dirty="0" smtClean="0">
                <a:solidFill>
                  <a:schemeClr val="tx1"/>
                </a:solidFill>
              </a:rPr>
            </a:br>
            <a:endParaRPr lang="en-US" sz="4400" b="1" dirty="0" smtClean="0">
              <a:solidFill>
                <a:schemeClr val="tx1"/>
              </a:solidFill>
            </a:endParaRPr>
          </a:p>
        </p:txBody>
      </p:sp>
      <p:sp>
        <p:nvSpPr>
          <p:cNvPr id="24580" name="Line 1033"/>
          <p:cNvSpPr>
            <a:spLocks noChangeShapeType="1"/>
          </p:cNvSpPr>
          <p:nvPr/>
        </p:nvSpPr>
        <p:spPr bwMode="auto">
          <a:xfrm>
            <a:off x="1600200" y="13716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
        <p:nvSpPr>
          <p:cNvPr id="24581" name="Text Box 1034"/>
          <p:cNvSpPr txBox="1">
            <a:spLocks noChangeArrowheads="1"/>
          </p:cNvSpPr>
          <p:nvPr/>
        </p:nvSpPr>
        <p:spPr bwMode="auto">
          <a:xfrm>
            <a:off x="457200" y="1741488"/>
            <a:ext cx="8305800" cy="7860613"/>
          </a:xfrm>
          <a:prstGeom prst="rect">
            <a:avLst/>
          </a:prstGeom>
          <a:noFill/>
          <a:ln w="9525">
            <a:noFill/>
            <a:miter lim="800000"/>
            <a:headEnd/>
            <a:tailEnd/>
          </a:ln>
        </p:spPr>
        <p:txBody>
          <a:bodyPr wrap="square">
            <a:spAutoFit/>
          </a:bodyPr>
          <a:lstStyle/>
          <a:p>
            <a:pPr eaLnBrk="1" hangingPunct="1">
              <a:spcBef>
                <a:spcPct val="50000"/>
              </a:spcBef>
              <a:buClr>
                <a:schemeClr val="accent1"/>
              </a:buClr>
              <a:buFont typeface="Wingdings" pitchFamily="2" charset="2"/>
              <a:buChar char="§"/>
            </a:pPr>
            <a:r>
              <a:rPr lang="en-US" sz="2400" dirty="0"/>
              <a:t> </a:t>
            </a:r>
            <a:r>
              <a:rPr lang="en-US" sz="2000" dirty="0" smtClean="0"/>
              <a:t>Should not target a specific race or ethnic group.</a:t>
            </a:r>
          </a:p>
          <a:p>
            <a:pPr eaLnBrk="1" hangingPunct="1">
              <a:spcBef>
                <a:spcPct val="50000"/>
              </a:spcBef>
              <a:buClr>
                <a:schemeClr val="accent1"/>
              </a:buClr>
              <a:buFont typeface="Wingdings" pitchFamily="2" charset="2"/>
              <a:buChar char="§"/>
            </a:pPr>
            <a:endParaRPr lang="en-US" sz="2000" dirty="0" smtClean="0"/>
          </a:p>
          <a:p>
            <a:pPr eaLnBrk="1" hangingPunct="1">
              <a:spcBef>
                <a:spcPct val="50000"/>
              </a:spcBef>
              <a:buClr>
                <a:schemeClr val="accent1"/>
              </a:buClr>
              <a:buFont typeface="Wingdings" pitchFamily="2" charset="2"/>
              <a:buChar char="§"/>
            </a:pPr>
            <a:r>
              <a:rPr lang="en-US" sz="2000" dirty="0" smtClean="0"/>
              <a:t> Should not intentionally  impinge upon a religious practice .</a:t>
            </a:r>
          </a:p>
          <a:p>
            <a:pPr eaLnBrk="1" hangingPunct="1">
              <a:spcBef>
                <a:spcPct val="50000"/>
              </a:spcBef>
              <a:buClr>
                <a:schemeClr val="accent1"/>
              </a:buClr>
              <a:buFont typeface="Wingdings" pitchFamily="2" charset="2"/>
              <a:buChar char="§"/>
            </a:pPr>
            <a:endParaRPr lang="en-US" sz="2000" dirty="0"/>
          </a:p>
          <a:p>
            <a:pPr algn="just" eaLnBrk="1" hangingPunct="1">
              <a:spcBef>
                <a:spcPct val="20000"/>
              </a:spcBef>
              <a:buClr>
                <a:schemeClr val="accent1"/>
              </a:buClr>
              <a:buFont typeface="Wingdings" pitchFamily="2" charset="2"/>
              <a:buChar char="§"/>
            </a:pPr>
            <a:r>
              <a:rPr lang="en-US" sz="2000" dirty="0" smtClean="0"/>
              <a:t>Should not impose a requirement based on a cultural group or national origin.</a:t>
            </a:r>
          </a:p>
          <a:p>
            <a:pPr algn="just" eaLnBrk="1" hangingPunct="1">
              <a:spcBef>
                <a:spcPct val="20000"/>
              </a:spcBef>
              <a:buClr>
                <a:schemeClr val="accent1"/>
              </a:buClr>
              <a:buFont typeface="Wingdings" pitchFamily="2" charset="2"/>
              <a:buChar char="§"/>
            </a:pPr>
            <a:endParaRPr lang="en-US" sz="2000" dirty="0"/>
          </a:p>
          <a:p>
            <a:pPr algn="just" eaLnBrk="1" hangingPunct="1">
              <a:spcBef>
                <a:spcPct val="20000"/>
              </a:spcBef>
              <a:buClr>
                <a:schemeClr val="accent1"/>
              </a:buClr>
              <a:buFont typeface="Wingdings" pitchFamily="2" charset="2"/>
              <a:buChar char="§"/>
            </a:pPr>
            <a:r>
              <a:rPr lang="en-US" sz="2000" dirty="0" smtClean="0"/>
              <a:t>Should not impose requirements based on sex.</a:t>
            </a:r>
          </a:p>
          <a:p>
            <a:pPr algn="just" eaLnBrk="1" hangingPunct="1">
              <a:spcBef>
                <a:spcPct val="20000"/>
              </a:spcBef>
              <a:buClr>
                <a:schemeClr val="accent1"/>
              </a:buClr>
              <a:buFont typeface="Wingdings" pitchFamily="2" charset="2"/>
              <a:buChar char="§"/>
            </a:pPr>
            <a:endParaRPr lang="en-US" sz="2000" dirty="0"/>
          </a:p>
          <a:p>
            <a:pPr algn="just" eaLnBrk="1" hangingPunct="1">
              <a:spcBef>
                <a:spcPct val="20000"/>
              </a:spcBef>
              <a:buClr>
                <a:schemeClr val="accent1"/>
              </a:buClr>
              <a:buFont typeface="Wingdings" pitchFamily="2" charset="2"/>
              <a:buChar char="§"/>
            </a:pPr>
            <a:r>
              <a:rPr lang="en-US" sz="2000" dirty="0" smtClean="0"/>
              <a:t>Should not enforce “quotas” or “ratios” based on any of the above.</a:t>
            </a:r>
          </a:p>
          <a:p>
            <a:pPr algn="just" eaLnBrk="1" hangingPunct="1">
              <a:spcBef>
                <a:spcPct val="20000"/>
              </a:spcBef>
              <a:buClr>
                <a:schemeClr val="accent1"/>
              </a:buClr>
              <a:buFont typeface="Wingdings" pitchFamily="2" charset="2"/>
              <a:buChar char="§"/>
            </a:pPr>
            <a:endParaRPr lang="en-US" sz="2000" dirty="0" smtClean="0"/>
          </a:p>
          <a:p>
            <a:pPr algn="just" eaLnBrk="1" hangingPunct="1">
              <a:spcBef>
                <a:spcPct val="20000"/>
              </a:spcBef>
              <a:buClr>
                <a:schemeClr val="accent1"/>
              </a:buClr>
              <a:buFont typeface="Wingdings" pitchFamily="2" charset="2"/>
              <a:buChar char="§"/>
            </a:pPr>
            <a:endParaRPr lang="en-US" sz="2700" dirty="0" smtClean="0"/>
          </a:p>
          <a:p>
            <a:pPr algn="just" eaLnBrk="1" hangingPunct="1">
              <a:spcBef>
                <a:spcPct val="20000"/>
              </a:spcBef>
              <a:buClr>
                <a:schemeClr val="accent1"/>
              </a:buClr>
              <a:buFont typeface="Wingdings" pitchFamily="2" charset="2"/>
              <a:buChar char="§"/>
            </a:pPr>
            <a:endParaRPr lang="en-US" sz="2700" dirty="0"/>
          </a:p>
          <a:p>
            <a:pPr algn="just" eaLnBrk="1" hangingPunct="1">
              <a:spcBef>
                <a:spcPct val="20000"/>
              </a:spcBef>
              <a:buClr>
                <a:schemeClr val="accent1"/>
              </a:buClr>
              <a:buFont typeface="Wingdings" pitchFamily="2" charset="2"/>
              <a:buChar char="§"/>
            </a:pPr>
            <a:endParaRPr lang="en-US" sz="2700" dirty="0" smtClean="0"/>
          </a:p>
          <a:p>
            <a:pPr algn="just" eaLnBrk="1" hangingPunct="1">
              <a:spcBef>
                <a:spcPct val="20000"/>
              </a:spcBef>
              <a:buClr>
                <a:schemeClr val="accent1"/>
              </a:buClr>
              <a:buFont typeface="Wingdings" pitchFamily="2" charset="2"/>
              <a:buChar char="§"/>
            </a:pPr>
            <a:endParaRPr lang="en-US" sz="2700" dirty="0"/>
          </a:p>
          <a:p>
            <a:pPr algn="just" eaLnBrk="1" hangingPunct="1">
              <a:spcBef>
                <a:spcPct val="20000"/>
              </a:spcBef>
            </a:pPr>
            <a:endParaRPr lang="en-US" sz="2700" dirty="0"/>
          </a:p>
          <a:p>
            <a:pPr algn="just" eaLnBrk="1" hangingPunct="1">
              <a:spcBef>
                <a:spcPct val="20000"/>
              </a:spcBef>
            </a:pPr>
            <a:endParaRPr lang="en-US" sz="2400" dirty="0">
              <a:latin typeface="Times New Roman" pitchFamily="18" charset="0"/>
            </a:endParaRPr>
          </a:p>
          <a:p>
            <a:pPr eaLnBrk="1" hangingPunct="1">
              <a:spcBef>
                <a:spcPct val="50000"/>
              </a:spcBef>
            </a:pPr>
            <a:endParaRPr lang="en-US" sz="2400" dirty="0">
              <a:latin typeface="Times New Roman" pitchFamily="18" charset="0"/>
            </a:endParaRPr>
          </a:p>
        </p:txBody>
      </p:sp>
      <p:sp>
        <p:nvSpPr>
          <p:cNvPr id="24582" name="Rectangle 1035"/>
          <p:cNvSpPr>
            <a:spLocks noChangeArrowheads="1"/>
          </p:cNvSpPr>
          <p:nvPr/>
        </p:nvSpPr>
        <p:spPr bwMode="auto">
          <a:xfrm>
            <a:off x="304800" y="304800"/>
            <a:ext cx="8534400" cy="6096000"/>
          </a:xfrm>
          <a:prstGeom prst="rect">
            <a:avLst/>
          </a:prstGeom>
          <a:noFill/>
          <a:ln w="57150" cmpd="thickThin">
            <a:solidFill>
              <a:schemeClr val="tx1"/>
            </a:solidFill>
            <a:miter lim="800000"/>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4FDD3A5-6185-4E90-A944-0BFA688762BD}" type="slidenum">
              <a:rPr lang="en-US" smtClean="0"/>
              <a:pPr>
                <a:defRPr/>
              </a:pPr>
              <a:t>12</a:t>
            </a:fld>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2987" y="1066800"/>
            <a:ext cx="1418026" cy="1295400"/>
          </a:xfrm>
          <a:prstGeom prst="rect">
            <a:avLst/>
          </a:prstGeom>
        </p:spPr>
      </p:pic>
      <p:sp>
        <p:nvSpPr>
          <p:cNvPr id="4" name="TextBox 3"/>
          <p:cNvSpPr txBox="1"/>
          <p:nvPr/>
        </p:nvSpPr>
        <p:spPr>
          <a:xfrm>
            <a:off x="1219200" y="2590800"/>
            <a:ext cx="6200736" cy="2985433"/>
          </a:xfrm>
          <a:prstGeom prst="rect">
            <a:avLst/>
          </a:prstGeom>
          <a:noFill/>
        </p:spPr>
        <p:txBody>
          <a:bodyPr wrap="none" rtlCol="0">
            <a:spAutoFit/>
          </a:bodyPr>
          <a:lstStyle/>
          <a:p>
            <a:r>
              <a:rPr lang="en-US" dirty="0" smtClean="0"/>
              <a:t>For Information or Questions Contact:</a:t>
            </a:r>
          </a:p>
          <a:p>
            <a:endParaRPr lang="en-US" dirty="0"/>
          </a:p>
          <a:p>
            <a:r>
              <a:rPr lang="en-US" dirty="0" smtClean="0"/>
              <a:t>Beverly Davis </a:t>
            </a:r>
          </a:p>
          <a:p>
            <a:r>
              <a:rPr lang="en-US" sz="2000" dirty="0" smtClean="0"/>
              <a:t>Email: beverly.davis @dallascityhall.com</a:t>
            </a:r>
          </a:p>
          <a:p>
            <a:endParaRPr lang="en-US" dirty="0"/>
          </a:p>
          <a:p>
            <a:r>
              <a:rPr lang="en-US" dirty="0" smtClean="0"/>
              <a:t>Chalisa Warren</a:t>
            </a:r>
          </a:p>
          <a:p>
            <a:r>
              <a:rPr lang="en-US" sz="2000" dirty="0" smtClean="0"/>
              <a:t>Email: chalisa.warren@dallascityhall.com</a:t>
            </a:r>
            <a:r>
              <a:rPr lang="en-US" dirty="0" smtClean="0"/>
              <a:t> </a:t>
            </a:r>
            <a:endParaRPr lang="en-US" dirty="0"/>
          </a:p>
        </p:txBody>
      </p:sp>
    </p:spTree>
    <p:extLst>
      <p:ext uri="{BB962C8B-B14F-4D97-AF65-F5344CB8AC3E}">
        <p14:creationId xmlns:p14="http://schemas.microsoft.com/office/powerpoint/2010/main" val="3565080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rtlCol="0">
            <a:normAutofit/>
          </a:bodyPr>
          <a:lstStyle/>
          <a:p>
            <a:pPr marL="0" indent="0" algn="just" eaLnBrk="1" fontAlgn="auto" hangingPunct="1">
              <a:spcBef>
                <a:spcPts val="0"/>
              </a:spcBef>
              <a:spcAft>
                <a:spcPts val="0"/>
              </a:spcAft>
              <a:buFont typeface="Arial" pitchFamily="34" charset="0"/>
              <a:buNone/>
              <a:defRPr/>
            </a:pPr>
            <a:r>
              <a:rPr lang="en-US" sz="2800" b="0" i="1" dirty="0" smtClean="0">
                <a:solidFill>
                  <a:schemeClr val="tx1"/>
                </a:solidFill>
                <a:latin typeface="Arial" charset="0"/>
              </a:rPr>
              <a:t>To promote and preserve through fair, orderly, and lawful procedures the opportunity for every person to have access to all places of public accommodation, without regard to race, religion, sex, color, or national origin. </a:t>
            </a:r>
            <a:endParaRPr lang="en-US" sz="2800" b="0" dirty="0" smtClean="0">
              <a:solidFill>
                <a:schemeClr val="tx1"/>
              </a:solidFill>
              <a:latin typeface="Arial" charset="0"/>
            </a:endParaRPr>
          </a:p>
        </p:txBody>
      </p:sp>
      <p:sp>
        <p:nvSpPr>
          <p:cNvPr id="6" name="Slide Number Placeholder 5"/>
          <p:cNvSpPr>
            <a:spLocks noGrp="1"/>
          </p:cNvSpPr>
          <p:nvPr>
            <p:ph type="sldNum" sz="quarter" idx="12"/>
          </p:nvPr>
        </p:nvSpPr>
        <p:spPr/>
        <p:txBody>
          <a:bodyPr/>
          <a:lstStyle/>
          <a:p>
            <a:pPr>
              <a:defRPr/>
            </a:pPr>
            <a:fld id="{EAC5DE0D-FFFD-4E27-97D8-B52FF2C98F09}" type="slidenum">
              <a:rPr lang="en-US" smtClean="0"/>
              <a:pPr>
                <a:defRPr/>
              </a:pPr>
              <a:t>2</a:t>
            </a:fld>
            <a:endParaRPr lang="en-US" dirty="0"/>
          </a:p>
        </p:txBody>
      </p:sp>
      <p:sp>
        <p:nvSpPr>
          <p:cNvPr id="15363" name="Rectangle 2"/>
          <p:cNvSpPr>
            <a:spLocks noGrp="1" noChangeArrowheads="1"/>
          </p:cNvSpPr>
          <p:nvPr>
            <p:ph type="title"/>
          </p:nvPr>
        </p:nvSpPr>
        <p:spPr/>
        <p:txBody>
          <a:bodyPr/>
          <a:lstStyle/>
          <a:p>
            <a:pPr algn="ctr" eaLnBrk="1" hangingPunct="1"/>
            <a:r>
              <a:rPr lang="en-US" sz="3600" b="1" dirty="0" smtClean="0">
                <a:solidFill>
                  <a:schemeClr val="tx1"/>
                </a:solidFill>
                <a:effectLst>
                  <a:outerShdw blurRad="38100" dist="38100" dir="2700000" algn="tl">
                    <a:srgbClr val="000000">
                      <a:alpha val="43137"/>
                    </a:srgbClr>
                  </a:outerShdw>
                </a:effectLst>
              </a:rPr>
              <a:t>MISSION STATEMENT</a:t>
            </a:r>
          </a:p>
        </p:txBody>
      </p:sp>
      <p:sp>
        <p:nvSpPr>
          <p:cNvPr id="15364" name="Line 4"/>
          <p:cNvSpPr>
            <a:spLocks noChangeShapeType="1"/>
          </p:cNvSpPr>
          <p:nvPr/>
        </p:nvSpPr>
        <p:spPr bwMode="auto">
          <a:xfrm>
            <a:off x="1600200" y="13716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
        <p:nvSpPr>
          <p:cNvPr id="15365" name="Rectangle 5"/>
          <p:cNvSpPr>
            <a:spLocks noChangeArrowheads="1"/>
          </p:cNvSpPr>
          <p:nvPr/>
        </p:nvSpPr>
        <p:spPr bwMode="auto">
          <a:xfrm>
            <a:off x="304800" y="304800"/>
            <a:ext cx="8534400" cy="6096000"/>
          </a:xfrm>
          <a:prstGeom prst="rect">
            <a:avLst/>
          </a:prstGeom>
          <a:noFill/>
          <a:ln w="57150" cmpd="thickThin">
            <a:solidFill>
              <a:srgbClr val="000000"/>
            </a:solidFill>
            <a:miter lim="800000"/>
            <a:headEnd/>
            <a:tailEnd/>
          </a:ln>
        </p:spPr>
        <p:txBody>
          <a:bodyPr wrap="none" anchor="ctr"/>
          <a:lstStyle/>
          <a:p>
            <a:pPr algn="ctr"/>
            <a:r>
              <a:rPr lang="en-US"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idx="1"/>
          </p:nvPr>
        </p:nvSpPr>
        <p:spPr/>
        <p:txBody>
          <a:bodyPr>
            <a:normAutofit lnSpcReduction="10000"/>
          </a:bodyPr>
          <a:lstStyle/>
          <a:p>
            <a:pPr marL="0" indent="0" algn="just" eaLnBrk="1" hangingPunct="1">
              <a:spcBef>
                <a:spcPts val="0"/>
              </a:spcBef>
              <a:buFont typeface="Wingdings" pitchFamily="2" charset="2"/>
              <a:buChar char="§"/>
            </a:pPr>
            <a:r>
              <a:rPr lang="en-US" sz="2800" dirty="0" smtClean="0">
                <a:latin typeface="Arial" charset="0"/>
              </a:rPr>
              <a:t>“Place of </a:t>
            </a:r>
            <a:r>
              <a:rPr lang="en-US" sz="2800" dirty="0">
                <a:latin typeface="Arial" charset="0"/>
              </a:rPr>
              <a:t>p</a:t>
            </a:r>
            <a:r>
              <a:rPr lang="en-US" sz="2800" dirty="0" smtClean="0">
                <a:latin typeface="Arial" charset="0"/>
              </a:rPr>
              <a:t>ublic </a:t>
            </a:r>
            <a:r>
              <a:rPr lang="en-US" sz="2800" dirty="0">
                <a:latin typeface="Arial" charset="0"/>
              </a:rPr>
              <a:t>a</a:t>
            </a:r>
            <a:r>
              <a:rPr lang="en-US" sz="2800" dirty="0" smtClean="0">
                <a:latin typeface="Arial" charset="0"/>
              </a:rPr>
              <a:t>ccommodation” means every business within the City whether wholesale or retail or place of entertainment which is open to the general public and offers for compensation any product, service, or facility and includes, all hotels, motels, restaurants, bars, lounges, nightclubs, cabarets where food or beverages are sold or offered for sale, theaters, retail houses, washaterias, bowling alleys, skating rinks, golf courses and all public conveyances as well as their stations or terminals. </a:t>
            </a:r>
          </a:p>
          <a:p>
            <a:pPr eaLnBrk="1" hangingPunct="1"/>
            <a:endParaRPr lang="en-US" sz="2800" dirty="0" smtClean="0">
              <a:latin typeface="Arial" charset="0"/>
            </a:endParaRPr>
          </a:p>
        </p:txBody>
      </p:sp>
      <p:sp>
        <p:nvSpPr>
          <p:cNvPr id="8" name="Slide Number Placeholder 5"/>
          <p:cNvSpPr>
            <a:spLocks noGrp="1"/>
          </p:cNvSpPr>
          <p:nvPr>
            <p:ph type="sldNum" sz="quarter" idx="12"/>
          </p:nvPr>
        </p:nvSpPr>
        <p:spPr/>
        <p:txBody>
          <a:bodyPr/>
          <a:lstStyle/>
          <a:p>
            <a:pPr>
              <a:defRPr/>
            </a:pPr>
            <a:fld id="{1187D696-A0A8-4DD3-96C8-88695DDBD347}" type="slidenum">
              <a:rPr lang="en-US"/>
              <a:pPr>
                <a:defRPr/>
              </a:pPr>
              <a:t>3</a:t>
            </a:fld>
            <a:endParaRPr lang="en-US" dirty="0"/>
          </a:p>
        </p:txBody>
      </p:sp>
      <p:sp>
        <p:nvSpPr>
          <p:cNvPr id="16386" name="Rectangle 2"/>
          <p:cNvSpPr>
            <a:spLocks noGrp="1" noChangeArrowheads="1"/>
          </p:cNvSpPr>
          <p:nvPr>
            <p:ph type="title"/>
          </p:nvPr>
        </p:nvSpPr>
        <p:spPr/>
        <p:txBody>
          <a:bodyPr>
            <a:normAutofit fontScale="90000"/>
          </a:bodyPr>
          <a:lstStyle/>
          <a:p>
            <a:pPr algn="ctr" eaLnBrk="1" hangingPunct="1"/>
            <a:r>
              <a:rPr lang="en-US" sz="3600" dirty="0" smtClean="0">
                <a:solidFill>
                  <a:schemeClr val="tx1"/>
                </a:solidFill>
              </a:rPr>
              <a:t>PUBLIC ACCOMMODATION DEFINITION </a:t>
            </a:r>
            <a:endParaRPr lang="en-US" sz="3600" b="1" dirty="0" smtClean="0">
              <a:solidFill>
                <a:schemeClr val="tx1"/>
              </a:solidFill>
            </a:endParaRPr>
          </a:p>
        </p:txBody>
      </p:sp>
      <p:sp>
        <p:nvSpPr>
          <p:cNvPr id="16389" name="Rectangle 4"/>
          <p:cNvSpPr>
            <a:spLocks noChangeArrowheads="1"/>
          </p:cNvSpPr>
          <p:nvPr/>
        </p:nvSpPr>
        <p:spPr bwMode="auto">
          <a:xfrm>
            <a:off x="304800" y="381000"/>
            <a:ext cx="8534400" cy="6096000"/>
          </a:xfrm>
          <a:prstGeom prst="rect">
            <a:avLst/>
          </a:prstGeom>
          <a:noFill/>
          <a:ln w="57150" cmpd="thickThin">
            <a:solidFill>
              <a:srgbClr val="000000"/>
            </a:solidFill>
            <a:miter lim="800000"/>
            <a:headEnd/>
            <a:tailEnd/>
          </a:ln>
        </p:spPr>
        <p:txBody>
          <a:bodyPr wrap="none" anchor="ctr"/>
          <a:lstStyle/>
          <a:p>
            <a:endParaRPr lang="en-US" dirty="0"/>
          </a:p>
        </p:txBody>
      </p:sp>
      <p:sp>
        <p:nvSpPr>
          <p:cNvPr id="16390" name="Line 5"/>
          <p:cNvSpPr>
            <a:spLocks noChangeShapeType="1"/>
          </p:cNvSpPr>
          <p:nvPr/>
        </p:nvSpPr>
        <p:spPr bwMode="auto">
          <a:xfrm>
            <a:off x="1600200" y="13716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
        <p:nvSpPr>
          <p:cNvPr id="16391" name="Line 6"/>
          <p:cNvSpPr>
            <a:spLocks noChangeShapeType="1"/>
          </p:cNvSpPr>
          <p:nvPr/>
        </p:nvSpPr>
        <p:spPr bwMode="auto">
          <a:xfrm>
            <a:off x="1600200" y="13716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
        <p:nvSpPr>
          <p:cNvPr id="16392" name="Line 7"/>
          <p:cNvSpPr>
            <a:spLocks noChangeShapeType="1"/>
          </p:cNvSpPr>
          <p:nvPr/>
        </p:nvSpPr>
        <p:spPr bwMode="auto">
          <a:xfrm>
            <a:off x="1600200" y="13716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idx="1"/>
          </p:nvPr>
        </p:nvSpPr>
        <p:spPr/>
        <p:txBody>
          <a:bodyPr>
            <a:normAutofit fontScale="85000" lnSpcReduction="20000"/>
          </a:bodyPr>
          <a:lstStyle/>
          <a:p>
            <a:pPr lvl="3" indent="0" algn="just" eaLnBrk="1" hangingPunct="1">
              <a:buFont typeface="Wingdings" pitchFamily="2" charset="2"/>
              <a:buNone/>
            </a:pPr>
            <a:endParaRPr lang="en-US" sz="1600" dirty="0" smtClean="0">
              <a:latin typeface="Arial" charset="0"/>
            </a:endParaRPr>
          </a:p>
          <a:p>
            <a:pPr marL="0" indent="0" algn="just" eaLnBrk="1" hangingPunct="1">
              <a:spcBef>
                <a:spcPts val="0"/>
              </a:spcBef>
              <a:buFont typeface="Wingdings" pitchFamily="2" charset="2"/>
              <a:buNone/>
            </a:pPr>
            <a:r>
              <a:rPr lang="en-US" sz="2800" dirty="0" smtClean="0">
                <a:latin typeface="Arial" charset="0"/>
              </a:rPr>
              <a:t>A person commits an offense if he or she:</a:t>
            </a:r>
          </a:p>
          <a:p>
            <a:pPr marL="0" indent="0" algn="just" eaLnBrk="1" hangingPunct="1">
              <a:spcBef>
                <a:spcPts val="0"/>
              </a:spcBef>
              <a:buFont typeface="Wingdings" pitchFamily="2" charset="2"/>
              <a:buNone/>
            </a:pPr>
            <a:endParaRPr lang="en-US" sz="2800" dirty="0">
              <a:latin typeface="Arial" charset="0"/>
            </a:endParaRPr>
          </a:p>
          <a:p>
            <a:pPr marL="0" indent="0" algn="just" eaLnBrk="1" hangingPunct="1">
              <a:spcBef>
                <a:spcPts val="0"/>
              </a:spcBef>
              <a:buFont typeface="Wingdings" pitchFamily="2" charset="2"/>
              <a:buNone/>
            </a:pPr>
            <a:r>
              <a:rPr lang="en-US" sz="2800" dirty="0" smtClean="0">
                <a:latin typeface="Arial" charset="0"/>
              </a:rPr>
              <a:t>Discriminates against, withholds from or denies a person any of the advantages, facilities or services offered to the general public by a place of public accommodation because of race, religion, sex, color or national origin.</a:t>
            </a:r>
          </a:p>
          <a:p>
            <a:pPr marL="0" indent="0" algn="just" eaLnBrk="1" hangingPunct="1">
              <a:spcBef>
                <a:spcPts val="0"/>
              </a:spcBef>
              <a:buFont typeface="Wingdings" pitchFamily="2" charset="2"/>
              <a:buNone/>
            </a:pPr>
            <a:r>
              <a:rPr lang="en-US" sz="2800" dirty="0" smtClean="0">
                <a:latin typeface="Arial" charset="0"/>
              </a:rPr>
              <a:t> </a:t>
            </a:r>
          </a:p>
          <a:p>
            <a:pPr marL="0" indent="0" algn="just" eaLnBrk="1" hangingPunct="1">
              <a:spcBef>
                <a:spcPts val="0"/>
              </a:spcBef>
              <a:buFont typeface="Wingdings" pitchFamily="2" charset="2"/>
              <a:buNone/>
            </a:pPr>
            <a:r>
              <a:rPr lang="en-US" sz="2800" dirty="0" smtClean="0">
                <a:latin typeface="Arial" charset="0"/>
              </a:rPr>
              <a:t>                                  or</a:t>
            </a:r>
          </a:p>
          <a:p>
            <a:pPr marL="0" indent="0" algn="just" eaLnBrk="1" hangingPunct="1">
              <a:spcBef>
                <a:spcPts val="0"/>
              </a:spcBef>
              <a:buFont typeface="Wingdings" pitchFamily="2" charset="2"/>
              <a:buNone/>
            </a:pPr>
            <a:r>
              <a:rPr lang="en-US" sz="2800" dirty="0" smtClean="0">
                <a:latin typeface="Arial" charset="0"/>
              </a:rPr>
              <a:t>                                 </a:t>
            </a:r>
          </a:p>
          <a:p>
            <a:pPr marL="0" indent="0" algn="just" eaLnBrk="1" hangingPunct="1">
              <a:spcBef>
                <a:spcPts val="0"/>
              </a:spcBef>
              <a:buFont typeface="Wingdings" pitchFamily="2" charset="2"/>
              <a:buNone/>
            </a:pPr>
            <a:r>
              <a:rPr lang="en-US" sz="2800" dirty="0" smtClean="0">
                <a:latin typeface="Arial" charset="0"/>
              </a:rPr>
              <a:t>Refuses admission or expels from a place of public accommodation, a person for noncompliance with a dress, grooming or identification requirement that was not previously posted in writing in a conspicuous, clearly visible location outside each public entrance.  </a:t>
            </a:r>
          </a:p>
        </p:txBody>
      </p:sp>
      <p:sp>
        <p:nvSpPr>
          <p:cNvPr id="6" name="Slide Number Placeholder 5"/>
          <p:cNvSpPr>
            <a:spLocks noGrp="1"/>
          </p:cNvSpPr>
          <p:nvPr>
            <p:ph type="sldNum" sz="quarter" idx="12"/>
          </p:nvPr>
        </p:nvSpPr>
        <p:spPr/>
        <p:txBody>
          <a:bodyPr/>
          <a:lstStyle/>
          <a:p>
            <a:pPr>
              <a:defRPr/>
            </a:pPr>
            <a:fld id="{AA1D1A61-8D7C-459F-8399-A123469D5A6E}" type="slidenum">
              <a:rPr lang="en-US"/>
              <a:pPr>
                <a:defRPr/>
              </a:pPr>
              <a:t>4</a:t>
            </a:fld>
            <a:endParaRPr lang="en-US" dirty="0"/>
          </a:p>
        </p:txBody>
      </p:sp>
      <p:sp>
        <p:nvSpPr>
          <p:cNvPr id="17410" name="Rectangle 2"/>
          <p:cNvSpPr>
            <a:spLocks noGrp="1" noChangeArrowheads="1"/>
          </p:cNvSpPr>
          <p:nvPr>
            <p:ph type="title"/>
          </p:nvPr>
        </p:nvSpPr>
        <p:spPr/>
        <p:txBody>
          <a:bodyPr>
            <a:normAutofit fontScale="90000"/>
          </a:bodyPr>
          <a:lstStyle/>
          <a:p>
            <a:pPr algn="ctr" eaLnBrk="1" hangingPunct="1"/>
            <a:r>
              <a:rPr lang="en-US" sz="3600" smtClean="0">
                <a:solidFill>
                  <a:schemeClr val="tx1"/>
                </a:solidFill>
              </a:rPr>
              <a:t>Section</a:t>
            </a:r>
            <a:r>
              <a:rPr lang="en-US" sz="3600" b="1" smtClean="0">
                <a:solidFill>
                  <a:schemeClr val="tx1"/>
                </a:solidFill>
              </a:rPr>
              <a:t> 31-3 </a:t>
            </a:r>
            <a:r>
              <a:rPr lang="en-US" sz="3600" b="1" dirty="0" smtClean="0">
                <a:solidFill>
                  <a:schemeClr val="tx1"/>
                </a:solidFill>
              </a:rPr>
              <a:t>of the </a:t>
            </a:r>
            <a:r>
              <a:rPr lang="en-US" sz="3600" b="1" smtClean="0">
                <a:solidFill>
                  <a:schemeClr val="tx1"/>
                </a:solidFill>
              </a:rPr>
              <a:t>Dallas City Code</a:t>
            </a: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(Prohibited Activity )</a:t>
            </a:r>
            <a:r>
              <a:rPr lang="en-US" sz="3600" dirty="0" smtClean="0">
                <a:solidFill>
                  <a:schemeClr val="tx1"/>
                </a:solidFill>
                <a:latin typeface="Arial Black" pitchFamily="34" charset="0"/>
              </a:rPr>
              <a:t> </a:t>
            </a:r>
          </a:p>
        </p:txBody>
      </p:sp>
      <p:sp>
        <p:nvSpPr>
          <p:cNvPr id="17413" name="Rectangle 4"/>
          <p:cNvSpPr>
            <a:spLocks noChangeArrowheads="1"/>
          </p:cNvSpPr>
          <p:nvPr/>
        </p:nvSpPr>
        <p:spPr bwMode="auto">
          <a:xfrm>
            <a:off x="304800" y="304800"/>
            <a:ext cx="8534400" cy="6096000"/>
          </a:xfrm>
          <a:prstGeom prst="rect">
            <a:avLst/>
          </a:prstGeom>
          <a:noFill/>
          <a:ln w="57150" cmpd="thickThin">
            <a:solidFill>
              <a:srgbClr val="000000"/>
            </a:solidFill>
            <a:miter lim="800000"/>
            <a:headEnd/>
            <a:tailEnd/>
          </a:ln>
        </p:spPr>
        <p:txBody>
          <a:bodyPr wrap="none" anchor="ctr"/>
          <a:lstStyle/>
          <a:p>
            <a:endParaRPr lang="en-US" dirty="0"/>
          </a:p>
        </p:txBody>
      </p:sp>
      <p:sp>
        <p:nvSpPr>
          <p:cNvPr id="17414" name="Line 5"/>
          <p:cNvSpPr>
            <a:spLocks noChangeShapeType="1"/>
          </p:cNvSpPr>
          <p:nvPr/>
        </p:nvSpPr>
        <p:spPr bwMode="auto">
          <a:xfrm>
            <a:off x="1600200" y="13716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Grp="1" noChangeArrowheads="1"/>
          </p:cNvSpPr>
          <p:nvPr>
            <p:ph idx="1"/>
          </p:nvPr>
        </p:nvSpPr>
        <p:spPr>
          <a:xfrm>
            <a:off x="457200" y="2209800"/>
            <a:ext cx="8229600" cy="3921125"/>
          </a:xfrm>
        </p:spPr>
        <p:txBody>
          <a:bodyPr>
            <a:normAutofit fontScale="92500"/>
          </a:bodyPr>
          <a:lstStyle/>
          <a:p>
            <a:pPr marL="571500" indent="-571500" algn="just" eaLnBrk="1" hangingPunct="1">
              <a:spcBef>
                <a:spcPts val="0"/>
              </a:spcBef>
              <a:buFont typeface="Wingdings" panose="05000000000000000000" pitchFamily="2" charset="2"/>
              <a:buChar char="§"/>
            </a:pPr>
            <a:r>
              <a:rPr lang="en-US" sz="3200" dirty="0" smtClean="0">
                <a:latin typeface="Arial" charset="0"/>
              </a:rPr>
              <a:t>Must be in writing. </a:t>
            </a:r>
          </a:p>
          <a:p>
            <a:pPr marL="0" indent="0" algn="just" eaLnBrk="1" hangingPunct="1">
              <a:spcBef>
                <a:spcPts val="0"/>
              </a:spcBef>
              <a:buNone/>
            </a:pPr>
            <a:endParaRPr lang="en-US" sz="3200" dirty="0" smtClean="0">
              <a:latin typeface="Arial" charset="0"/>
            </a:endParaRPr>
          </a:p>
          <a:p>
            <a:pPr marL="571500" indent="-571500" algn="just" eaLnBrk="1" hangingPunct="1">
              <a:spcBef>
                <a:spcPts val="0"/>
              </a:spcBef>
              <a:buFont typeface="Wingdings" panose="05000000000000000000" pitchFamily="2" charset="2"/>
              <a:buChar char="§"/>
            </a:pPr>
            <a:r>
              <a:rPr lang="en-US" sz="3200" dirty="0" smtClean="0">
                <a:latin typeface="Arial" charset="0"/>
              </a:rPr>
              <a:t>Posted in a conspicuous, clearly visible location outside each public entrance to the place of public accommodation.</a:t>
            </a:r>
          </a:p>
          <a:p>
            <a:pPr marL="571500" indent="-571500" algn="just" eaLnBrk="1" hangingPunct="1">
              <a:spcBef>
                <a:spcPts val="0"/>
              </a:spcBef>
              <a:buFont typeface="Wingdings" panose="05000000000000000000" pitchFamily="2" charset="2"/>
              <a:buChar char="§"/>
            </a:pPr>
            <a:endParaRPr lang="en-US" sz="3200" dirty="0">
              <a:latin typeface="Arial" charset="0"/>
            </a:endParaRPr>
          </a:p>
          <a:p>
            <a:pPr marL="571500" indent="-571500" algn="just" eaLnBrk="1" hangingPunct="1">
              <a:spcBef>
                <a:spcPts val="0"/>
              </a:spcBef>
              <a:buFont typeface="Wingdings" panose="05000000000000000000" pitchFamily="2" charset="2"/>
              <a:buChar char="§"/>
            </a:pPr>
            <a:r>
              <a:rPr lang="en-US" sz="3200" dirty="0" smtClean="0">
                <a:latin typeface="Arial" charset="0"/>
              </a:rPr>
              <a:t>Changes to </a:t>
            </a:r>
            <a:r>
              <a:rPr lang="en-US" sz="3200" dirty="0">
                <a:latin typeface="Arial" charset="0"/>
              </a:rPr>
              <a:t>a</a:t>
            </a:r>
            <a:r>
              <a:rPr lang="en-US" sz="3200" dirty="0" smtClean="0">
                <a:latin typeface="Arial" charset="0"/>
              </a:rPr>
              <a:t> requirement must be posted at least 7 days before taking effect. </a:t>
            </a:r>
          </a:p>
          <a:p>
            <a:pPr marL="571500" indent="-571500" algn="just" eaLnBrk="1" hangingPunct="1">
              <a:spcBef>
                <a:spcPts val="0"/>
              </a:spcBef>
              <a:buFont typeface="Wingdings" panose="05000000000000000000" pitchFamily="2" charset="2"/>
              <a:buChar char="§"/>
            </a:pPr>
            <a:endParaRPr lang="en-US" sz="4400" dirty="0" smtClean="0">
              <a:latin typeface="Arial" charset="0"/>
            </a:endParaRPr>
          </a:p>
        </p:txBody>
      </p:sp>
      <p:sp>
        <p:nvSpPr>
          <p:cNvPr id="6" name="Slide Number Placeholder 5"/>
          <p:cNvSpPr>
            <a:spLocks noGrp="1"/>
          </p:cNvSpPr>
          <p:nvPr>
            <p:ph type="sldNum" sz="quarter" idx="12"/>
          </p:nvPr>
        </p:nvSpPr>
        <p:spPr/>
        <p:txBody>
          <a:bodyPr/>
          <a:lstStyle/>
          <a:p>
            <a:pPr>
              <a:defRPr/>
            </a:pPr>
            <a:fld id="{7F94037E-9F63-4F0C-9E20-F247F846967A}" type="slidenum">
              <a:rPr lang="en-US"/>
              <a:pPr>
                <a:defRPr/>
              </a:pPr>
              <a:t>5</a:t>
            </a:fld>
            <a:endParaRPr lang="en-US" dirty="0"/>
          </a:p>
        </p:txBody>
      </p:sp>
      <p:sp>
        <p:nvSpPr>
          <p:cNvPr id="20482" name="Rectangle 2"/>
          <p:cNvSpPr>
            <a:spLocks noGrp="1" noChangeArrowheads="1"/>
          </p:cNvSpPr>
          <p:nvPr>
            <p:ph type="title"/>
          </p:nvPr>
        </p:nvSpPr>
        <p:spPr>
          <a:xfrm>
            <a:off x="457200" y="457200"/>
            <a:ext cx="8229600" cy="1524000"/>
          </a:xfrm>
        </p:spPr>
        <p:txBody>
          <a:bodyPr>
            <a:normAutofit fontScale="90000"/>
          </a:bodyPr>
          <a:lstStyle/>
          <a:p>
            <a:pPr algn="ctr" eaLnBrk="1" hangingPunct="1"/>
            <a:r>
              <a:rPr lang="en-US" sz="3600" dirty="0" smtClean="0">
                <a:solidFill>
                  <a:schemeClr val="tx1"/>
                </a:solidFill>
              </a:rPr>
              <a:t>DRESS, GROOMING, AND IDENTIFICATION REQUIREMENTS </a:t>
            </a:r>
            <a:r>
              <a:rPr lang="en-US" sz="3600" b="1" dirty="0" smtClean="0">
                <a:solidFill>
                  <a:schemeClr val="accent1"/>
                </a:solidFill>
              </a:rPr>
              <a:t/>
            </a:r>
            <a:br>
              <a:rPr lang="en-US" sz="3600" b="1" dirty="0" smtClean="0">
                <a:solidFill>
                  <a:schemeClr val="accent1"/>
                </a:solidFill>
              </a:rPr>
            </a:br>
            <a:endParaRPr lang="en-US" sz="3600" b="1" dirty="0" smtClean="0">
              <a:solidFill>
                <a:schemeClr val="accent1"/>
              </a:solidFill>
            </a:endParaRPr>
          </a:p>
        </p:txBody>
      </p:sp>
      <p:sp>
        <p:nvSpPr>
          <p:cNvPr id="20485" name="Line 4"/>
          <p:cNvSpPr>
            <a:spLocks noChangeShapeType="1"/>
          </p:cNvSpPr>
          <p:nvPr/>
        </p:nvSpPr>
        <p:spPr bwMode="auto">
          <a:xfrm>
            <a:off x="1524000" y="14478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
        <p:nvSpPr>
          <p:cNvPr id="20486" name="Rectangle 5"/>
          <p:cNvSpPr>
            <a:spLocks noChangeArrowheads="1"/>
          </p:cNvSpPr>
          <p:nvPr/>
        </p:nvSpPr>
        <p:spPr bwMode="auto">
          <a:xfrm>
            <a:off x="304800" y="228600"/>
            <a:ext cx="8610600" cy="6172200"/>
          </a:xfrm>
          <a:prstGeom prst="rect">
            <a:avLst/>
          </a:prstGeom>
          <a:noFill/>
          <a:ln w="57150" cmpd="thickThin">
            <a:solidFill>
              <a:schemeClr val="tx1"/>
            </a:solidFill>
            <a:miter lim="800000"/>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idx="1"/>
          </p:nvPr>
        </p:nvSpPr>
        <p:spPr>
          <a:xfrm>
            <a:off x="457200" y="2133600"/>
            <a:ext cx="8229600" cy="4191000"/>
          </a:xfrm>
        </p:spPr>
        <p:txBody>
          <a:bodyPr>
            <a:normAutofit/>
          </a:bodyPr>
          <a:lstStyle/>
          <a:p>
            <a:pPr marL="0" indent="0" algn="just" eaLnBrk="1" hangingPunct="1">
              <a:spcBef>
                <a:spcPts val="0"/>
              </a:spcBef>
              <a:buFont typeface="Wingdings" pitchFamily="2" charset="2"/>
              <a:buChar char="§"/>
            </a:pPr>
            <a:r>
              <a:rPr lang="en-US" sz="2800" dirty="0" smtClean="0">
                <a:latin typeface="Arial" charset="0"/>
              </a:rPr>
              <a:t>Hotel, restaurant, bar, lounge, golf course, etc. when the accommodations are restricted to members and their guests – (private membership clubs). </a:t>
            </a:r>
          </a:p>
          <a:p>
            <a:pPr marL="0" indent="0" algn="just" eaLnBrk="1" hangingPunct="1">
              <a:spcBef>
                <a:spcPts val="0"/>
              </a:spcBef>
              <a:buNone/>
            </a:pPr>
            <a:endParaRPr lang="en-US" sz="2800" dirty="0" smtClean="0">
              <a:latin typeface="Arial" charset="0"/>
            </a:endParaRPr>
          </a:p>
          <a:p>
            <a:pPr marL="0" indent="0" algn="just" eaLnBrk="1" hangingPunct="1">
              <a:spcBef>
                <a:spcPts val="0"/>
              </a:spcBef>
              <a:buFont typeface="Wingdings" pitchFamily="2" charset="2"/>
              <a:buChar char="§"/>
            </a:pPr>
            <a:r>
              <a:rPr lang="en-US" sz="2800" dirty="0" smtClean="0">
                <a:latin typeface="Arial" charset="0"/>
              </a:rPr>
              <a:t>Bona fide social, fraternal, educational, political, civic, political, or religious organization, when the profits are solely for the benefit of the organization. </a:t>
            </a:r>
            <a:endParaRPr lang="en-US" sz="2800" b="1" dirty="0" smtClean="0">
              <a:latin typeface="Arial" charset="0"/>
            </a:endParaRPr>
          </a:p>
          <a:p>
            <a:pPr marL="0" indent="0" algn="just" eaLnBrk="1" hangingPunct="1">
              <a:spcBef>
                <a:spcPts val="0"/>
              </a:spcBef>
              <a:buFont typeface="Wingdings" pitchFamily="2" charset="2"/>
              <a:buNone/>
            </a:pPr>
            <a:endParaRPr lang="en-US" sz="2000" dirty="0" smtClean="0">
              <a:latin typeface="Arial" charset="0"/>
            </a:endParaRPr>
          </a:p>
        </p:txBody>
      </p:sp>
      <p:sp>
        <p:nvSpPr>
          <p:cNvPr id="6" name="Slide Number Placeholder 5"/>
          <p:cNvSpPr>
            <a:spLocks noGrp="1"/>
          </p:cNvSpPr>
          <p:nvPr>
            <p:ph type="sldNum" sz="quarter" idx="12"/>
          </p:nvPr>
        </p:nvSpPr>
        <p:spPr/>
        <p:txBody>
          <a:bodyPr/>
          <a:lstStyle/>
          <a:p>
            <a:pPr>
              <a:defRPr/>
            </a:pPr>
            <a:fld id="{7984CE6D-410C-4185-A345-C96D79DFB4EE}" type="slidenum">
              <a:rPr lang="en-US"/>
              <a:pPr>
                <a:defRPr/>
              </a:pPr>
              <a:t>6</a:t>
            </a:fld>
            <a:endParaRPr lang="en-US" dirty="0"/>
          </a:p>
        </p:txBody>
      </p:sp>
      <p:sp>
        <p:nvSpPr>
          <p:cNvPr id="21506" name="Rectangle 2"/>
          <p:cNvSpPr>
            <a:spLocks noGrp="1" noChangeArrowheads="1"/>
          </p:cNvSpPr>
          <p:nvPr>
            <p:ph type="title"/>
          </p:nvPr>
        </p:nvSpPr>
        <p:spPr>
          <a:xfrm>
            <a:off x="228600" y="228600"/>
            <a:ext cx="8458200" cy="1779588"/>
          </a:xfrm>
        </p:spPr>
        <p:txBody>
          <a:bodyPr/>
          <a:lstStyle/>
          <a:p>
            <a:pPr algn="ctr" eaLnBrk="1" hangingPunct="1"/>
            <a:r>
              <a:rPr lang="en-US" sz="3600" b="1" dirty="0" smtClean="0">
                <a:solidFill>
                  <a:schemeClr val="tx1"/>
                </a:solidFill>
              </a:rPr>
              <a:t>PUBLIC ACCOMMODATION EXCEPTIONS </a:t>
            </a:r>
          </a:p>
        </p:txBody>
      </p:sp>
      <p:sp>
        <p:nvSpPr>
          <p:cNvPr id="21509" name="Rectangle 5"/>
          <p:cNvSpPr>
            <a:spLocks noChangeArrowheads="1"/>
          </p:cNvSpPr>
          <p:nvPr/>
        </p:nvSpPr>
        <p:spPr bwMode="auto">
          <a:xfrm>
            <a:off x="304800" y="304800"/>
            <a:ext cx="8534400" cy="6096000"/>
          </a:xfrm>
          <a:prstGeom prst="rect">
            <a:avLst/>
          </a:prstGeom>
          <a:noFill/>
          <a:ln w="57150" cmpd="thickThin">
            <a:solidFill>
              <a:schemeClr val="tx1"/>
            </a:solidFill>
            <a:miter lim="800000"/>
            <a:headEnd/>
            <a:tailEnd/>
          </a:ln>
        </p:spPr>
        <p:txBody>
          <a:bodyPr wrap="none" anchor="ctr"/>
          <a:lstStyle/>
          <a:p>
            <a:endParaRPr lang="en-US" dirty="0"/>
          </a:p>
        </p:txBody>
      </p:sp>
      <p:sp>
        <p:nvSpPr>
          <p:cNvPr id="21510" name="Line 6"/>
          <p:cNvSpPr>
            <a:spLocks noChangeShapeType="1"/>
          </p:cNvSpPr>
          <p:nvPr/>
        </p:nvSpPr>
        <p:spPr bwMode="auto">
          <a:xfrm>
            <a:off x="1600200" y="18288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495800"/>
          </a:xfrm>
        </p:spPr>
        <p:txBody>
          <a:bodyPr>
            <a:normAutofit fontScale="92500" lnSpcReduction="10000"/>
          </a:bodyPr>
          <a:lstStyle/>
          <a:p>
            <a:pPr marL="0" indent="0" algn="just">
              <a:spcBef>
                <a:spcPts val="0"/>
              </a:spcBef>
              <a:buFont typeface="Wingdings" pitchFamily="2" charset="2"/>
              <a:buChar char="§"/>
            </a:pPr>
            <a:r>
              <a:rPr lang="en-US" sz="3000" dirty="0" smtClean="0">
                <a:latin typeface="Arial" charset="0"/>
              </a:rPr>
              <a:t>Official complaints must be written and may be filed in person, by fax, mail or online with the Fair Housing  Office.</a:t>
            </a:r>
          </a:p>
          <a:p>
            <a:pPr marL="0" indent="0" algn="just">
              <a:spcBef>
                <a:spcPts val="0"/>
              </a:spcBef>
              <a:buFont typeface="Wingdings" pitchFamily="2" charset="2"/>
              <a:buChar char="§"/>
            </a:pPr>
            <a:endParaRPr lang="en-US" sz="3000" dirty="0" smtClean="0">
              <a:latin typeface="Arial" charset="0"/>
            </a:endParaRPr>
          </a:p>
          <a:p>
            <a:pPr marL="0" indent="0" algn="just">
              <a:spcBef>
                <a:spcPts val="0"/>
              </a:spcBef>
              <a:buFont typeface="Wingdings" pitchFamily="2" charset="2"/>
              <a:buChar char="§"/>
            </a:pPr>
            <a:r>
              <a:rPr lang="en-US" sz="3000" dirty="0" smtClean="0">
                <a:latin typeface="Arial" charset="0"/>
              </a:rPr>
              <a:t>Jurisdiction is determined at intake stage.</a:t>
            </a:r>
          </a:p>
          <a:p>
            <a:pPr marL="0" indent="0" algn="just">
              <a:spcBef>
                <a:spcPts val="0"/>
              </a:spcBef>
              <a:buFont typeface="Wingdings" pitchFamily="2" charset="2"/>
              <a:buChar char="§"/>
            </a:pPr>
            <a:endParaRPr lang="en-US" sz="3000" dirty="0" smtClean="0">
              <a:latin typeface="Arial" charset="0"/>
            </a:endParaRPr>
          </a:p>
          <a:p>
            <a:pPr marL="0" indent="0" algn="just">
              <a:spcBef>
                <a:spcPts val="0"/>
              </a:spcBef>
              <a:buFont typeface="Wingdings" pitchFamily="2" charset="2"/>
              <a:buChar char="§"/>
            </a:pPr>
            <a:r>
              <a:rPr lang="en-US" sz="3000" dirty="0" smtClean="0">
                <a:latin typeface="Arial" charset="0"/>
              </a:rPr>
              <a:t>Investigation stage may include site visits, witness interviews and evidence review.</a:t>
            </a:r>
          </a:p>
          <a:p>
            <a:pPr marL="0" indent="0" algn="just">
              <a:spcBef>
                <a:spcPts val="0"/>
              </a:spcBef>
              <a:buNone/>
            </a:pPr>
            <a:endParaRPr lang="en-US" sz="3000" dirty="0" smtClean="0">
              <a:latin typeface="Arial" charset="0"/>
            </a:endParaRPr>
          </a:p>
          <a:p>
            <a:pPr marL="0" indent="0" algn="just">
              <a:spcBef>
                <a:spcPts val="0"/>
              </a:spcBef>
              <a:buFont typeface="Wingdings" pitchFamily="2" charset="2"/>
              <a:buChar char="§"/>
            </a:pPr>
            <a:r>
              <a:rPr lang="en-US" sz="3000" dirty="0" smtClean="0">
                <a:latin typeface="Arial" charset="0"/>
              </a:rPr>
              <a:t>City Attorney makes final decision on whether to   	prosecute in municipal court . </a:t>
            </a:r>
          </a:p>
          <a:p>
            <a:endParaRPr lang="en-US" dirty="0"/>
          </a:p>
        </p:txBody>
      </p:sp>
      <p:sp>
        <p:nvSpPr>
          <p:cNvPr id="3" name="Slide Number Placeholder 2"/>
          <p:cNvSpPr>
            <a:spLocks noGrp="1"/>
          </p:cNvSpPr>
          <p:nvPr>
            <p:ph type="sldNum" sz="quarter" idx="12"/>
          </p:nvPr>
        </p:nvSpPr>
        <p:spPr/>
        <p:txBody>
          <a:bodyPr/>
          <a:lstStyle/>
          <a:p>
            <a:pPr>
              <a:defRPr/>
            </a:pPr>
            <a:fld id="{8454FC9D-33C6-4E3F-A8BF-3C2B76C9F3BB}" type="slidenum">
              <a:rPr lang="en-US" smtClean="0"/>
              <a:pPr>
                <a:defRPr/>
              </a:pPr>
              <a:t>7</a:t>
            </a:fld>
            <a:endParaRPr lang="en-US" dirty="0"/>
          </a:p>
        </p:txBody>
      </p:sp>
      <p:sp>
        <p:nvSpPr>
          <p:cNvPr id="10" name="Rectangle 2"/>
          <p:cNvSpPr>
            <a:spLocks noGrp="1" noChangeArrowheads="1"/>
          </p:cNvSpPr>
          <p:nvPr>
            <p:ph type="title"/>
          </p:nvPr>
        </p:nvSpPr>
        <p:spPr>
          <a:xfrm>
            <a:off x="495300" y="333829"/>
            <a:ext cx="8229600" cy="1143000"/>
          </a:xfrm>
        </p:spPr>
        <p:txBody>
          <a:bodyPr>
            <a:noAutofit/>
          </a:bodyPr>
          <a:lstStyle/>
          <a:p>
            <a:pPr algn="ctr" eaLnBrk="1" hangingPunct="1"/>
            <a:r>
              <a:rPr lang="en-US" sz="3600" b="1" dirty="0" smtClean="0">
                <a:solidFill>
                  <a:schemeClr val="tx1"/>
                </a:solidFill>
              </a:rPr>
              <a:t>PROCESSING A COMPLAINT </a:t>
            </a:r>
          </a:p>
        </p:txBody>
      </p:sp>
      <p:sp>
        <p:nvSpPr>
          <p:cNvPr id="11" name="Rectangle 5"/>
          <p:cNvSpPr>
            <a:spLocks noChangeArrowheads="1"/>
          </p:cNvSpPr>
          <p:nvPr/>
        </p:nvSpPr>
        <p:spPr bwMode="auto">
          <a:xfrm>
            <a:off x="228600" y="152400"/>
            <a:ext cx="8763000" cy="6400800"/>
          </a:xfrm>
          <a:prstGeom prst="rect">
            <a:avLst/>
          </a:prstGeom>
          <a:noFill/>
          <a:ln w="57150" cmpd="thickThin">
            <a:solidFill>
              <a:schemeClr val="tx1"/>
            </a:solidFill>
            <a:miter lim="800000"/>
            <a:headEnd/>
            <a:tailEnd/>
          </a:ln>
        </p:spPr>
        <p:txBody>
          <a:bodyPr wrap="none" anchor="ctr"/>
          <a:lstStyle/>
          <a:p>
            <a:endParaRPr lang="en-US" dirty="0"/>
          </a:p>
        </p:txBody>
      </p:sp>
      <p:sp>
        <p:nvSpPr>
          <p:cNvPr id="12" name="Line 6"/>
          <p:cNvSpPr>
            <a:spLocks noChangeShapeType="1"/>
          </p:cNvSpPr>
          <p:nvPr/>
        </p:nvSpPr>
        <p:spPr bwMode="auto">
          <a:xfrm>
            <a:off x="1676400" y="14478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rtlCol="0">
            <a:normAutofit fontScale="85000" lnSpcReduction="10000"/>
          </a:bodyPr>
          <a:lstStyle/>
          <a:p>
            <a:pPr algn="just" eaLnBrk="1" fontAlgn="auto" hangingPunct="1">
              <a:spcAft>
                <a:spcPts val="0"/>
              </a:spcAft>
              <a:buFont typeface="Arial" pitchFamily="34" charset="0"/>
              <a:buNone/>
              <a:defRPr/>
            </a:pPr>
            <a:endParaRPr lang="en-US" sz="2700" dirty="0" smtClean="0">
              <a:latin typeface="Arial" charset="0"/>
            </a:endParaRPr>
          </a:p>
          <a:p>
            <a:pPr marL="0" indent="0" algn="just" eaLnBrk="1" fontAlgn="auto" hangingPunct="1">
              <a:spcBef>
                <a:spcPts val="0"/>
              </a:spcBef>
              <a:spcAft>
                <a:spcPts val="0"/>
              </a:spcAft>
              <a:buFont typeface="Arial" pitchFamily="34" charset="0"/>
              <a:buNone/>
              <a:defRPr/>
            </a:pPr>
            <a:r>
              <a:rPr lang="en-US" sz="4400" b="0" cap="none" dirty="0" smtClean="0">
                <a:solidFill>
                  <a:schemeClr val="tx1"/>
                </a:solidFill>
                <a:latin typeface="Arial" charset="0"/>
              </a:rPr>
              <a:t> If a case filed in municipal </a:t>
            </a:r>
            <a:r>
              <a:rPr lang="en-US" sz="4400" dirty="0">
                <a:latin typeface="Arial" charset="0"/>
              </a:rPr>
              <a:t>c</a:t>
            </a:r>
            <a:r>
              <a:rPr lang="en-US" sz="4400" b="0" cap="none" dirty="0" smtClean="0">
                <a:solidFill>
                  <a:schemeClr val="tx1"/>
                </a:solidFill>
                <a:latin typeface="Arial" charset="0"/>
              </a:rPr>
              <a:t>ourt under Section 31-3 of the Dallas City Code results </a:t>
            </a:r>
            <a:r>
              <a:rPr lang="en-US" sz="4400" dirty="0" smtClean="0">
                <a:latin typeface="Arial" charset="0"/>
              </a:rPr>
              <a:t>in a verdict of guilty, the </a:t>
            </a:r>
            <a:r>
              <a:rPr lang="en-US" sz="4400" b="0" cap="none" dirty="0" smtClean="0">
                <a:solidFill>
                  <a:schemeClr val="tx1"/>
                </a:solidFill>
                <a:latin typeface="Arial" charset="0"/>
              </a:rPr>
              <a:t>fine can range up to $500, plus </a:t>
            </a:r>
            <a:r>
              <a:rPr lang="en-US" sz="4400" b="0" cap="none" smtClean="0">
                <a:solidFill>
                  <a:schemeClr val="tx1"/>
                </a:solidFill>
                <a:latin typeface="Arial" charset="0"/>
              </a:rPr>
              <a:t>court </a:t>
            </a:r>
            <a:r>
              <a:rPr lang="en-US" sz="4400" b="0" cap="none" smtClean="0">
                <a:solidFill>
                  <a:schemeClr val="tx1"/>
                </a:solidFill>
                <a:latin typeface="Arial" charset="0"/>
              </a:rPr>
              <a:t>costs, </a:t>
            </a:r>
            <a:r>
              <a:rPr lang="en-US" sz="4400" b="0" cap="none" dirty="0" smtClean="0">
                <a:solidFill>
                  <a:schemeClr val="tx1"/>
                </a:solidFill>
                <a:latin typeface="Arial" charset="0"/>
              </a:rPr>
              <a:t>for each violation. </a:t>
            </a:r>
          </a:p>
          <a:p>
            <a:pPr marL="0" indent="0" algn="just" eaLnBrk="1" fontAlgn="auto" hangingPunct="1">
              <a:spcBef>
                <a:spcPts val="0"/>
              </a:spcBef>
              <a:spcAft>
                <a:spcPts val="0"/>
              </a:spcAft>
              <a:buFont typeface="Arial" pitchFamily="34" charset="0"/>
              <a:buNone/>
              <a:defRPr/>
            </a:pPr>
            <a:endParaRPr lang="en-US" sz="4400" b="0" cap="none" dirty="0" smtClean="0">
              <a:solidFill>
                <a:schemeClr val="tx1"/>
              </a:solidFill>
              <a:latin typeface="Arial" charset="0"/>
            </a:endParaRPr>
          </a:p>
          <a:p>
            <a:pPr marL="0" indent="0" algn="just" eaLnBrk="1" fontAlgn="auto" hangingPunct="1">
              <a:spcBef>
                <a:spcPts val="0"/>
              </a:spcBef>
              <a:spcAft>
                <a:spcPts val="0"/>
              </a:spcAft>
              <a:buFont typeface="Arial" pitchFamily="34" charset="0"/>
              <a:buNone/>
              <a:defRPr/>
            </a:pPr>
            <a:r>
              <a:rPr lang="en-US" sz="4400" dirty="0" smtClean="0">
                <a:solidFill>
                  <a:srgbClr val="FF0000"/>
                </a:solidFill>
                <a:latin typeface="Arial" charset="0"/>
              </a:rPr>
              <a:t>A c</a:t>
            </a:r>
            <a:r>
              <a:rPr lang="en-US" sz="3900" dirty="0" smtClean="0">
                <a:solidFill>
                  <a:srgbClr val="FF0000"/>
                </a:solidFill>
                <a:latin typeface="Arial" charset="0"/>
              </a:rPr>
              <a:t>omplaint may be filed against an employee as well  as a business entity</a:t>
            </a:r>
            <a:r>
              <a:rPr lang="en-US" sz="2400" dirty="0" smtClean="0">
                <a:solidFill>
                  <a:srgbClr val="FF0000"/>
                </a:solidFill>
                <a:latin typeface="Arial" charset="0"/>
              </a:rPr>
              <a:t>.</a:t>
            </a:r>
            <a:endParaRPr lang="en-US" sz="4400" dirty="0" smtClean="0">
              <a:solidFill>
                <a:srgbClr val="FF0000"/>
              </a:solidFill>
              <a:latin typeface="Arial" charset="0"/>
            </a:endParaRPr>
          </a:p>
        </p:txBody>
      </p:sp>
      <p:sp>
        <p:nvSpPr>
          <p:cNvPr id="6" name="Slide Number Placeholder 5"/>
          <p:cNvSpPr>
            <a:spLocks noGrp="1"/>
          </p:cNvSpPr>
          <p:nvPr>
            <p:ph type="sldNum" sz="quarter" idx="12"/>
          </p:nvPr>
        </p:nvSpPr>
        <p:spPr/>
        <p:txBody>
          <a:bodyPr/>
          <a:lstStyle/>
          <a:p>
            <a:pPr>
              <a:defRPr/>
            </a:pPr>
            <a:fld id="{EAC5DE0D-FFFD-4E27-97D8-B52FF2C98F09}" type="slidenum">
              <a:rPr lang="en-US" smtClean="0"/>
              <a:pPr>
                <a:defRPr/>
              </a:pPr>
              <a:t>8</a:t>
            </a:fld>
            <a:endParaRPr lang="en-US" dirty="0"/>
          </a:p>
        </p:txBody>
      </p:sp>
      <p:sp>
        <p:nvSpPr>
          <p:cNvPr id="22531" name="Rectangle 2"/>
          <p:cNvSpPr>
            <a:spLocks noGrp="1" noChangeArrowheads="1"/>
          </p:cNvSpPr>
          <p:nvPr>
            <p:ph type="title"/>
          </p:nvPr>
        </p:nvSpPr>
        <p:spPr>
          <a:xfrm>
            <a:off x="152400" y="304800"/>
            <a:ext cx="8305800" cy="1173162"/>
          </a:xfrm>
        </p:spPr>
        <p:txBody>
          <a:bodyPr>
            <a:normAutofit fontScale="90000"/>
          </a:bodyPr>
          <a:lstStyle/>
          <a:p>
            <a:pPr algn="ctr" eaLnBrk="1" hangingPunct="1"/>
            <a:r>
              <a:rPr lang="en-US" sz="3600" b="1" dirty="0" smtClean="0">
                <a:solidFill>
                  <a:schemeClr val="tx1"/>
                </a:solidFill>
              </a:rPr>
              <a:t>	PROSECUTION IN MUNICIPAL COURT</a:t>
            </a:r>
            <a:r>
              <a:rPr lang="en-US" sz="3600" dirty="0" smtClean="0">
                <a:solidFill>
                  <a:schemeClr val="tx1"/>
                </a:solidFill>
              </a:rPr>
              <a:t> </a:t>
            </a:r>
            <a:endParaRPr lang="en-US" sz="3600" b="1" dirty="0" smtClean="0">
              <a:solidFill>
                <a:schemeClr val="tx1"/>
              </a:solidFill>
            </a:endParaRPr>
          </a:p>
        </p:txBody>
      </p:sp>
      <p:sp>
        <p:nvSpPr>
          <p:cNvPr id="22532" name="Line 4"/>
          <p:cNvSpPr>
            <a:spLocks noChangeShapeType="1"/>
          </p:cNvSpPr>
          <p:nvPr/>
        </p:nvSpPr>
        <p:spPr bwMode="auto">
          <a:xfrm>
            <a:off x="1905000" y="1284514"/>
            <a:ext cx="6019800" cy="0"/>
          </a:xfrm>
          <a:prstGeom prst="line">
            <a:avLst/>
          </a:prstGeom>
          <a:noFill/>
          <a:ln w="50800">
            <a:solidFill>
              <a:schemeClr val="tx1"/>
            </a:solidFill>
            <a:round/>
            <a:headEnd type="diamond" w="med" len="med"/>
            <a:tailEnd type="diamond" w="med" len="med"/>
          </a:ln>
        </p:spPr>
        <p:txBody>
          <a:bodyPr/>
          <a:lstStyle/>
          <a:p>
            <a:pPr algn="ctr"/>
            <a:endParaRPr lang="en-US" dirty="0"/>
          </a:p>
        </p:txBody>
      </p:sp>
      <p:sp>
        <p:nvSpPr>
          <p:cNvPr id="22533" name="Rectangle 5"/>
          <p:cNvSpPr>
            <a:spLocks noChangeArrowheads="1"/>
          </p:cNvSpPr>
          <p:nvPr/>
        </p:nvSpPr>
        <p:spPr bwMode="auto">
          <a:xfrm>
            <a:off x="304800" y="304800"/>
            <a:ext cx="8534400" cy="6096000"/>
          </a:xfrm>
          <a:prstGeom prst="rect">
            <a:avLst/>
          </a:prstGeom>
          <a:noFill/>
          <a:ln w="57150" cmpd="thickThin">
            <a:solidFill>
              <a:schemeClr val="tx1"/>
            </a:solidFill>
            <a:miter lim="800000"/>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idx="1"/>
          </p:nvPr>
        </p:nvSpPr>
        <p:spPr>
          <a:xfrm>
            <a:off x="457200" y="1676400"/>
            <a:ext cx="8229600" cy="4330891"/>
          </a:xfrm>
        </p:spPr>
        <p:txBody>
          <a:bodyPr rtlCol="0">
            <a:normAutofit/>
          </a:bodyPr>
          <a:lstStyle/>
          <a:p>
            <a:pPr algn="just" eaLnBrk="1" fontAlgn="auto" hangingPunct="1">
              <a:spcAft>
                <a:spcPts val="0"/>
              </a:spcAft>
              <a:buFont typeface="Wingdings" pitchFamily="2" charset="2"/>
              <a:buChar char="§"/>
              <a:defRPr/>
            </a:pPr>
            <a:endParaRPr lang="en-US" sz="2800" b="0" cap="none" dirty="0" smtClean="0">
              <a:solidFill>
                <a:schemeClr val="tx1"/>
              </a:solidFill>
              <a:latin typeface="Arial" charset="0"/>
            </a:endParaRPr>
          </a:p>
          <a:p>
            <a:pPr marL="109728" indent="0" algn="just" eaLnBrk="1" fontAlgn="auto" hangingPunct="1">
              <a:spcAft>
                <a:spcPts val="0"/>
              </a:spcAft>
              <a:buNone/>
              <a:defRPr/>
            </a:pPr>
            <a:r>
              <a:rPr lang="en-US" sz="4200" b="0" cap="none" dirty="0" smtClean="0">
                <a:solidFill>
                  <a:schemeClr val="tx1"/>
                </a:solidFill>
                <a:latin typeface="Arial" charset="0"/>
              </a:rPr>
              <a:t>A complaint must be filed by the city prosecutor within 2 years after an allegedly unlawful practice has occurred.</a:t>
            </a:r>
          </a:p>
        </p:txBody>
      </p:sp>
      <p:sp>
        <p:nvSpPr>
          <p:cNvPr id="7" name="Slide Number Placeholder 6"/>
          <p:cNvSpPr>
            <a:spLocks noGrp="1"/>
          </p:cNvSpPr>
          <p:nvPr>
            <p:ph type="sldNum" sz="quarter" idx="12"/>
          </p:nvPr>
        </p:nvSpPr>
        <p:spPr/>
        <p:txBody>
          <a:bodyPr/>
          <a:lstStyle/>
          <a:p>
            <a:pPr>
              <a:defRPr/>
            </a:pPr>
            <a:fld id="{EAC5DE0D-FFFD-4E27-97D8-B52FF2C98F09}" type="slidenum">
              <a:rPr lang="en-US" smtClean="0"/>
              <a:pPr>
                <a:defRPr/>
              </a:pPr>
              <a:t>9</a:t>
            </a:fld>
            <a:endParaRPr lang="en-US" dirty="0"/>
          </a:p>
        </p:txBody>
      </p:sp>
      <p:sp>
        <p:nvSpPr>
          <p:cNvPr id="13517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b="1" dirty="0" smtClean="0"/>
              <a:t/>
            </a:r>
            <a:br>
              <a:rPr lang="en-US" sz="3600" b="1" dirty="0" smtClean="0"/>
            </a:br>
            <a:r>
              <a:rPr lang="en-US" sz="3600" b="1" dirty="0" smtClean="0"/>
              <a:t/>
            </a:r>
            <a:br>
              <a:rPr lang="en-US" sz="3600" b="1" dirty="0" smtClean="0"/>
            </a:br>
            <a:endParaRPr lang="en-US" sz="3600" b="1" dirty="0" smtClean="0"/>
          </a:p>
        </p:txBody>
      </p:sp>
      <p:sp>
        <p:nvSpPr>
          <p:cNvPr id="8197" name="Rectangle 4"/>
          <p:cNvSpPr>
            <a:spLocks noChangeArrowheads="1"/>
          </p:cNvSpPr>
          <p:nvPr/>
        </p:nvSpPr>
        <p:spPr bwMode="auto">
          <a:xfrm>
            <a:off x="762000" y="381000"/>
            <a:ext cx="7772400" cy="1143000"/>
          </a:xfrm>
          <a:prstGeom prst="rect">
            <a:avLst/>
          </a:prstGeom>
          <a:noFill/>
          <a:ln w="9525">
            <a:noFill/>
            <a:miter lim="800000"/>
            <a:headEnd/>
            <a:tailEnd/>
          </a:ln>
        </p:spPr>
        <p:txBody>
          <a:bodyPr anchor="ctr"/>
          <a:lstStyle/>
          <a:p>
            <a:pPr algn="ctr" eaLnBrk="1" hangingPunct="1">
              <a:defRPr/>
            </a:pPr>
            <a:r>
              <a:rPr lang="en-US" sz="3600" dirty="0" smtClean="0">
                <a:effectLst>
                  <a:outerShdw blurRad="38100" dist="38100" dir="2700000" algn="tl">
                    <a:srgbClr val="000000">
                      <a:alpha val="43137"/>
                    </a:srgbClr>
                  </a:outerShdw>
                </a:effectLst>
                <a:latin typeface="+mj-lt"/>
              </a:rPr>
              <a:t>STATUTORY LIMITATIONS </a:t>
            </a:r>
            <a:endParaRPr lang="en-US" sz="3600" dirty="0">
              <a:effectLst>
                <a:outerShdw blurRad="38100" dist="38100" dir="2700000" algn="tl">
                  <a:srgbClr val="000000">
                    <a:alpha val="43137"/>
                  </a:srgbClr>
                </a:outerShdw>
              </a:effectLst>
              <a:latin typeface="+mj-lt"/>
            </a:endParaRPr>
          </a:p>
        </p:txBody>
      </p:sp>
      <p:sp>
        <p:nvSpPr>
          <p:cNvPr id="18437" name="Line 5"/>
          <p:cNvSpPr>
            <a:spLocks noChangeShapeType="1"/>
          </p:cNvSpPr>
          <p:nvPr/>
        </p:nvSpPr>
        <p:spPr bwMode="auto">
          <a:xfrm>
            <a:off x="1600200" y="1524000"/>
            <a:ext cx="6019800" cy="0"/>
          </a:xfrm>
          <a:prstGeom prst="line">
            <a:avLst/>
          </a:prstGeom>
          <a:noFill/>
          <a:ln w="50800">
            <a:solidFill>
              <a:schemeClr val="tx1"/>
            </a:solidFill>
            <a:round/>
            <a:headEnd type="diamond" w="med" len="med"/>
            <a:tailEnd type="diamond" w="med" len="med"/>
          </a:ln>
        </p:spPr>
        <p:txBody>
          <a:bodyPr/>
          <a:lstStyle/>
          <a:p>
            <a:endParaRPr lang="en-US" dirty="0"/>
          </a:p>
        </p:txBody>
      </p:sp>
      <p:sp>
        <p:nvSpPr>
          <p:cNvPr id="18438" name="Rectangle 6"/>
          <p:cNvSpPr>
            <a:spLocks noChangeArrowheads="1"/>
          </p:cNvSpPr>
          <p:nvPr/>
        </p:nvSpPr>
        <p:spPr bwMode="auto">
          <a:xfrm>
            <a:off x="304800" y="304800"/>
            <a:ext cx="8534400" cy="6096000"/>
          </a:xfrm>
          <a:prstGeom prst="rect">
            <a:avLst/>
          </a:prstGeom>
          <a:noFill/>
          <a:ln w="57150" cmpd="thickThin">
            <a:solidFill>
              <a:schemeClr val="tx1"/>
            </a:solidFill>
            <a:miter lim="800000"/>
            <a:headEnd/>
            <a:tailEnd/>
          </a:ln>
        </p:spPr>
        <p:txBody>
          <a:bodyPr wrap="none" anchor="ctr"/>
          <a:lstStyle/>
          <a:p>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3161</TotalTime>
  <Words>697</Words>
  <Application>Microsoft Office PowerPoint</Application>
  <PresentationFormat>On-screen Show (4:3)</PresentationFormat>
  <Paragraphs>98</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vt:lpstr>
      <vt:lpstr>MISSION STATEMENT</vt:lpstr>
      <vt:lpstr>PUBLIC ACCOMMODATION DEFINITION </vt:lpstr>
      <vt:lpstr>Section 31-3 of the Dallas City Code (Prohibited Activity ) </vt:lpstr>
      <vt:lpstr>DRESS, GROOMING, AND IDENTIFICATION REQUIREMENTS  </vt:lpstr>
      <vt:lpstr>PUBLIC ACCOMMODATION EXCEPTIONS </vt:lpstr>
      <vt:lpstr>PROCESSING A COMPLAINT </vt:lpstr>
      <vt:lpstr> PROSECUTION IN MUNICIPAL COURT </vt:lpstr>
      <vt:lpstr>  </vt:lpstr>
      <vt:lpstr>BEST PRACTICES</vt:lpstr>
      <vt:lpstr> PRACTICES TO AVOID </vt:lpstr>
      <vt:lpstr>PowerPoint Presentation</vt:lpstr>
    </vt:vector>
  </TitlesOfParts>
  <Company>City of Dallas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sfisher</dc:creator>
  <cp:lastModifiedBy>Davis, Beverly</cp:lastModifiedBy>
  <cp:revision>150</cp:revision>
  <cp:lastPrinted>2014-07-23T15:29:52Z</cp:lastPrinted>
  <dcterms:created xsi:type="dcterms:W3CDTF">2003-01-03T20:32:02Z</dcterms:created>
  <dcterms:modified xsi:type="dcterms:W3CDTF">2014-07-23T15:42:44Z</dcterms:modified>
</cp:coreProperties>
</file>