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2" r:id="rId3"/>
    <p:sldId id="271" r:id="rId4"/>
    <p:sldId id="270" r:id="rId5"/>
    <p:sldId id="269" r:id="rId6"/>
    <p:sldId id="268" r:id="rId7"/>
    <p:sldId id="265" r:id="rId8"/>
    <p:sldId id="264" r:id="rId9"/>
    <p:sldId id="279" r:id="rId10"/>
    <p:sldId id="277" r:id="rId11"/>
    <p:sldId id="266" r:id="rId12"/>
    <p:sldId id="273" r:id="rId13"/>
    <p:sldId id="274" r:id="rId14"/>
    <p:sldId id="275" r:id="rId15"/>
    <p:sldId id="276" r:id="rId16"/>
    <p:sldId id="26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
        <p:nvSpPr>
          <p:cNvPr id="2" name="Title 1"/>
          <p:cNvSpPr>
            <a:spLocks noGrp="1"/>
          </p:cNvSpPr>
          <p:nvPr>
            <p:ph type="ctrTitle"/>
          </p:nvPr>
        </p:nvSpPr>
        <p:spPr>
          <a:xfrm>
            <a:off x="866442" y="1447801"/>
            <a:ext cx="6620968" cy="3329581"/>
          </a:xfrm>
        </p:spPr>
        <p:txBody>
          <a:bodyPr anchor="b"/>
          <a:lstStyle>
            <a:lvl1pPr>
              <a:defRPr sz="5800" b="0"/>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b="1" cap="all">
                <a:solidFill>
                  <a:srgbClr val="63C2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755962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895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6846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4"/>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64299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2623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5253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51965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4189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023065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1" i="0" kern="1200" cap="small" dirty="0">
                <a:solidFill>
                  <a:srgbClr val="63C2C9"/>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4FB8C1">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4FB8C1">
                    <a:lumMod val="40000"/>
                    <a:lumOff val="60000"/>
                  </a:srgbClr>
                </a:solidFill>
              </a:rPr>
              <a:t>”</a:t>
            </a:r>
          </a:p>
        </p:txBody>
      </p:sp>
    </p:spTree>
    <p:extLst>
      <p:ext uri="{BB962C8B-B14F-4D97-AF65-F5344CB8AC3E}">
        <p14:creationId xmlns:p14="http://schemas.microsoft.com/office/powerpoint/2010/main" val="15363241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b="1" cap="none">
                <a:solidFill>
                  <a:srgbClr val="63C2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4961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ED454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5800" b="0"/>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b="1" cap="all">
                <a:solidFill>
                  <a:srgbClr val="63C2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601888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35707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000" b="1">
                <a:solidFill>
                  <a:srgbClr val="63C2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3844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304800"/>
            <a:ext cx="533401" cy="539087"/>
          </a:xfrm>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2533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8624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27455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5800" b="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b="1" cap="all">
                <a:solidFill>
                  <a:srgbClr val="63C2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76043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63C2C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5800" b="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b="1" cap="all">
                <a:solidFill>
                  <a:srgbClr val="2745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54686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
        <p:nvSpPr>
          <p:cNvPr id="4" name="Title 1"/>
          <p:cNvSpPr>
            <a:spLocks noGrp="1"/>
          </p:cNvSpPr>
          <p:nvPr>
            <p:ph type="title"/>
          </p:nvPr>
        </p:nvSpPr>
        <p:spPr>
          <a:xfrm>
            <a:off x="685800" y="152400"/>
            <a:ext cx="7467600" cy="1400530"/>
          </a:xfrm>
        </p:spPr>
        <p:txBody>
          <a:bodyPr/>
          <a:lstStyle>
            <a:lvl1pPr>
              <a:defRPr>
                <a:solidFill>
                  <a:srgbClr val="27455F"/>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85800" y="1752600"/>
            <a:ext cx="7467600" cy="4195481"/>
          </a:xfrm>
        </p:spPr>
        <p:txBody>
          <a:bodyPr/>
          <a:lstStyle>
            <a:lvl1pPr>
              <a:buClr>
                <a:schemeClr val="accent4"/>
              </a:buClr>
              <a:defRPr>
                <a:solidFill>
                  <a:srgbClr val="27455F"/>
                </a:solidFill>
              </a:defRPr>
            </a:lvl1pPr>
            <a:lvl2pPr>
              <a:buClr>
                <a:schemeClr val="accent4"/>
              </a:buClr>
              <a:defRPr>
                <a:solidFill>
                  <a:srgbClr val="27455F"/>
                </a:solidFill>
              </a:defRPr>
            </a:lvl2pPr>
            <a:lvl3pPr>
              <a:buClr>
                <a:schemeClr val="accent4"/>
              </a:buClr>
              <a:defRPr>
                <a:solidFill>
                  <a:srgbClr val="27455F"/>
                </a:solidFill>
              </a:defRPr>
            </a:lvl3pPr>
            <a:lvl4pPr>
              <a:buClr>
                <a:schemeClr val="accent4"/>
              </a:buClr>
              <a:defRPr>
                <a:solidFill>
                  <a:srgbClr val="27455F"/>
                </a:solidFill>
              </a:defRPr>
            </a:lvl4pPr>
            <a:lvl5pPr>
              <a:buClr>
                <a:schemeClr val="accent4"/>
              </a:buClr>
              <a:defRPr>
                <a:solidFill>
                  <a:srgbClr val="2745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93555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C2C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455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27455F"/>
              </a:buClr>
              <a:defRPr>
                <a:solidFill>
                  <a:srgbClr val="27455F"/>
                </a:solidFill>
              </a:defRPr>
            </a:lvl1pPr>
            <a:lvl2pPr>
              <a:buClr>
                <a:srgbClr val="27455F"/>
              </a:buClr>
              <a:defRPr>
                <a:solidFill>
                  <a:srgbClr val="27455F"/>
                </a:solidFill>
              </a:defRPr>
            </a:lvl2pPr>
            <a:lvl3pPr>
              <a:buClr>
                <a:srgbClr val="27455F"/>
              </a:buClr>
              <a:defRPr>
                <a:solidFill>
                  <a:srgbClr val="27455F"/>
                </a:solidFill>
              </a:defRPr>
            </a:lvl3pPr>
            <a:lvl4pPr>
              <a:buClr>
                <a:srgbClr val="27455F"/>
              </a:buClr>
              <a:defRPr>
                <a:solidFill>
                  <a:srgbClr val="27455F"/>
                </a:solidFill>
              </a:defRPr>
            </a:lvl4pPr>
            <a:lvl5pPr>
              <a:buClr>
                <a:srgbClr val="27455F"/>
              </a:buClr>
              <a:defRPr>
                <a:solidFill>
                  <a:srgbClr val="2745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11650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745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10443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455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7455F"/>
                </a:solidFill>
              </a:defRPr>
            </a:lvl1pPr>
            <a:lvl2pPr>
              <a:defRPr>
                <a:solidFill>
                  <a:srgbClr val="27455F"/>
                </a:solidFill>
              </a:defRPr>
            </a:lvl2pPr>
            <a:lvl3pPr>
              <a:defRPr>
                <a:solidFill>
                  <a:srgbClr val="27455F"/>
                </a:solidFill>
              </a:defRPr>
            </a:lvl3pPr>
            <a:lvl4pPr>
              <a:defRPr>
                <a:solidFill>
                  <a:srgbClr val="27455F"/>
                </a:solidFill>
              </a:defRPr>
            </a:lvl4pPr>
            <a:lvl5pPr>
              <a:defRPr>
                <a:solidFill>
                  <a:srgbClr val="2745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7540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b="1" cap="all">
                <a:solidFill>
                  <a:srgbClr val="63C2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DF38B3-B278-4DE4-B82E-29E8A7AD6CE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9316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458200" y="0"/>
            <a:ext cx="381000" cy="838200"/>
          </a:xfrm>
          <a:prstGeom prst="rect">
            <a:avLst/>
          </a:prstGeom>
          <a:solidFill>
            <a:srgbClr val="ED454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5800" y="152400"/>
            <a:ext cx="7467600" cy="140053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752600"/>
            <a:ext cx="7467600"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bwMode="gray">
          <a:xfrm>
            <a:off x="8458200" y="342900"/>
            <a:ext cx="381001" cy="500987"/>
          </a:xfrm>
          <a:prstGeom prst="rect">
            <a:avLst/>
          </a:prstGeom>
        </p:spPr>
        <p:txBody>
          <a:bodyPr vert="horz" lIns="91440" tIns="45720" rIns="91440" bIns="45720" rtlCol="0" anchor="b"/>
          <a:lstStyle>
            <a:lvl1pPr algn="ctr">
              <a:defRPr sz="1200" b="0" i="0">
                <a:solidFill>
                  <a:schemeClr val="tx1">
                    <a:tint val="75000"/>
                  </a:schemeClr>
                </a:solidFill>
              </a:defRPr>
            </a:lvl1pPr>
          </a:lstStyle>
          <a:p>
            <a:fld id="{C6DF38B3-B278-4DE4-B82E-29E8A7AD6CE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9479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hf hdr="0" ftr="0" dt="0"/>
  <p:txStyles>
    <p:titleStyle>
      <a:lvl1pPr algn="l" defTabSz="457207" rtl="0" eaLnBrk="1" latinLnBrk="0" hangingPunct="1">
        <a:spcBef>
          <a:spcPct val="0"/>
        </a:spcBef>
        <a:buNone/>
        <a:defRPr sz="4000" b="1" i="0" kern="1200">
          <a:solidFill>
            <a:srgbClr val="27455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rgbClr val="63C2C9"/>
        </a:buClr>
        <a:buSzPct val="70000"/>
        <a:buFont typeface="Wingdings 3" charset="2"/>
        <a:buChar char=""/>
        <a:defRPr sz="2800" b="0" i="0" kern="1200">
          <a:solidFill>
            <a:srgbClr val="27455F"/>
          </a:solidFill>
          <a:latin typeface="+mj-lt"/>
          <a:ea typeface="+mj-ea"/>
          <a:cs typeface="+mj-cs"/>
        </a:defRPr>
      </a:lvl1pPr>
      <a:lvl2pPr marL="742962" indent="-285755" algn="l" defTabSz="457207" rtl="0" eaLnBrk="1" latinLnBrk="0" hangingPunct="1">
        <a:spcBef>
          <a:spcPts val="1000"/>
        </a:spcBef>
        <a:spcAft>
          <a:spcPts val="0"/>
        </a:spcAft>
        <a:buClr>
          <a:srgbClr val="63C2C9"/>
        </a:buClr>
        <a:buSzPct val="90000"/>
        <a:buFont typeface="Wingdings" panose="05000000000000000000" pitchFamily="2" charset="2"/>
        <a:buChar char="§"/>
        <a:defRPr sz="2400" b="0" i="0" kern="1200">
          <a:solidFill>
            <a:srgbClr val="27455F"/>
          </a:solidFill>
          <a:latin typeface="+mj-lt"/>
          <a:ea typeface="+mj-ea"/>
          <a:cs typeface="+mj-cs"/>
        </a:defRPr>
      </a:lvl2pPr>
      <a:lvl3pPr marL="1143020" indent="-228604" algn="l" defTabSz="457207" rtl="0" eaLnBrk="1" latinLnBrk="0" hangingPunct="1">
        <a:spcBef>
          <a:spcPts val="1000"/>
        </a:spcBef>
        <a:spcAft>
          <a:spcPts val="0"/>
        </a:spcAft>
        <a:buClr>
          <a:srgbClr val="63C2C9"/>
        </a:buClr>
        <a:buSzPct val="90000"/>
        <a:buFont typeface="Century Gothic" panose="020B0502020202020204" pitchFamily="34" charset="0"/>
        <a:buChar char="–"/>
        <a:defRPr sz="2000" b="0" i="0" kern="1200">
          <a:solidFill>
            <a:srgbClr val="27455F"/>
          </a:solidFill>
          <a:latin typeface="+mj-lt"/>
          <a:ea typeface="+mj-ea"/>
          <a:cs typeface="+mj-cs"/>
        </a:defRPr>
      </a:lvl3pPr>
      <a:lvl4pPr marL="1600227" indent="-228604" algn="l" defTabSz="457207" rtl="0" eaLnBrk="1" latinLnBrk="0" hangingPunct="1">
        <a:spcBef>
          <a:spcPts val="1000"/>
        </a:spcBef>
        <a:spcAft>
          <a:spcPts val="0"/>
        </a:spcAft>
        <a:buClr>
          <a:srgbClr val="63C2C9"/>
        </a:buClr>
        <a:buSzPct val="90000"/>
        <a:buFont typeface="Wingdings" panose="05000000000000000000" pitchFamily="2" charset="2"/>
        <a:buChar char="§"/>
        <a:defRPr sz="1600" b="0" i="0" kern="1200">
          <a:solidFill>
            <a:srgbClr val="27455F"/>
          </a:solidFill>
          <a:latin typeface="+mj-lt"/>
          <a:ea typeface="+mj-ea"/>
          <a:cs typeface="+mj-cs"/>
        </a:defRPr>
      </a:lvl4pPr>
      <a:lvl5pPr marL="2057434" indent="-228604" algn="l" defTabSz="457207" rtl="0" eaLnBrk="1" latinLnBrk="0" hangingPunct="1">
        <a:spcBef>
          <a:spcPts val="1000"/>
        </a:spcBef>
        <a:spcAft>
          <a:spcPts val="0"/>
        </a:spcAft>
        <a:buClr>
          <a:srgbClr val="63C2C9"/>
        </a:buClr>
        <a:buSzPct val="90000"/>
        <a:buFont typeface="Century Gothic" panose="020B0502020202020204" pitchFamily="34" charset="0"/>
        <a:buChar char="–"/>
        <a:defRPr sz="1400" b="0" i="0" kern="1200">
          <a:solidFill>
            <a:srgbClr val="27455F"/>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humanresources@omes.ok.gov" TargetMode="External"/><Relationship Id="rId2" Type="http://schemas.openxmlformats.org/officeDocument/2006/relationships/hyperlink" Target="mailto:carrie.towery@omes.ok.gov" TargetMode="External"/><Relationship Id="rId1" Type="http://schemas.openxmlformats.org/officeDocument/2006/relationships/slideLayout" Target="../slideLayouts/slideLayout5.xml"/><Relationship Id="rId4" Type="http://schemas.openxmlformats.org/officeDocument/2006/relationships/hyperlink" Target="http://www.ok.gov/opm/HR_and_Employee_Services/A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DF38B3-B278-4DE4-B82E-29E8A7AD6CE5}" type="slidenum">
              <a:rPr lang="en-US" smtClean="0">
                <a:solidFill>
                  <a:prstClr val="white">
                    <a:tint val="75000"/>
                  </a:prstClr>
                </a:solidFill>
              </a:rPr>
              <a:pPr/>
              <a:t>1</a:t>
            </a:fld>
            <a:endParaRPr lang="en-US" dirty="0">
              <a:solidFill>
                <a:prstClr val="white">
                  <a:tint val="75000"/>
                </a:prstClr>
              </a:solidFill>
            </a:endParaRPr>
          </a:p>
        </p:txBody>
      </p:sp>
      <p:sp>
        <p:nvSpPr>
          <p:cNvPr id="2" name="Title 1"/>
          <p:cNvSpPr>
            <a:spLocks noGrp="1"/>
          </p:cNvSpPr>
          <p:nvPr>
            <p:ph type="ctrTitle"/>
          </p:nvPr>
        </p:nvSpPr>
        <p:spPr>
          <a:xfrm>
            <a:off x="866442" y="1447801"/>
            <a:ext cx="7744158" cy="3329581"/>
          </a:xfrm>
        </p:spPr>
        <p:txBody>
          <a:bodyPr/>
          <a:lstStyle/>
          <a:p>
            <a:r>
              <a:rPr lang="en-US" dirty="0" smtClean="0"/>
              <a:t>Affordable Care Act</a:t>
            </a:r>
            <a:br>
              <a:rPr lang="en-US" dirty="0" smtClean="0"/>
            </a:br>
            <a:r>
              <a:rPr lang="en-US" dirty="0" smtClean="0"/>
              <a:t>Update</a:t>
            </a:r>
            <a:br>
              <a:rPr lang="en-US" dirty="0" smtClean="0"/>
            </a:br>
            <a:r>
              <a:rPr lang="en-US" dirty="0" smtClean="0"/>
              <a:t>September 2015</a:t>
            </a:r>
            <a:endParaRPr lang="en-US" dirty="0"/>
          </a:p>
        </p:txBody>
      </p:sp>
    </p:spTree>
    <p:extLst>
      <p:ext uri="{BB962C8B-B14F-4D97-AF65-F5344CB8AC3E}">
        <p14:creationId xmlns:p14="http://schemas.microsoft.com/office/powerpoint/2010/main" val="51606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10</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Reports in PeopleSoft</a:t>
            </a:r>
            <a:endParaRPr lang="en-US" dirty="0"/>
          </a:p>
        </p:txBody>
      </p:sp>
      <p:sp>
        <p:nvSpPr>
          <p:cNvPr id="4" name="Content Placeholder 3"/>
          <p:cNvSpPr>
            <a:spLocks noGrp="1"/>
          </p:cNvSpPr>
          <p:nvPr>
            <p:ph idx="1"/>
          </p:nvPr>
        </p:nvSpPr>
        <p:spPr/>
        <p:txBody>
          <a:bodyPr>
            <a:normAutofit/>
          </a:body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GO_HR_ACA_HIRE_NO_ACA_STATUS</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Determine if any of your recent new hires or rehires are missing data</a:t>
            </a: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GO_HR_ACA_TERMS_NO_ACA_STATUS</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Determine if any of your terminations since Jan. 1, 2015 are missing a termination row on the ACA page</a:t>
            </a: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GO_HR_ACA_EMPL_LIST</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View the current ACA status for all your employees</a:t>
            </a:r>
            <a:endParaRPr lang="en-US" sz="1600" dirty="0"/>
          </a:p>
        </p:txBody>
      </p:sp>
    </p:spTree>
    <p:extLst>
      <p:ext uri="{BB962C8B-B14F-4D97-AF65-F5344CB8AC3E}">
        <p14:creationId xmlns:p14="http://schemas.microsoft.com/office/powerpoint/2010/main" val="58454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11</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IRS reporting</a:t>
            </a:r>
            <a:endParaRPr lang="en-US" dirty="0"/>
          </a:p>
        </p:txBody>
      </p:sp>
      <p:sp>
        <p:nvSpPr>
          <p:cNvPr id="4" name="Content Placeholder 3"/>
          <p:cNvSpPr>
            <a:spLocks noGrp="1"/>
          </p:cNvSpPr>
          <p:nvPr>
            <p:ph idx="1"/>
          </p:nvPr>
        </p:nvSpPr>
        <p:spPr>
          <a:xfrm>
            <a:off x="685800" y="1752600"/>
            <a:ext cx="7620000" cy="4195481"/>
          </a:xfrm>
        </p:spPr>
        <p:txBody>
          <a:bodyPr>
            <a:normAutofit/>
          </a:body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Address the 6055 and 6056 reporting requirements of the ACA:</a:t>
            </a:r>
            <a:endParaRPr lang="en-US" sz="16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600" kern="0" dirty="0" smtClean="0">
                <a:latin typeface="Arial" pitchFamily="34" charset="0"/>
                <a:cs typeface="Arial" pitchFamily="34" charset="0"/>
              </a:rPr>
              <a:t>6055 addresses the individual mandate</a:t>
            </a:r>
          </a:p>
          <a:p>
            <a:pPr marL="800100" lvl="1" indent="-342900">
              <a:spcBef>
                <a:spcPct val="20000"/>
              </a:spcBef>
              <a:buClr>
                <a:schemeClr val="accent1"/>
              </a:buClr>
              <a:buFont typeface="Arial" pitchFamily="34" charset="0"/>
              <a:buChar char="–"/>
              <a:defRPr/>
            </a:pPr>
            <a:r>
              <a:rPr lang="en-US" sz="1600" kern="0" dirty="0" smtClean="0">
                <a:latin typeface="Arial" pitchFamily="34" charset="0"/>
                <a:cs typeface="Arial" pitchFamily="34" charset="0"/>
              </a:rPr>
              <a:t>6056 addresses the employer mandate</a:t>
            </a:r>
          </a:p>
          <a:p>
            <a:pPr marL="1200158"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Counting hours</a:t>
            </a:r>
            <a:endParaRPr lang="en-US" sz="1600" kern="0" dirty="0">
              <a:latin typeface="Arial" pitchFamily="34" charset="0"/>
              <a:cs typeface="Arial" pitchFamily="34" charset="0"/>
            </a:endParaRP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First reporting year will be calendar year 2015, reported in January 2016</a:t>
            </a: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Reporting process, but will be similar to W-2 reporting process (the timing)</a:t>
            </a:r>
            <a:endParaRPr lang="en-US" sz="16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600" kern="0" dirty="0" smtClean="0">
                <a:latin typeface="Arial" panose="020B0604020202020204" pitchFamily="34" charset="0"/>
                <a:cs typeface="Arial" panose="020B0604020202020204" pitchFamily="34" charset="0"/>
              </a:rPr>
              <a:t>Each agency will be responsible for ensuring their data is loaded into the reporting system</a:t>
            </a:r>
          </a:p>
          <a:p>
            <a:pPr marL="800100" lvl="1" indent="-342900">
              <a:spcBef>
                <a:spcPct val="20000"/>
              </a:spcBef>
              <a:buClr>
                <a:schemeClr val="accent1"/>
              </a:buClr>
              <a:buFont typeface="Arial" pitchFamily="34" charset="0"/>
              <a:buChar char="‒"/>
              <a:defRPr/>
            </a:pPr>
            <a:r>
              <a:rPr lang="en-US" sz="1600" kern="0" dirty="0" smtClean="0">
                <a:latin typeface="Arial" panose="020B0604020202020204" pitchFamily="34" charset="0"/>
                <a:cs typeface="Arial" panose="020B0604020202020204" pitchFamily="34" charset="0"/>
              </a:rPr>
              <a:t>Will be required to submit taxes</a:t>
            </a:r>
          </a:p>
          <a:p>
            <a:pPr marL="800100" lvl="1" indent="-342900">
              <a:spcBef>
                <a:spcPct val="20000"/>
              </a:spcBef>
              <a:buClr>
                <a:schemeClr val="accent1"/>
              </a:buClr>
              <a:buFont typeface="Arial" pitchFamily="34" charset="0"/>
              <a:buChar char="‒"/>
              <a:defRPr/>
            </a:pPr>
            <a:r>
              <a:rPr lang="en-US" sz="1600" kern="0" dirty="0" smtClean="0">
                <a:latin typeface="Arial" panose="020B0604020202020204" pitchFamily="34" charset="0"/>
                <a:cs typeface="Arial" panose="020B0604020202020204" pitchFamily="34" charset="0"/>
              </a:rPr>
              <a:t>For 2014, it was the honor system</a:t>
            </a:r>
            <a:endParaRPr lang="en-US" sz="1600" kern="0" dirty="0">
              <a:latin typeface="Arial" panose="020B0604020202020204" pitchFamily="34" charset="0"/>
              <a:cs typeface="Arial" panose="020B0604020202020204" pitchFamily="34" charset="0"/>
            </a:endParaRP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Will show each month the employee and members were covered</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6055:  individual mandate</a:t>
            </a: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Will show each month the employee was eligible to be covered</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6056:  employer mandate (counting hours)</a:t>
            </a:r>
            <a:endParaRPr lang="en-US" sz="1600" kern="0" dirty="0">
              <a:latin typeface="Arial" pitchFamily="34" charset="0"/>
              <a:cs typeface="Arial" pitchFamily="34" charset="0"/>
            </a:endParaRPr>
          </a:p>
          <a:p>
            <a:pPr marL="1257300" lvl="2" indent="-342900">
              <a:spcBef>
                <a:spcPct val="20000"/>
              </a:spcBef>
              <a:buClr>
                <a:schemeClr val="accent1"/>
              </a:buClr>
              <a:buFont typeface="Arial" pitchFamily="34" charset="0"/>
              <a:buChar char="•"/>
              <a:defRPr/>
            </a:pPr>
            <a:endParaRPr lang="en-US" dirty="0"/>
          </a:p>
        </p:txBody>
      </p:sp>
    </p:spTree>
    <p:extLst>
      <p:ext uri="{BB962C8B-B14F-4D97-AF65-F5344CB8AC3E}">
        <p14:creationId xmlns:p14="http://schemas.microsoft.com/office/powerpoint/2010/main" val="32005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12</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1095B and 1095C</a:t>
            </a:r>
            <a:endParaRPr lang="en-US" dirty="0"/>
          </a:p>
        </p:txBody>
      </p:sp>
      <p:pic>
        <p:nvPicPr>
          <p:cNvPr id="5" name="Picture 4" descr="Individualized Statement Form &#10;1095-C"/>
          <p:cNvPicPr>
            <a:picLocks noChangeAspect="1"/>
          </p:cNvPicPr>
          <p:nvPr/>
        </p:nvPicPr>
        <p:blipFill>
          <a:blip r:embed="rId2"/>
          <a:stretch>
            <a:fillRect/>
          </a:stretch>
        </p:blipFill>
        <p:spPr>
          <a:xfrm>
            <a:off x="4800600" y="1905000"/>
            <a:ext cx="3505200" cy="4002391"/>
          </a:xfrm>
          <a:prstGeom prst="rect">
            <a:avLst/>
          </a:prstGeom>
        </p:spPr>
      </p:pic>
      <p:sp>
        <p:nvSpPr>
          <p:cNvPr id="6" name="TextBox 5"/>
          <p:cNvSpPr txBox="1"/>
          <p:nvPr/>
        </p:nvSpPr>
        <p:spPr>
          <a:xfrm>
            <a:off x="1219200" y="1258669"/>
            <a:ext cx="2991378" cy="646331"/>
          </a:xfrm>
          <a:prstGeom prst="rect">
            <a:avLst/>
          </a:prstGeom>
          <a:noFill/>
        </p:spPr>
        <p:txBody>
          <a:bodyPr wrap="square" rtlCol="0">
            <a:spAutoFit/>
          </a:bodyPr>
          <a:lstStyle/>
          <a:p>
            <a:pPr algn="ctr"/>
            <a:r>
              <a:rPr lang="en-US" b="1" dirty="0" smtClean="0">
                <a:solidFill>
                  <a:srgbClr val="000000"/>
                </a:solidFill>
              </a:rPr>
              <a:t>HMOs/</a:t>
            </a:r>
            <a:r>
              <a:rPr lang="en-US" b="1" dirty="0" err="1" smtClean="0">
                <a:solidFill>
                  <a:srgbClr val="000000"/>
                </a:solidFill>
              </a:rPr>
              <a:t>HealthChoice</a:t>
            </a:r>
            <a:r>
              <a:rPr lang="en-US" b="1" dirty="0" smtClean="0">
                <a:solidFill>
                  <a:srgbClr val="000000"/>
                </a:solidFill>
              </a:rPr>
              <a:t> will send 1095-B</a:t>
            </a:r>
            <a:endParaRPr lang="en-US" b="1" dirty="0">
              <a:solidFill>
                <a:srgbClr val="000000"/>
              </a:solidFill>
            </a:endParaRPr>
          </a:p>
        </p:txBody>
      </p:sp>
      <p:pic>
        <p:nvPicPr>
          <p:cNvPr id="12" name="Picture 11" descr="Individualized Statement Form &#10;1095-B"/>
          <p:cNvPicPr>
            <a:picLocks noChangeAspect="1"/>
          </p:cNvPicPr>
          <p:nvPr/>
        </p:nvPicPr>
        <p:blipFill>
          <a:blip r:embed="rId3"/>
          <a:stretch>
            <a:fillRect/>
          </a:stretch>
        </p:blipFill>
        <p:spPr>
          <a:xfrm>
            <a:off x="906108" y="1905000"/>
            <a:ext cx="3513492" cy="4011858"/>
          </a:xfrm>
          <a:prstGeom prst="rect">
            <a:avLst/>
          </a:prstGeom>
        </p:spPr>
      </p:pic>
      <p:sp>
        <p:nvSpPr>
          <p:cNvPr id="13" name="TextBox 12"/>
          <p:cNvSpPr txBox="1"/>
          <p:nvPr/>
        </p:nvSpPr>
        <p:spPr>
          <a:xfrm>
            <a:off x="5057511" y="1347588"/>
            <a:ext cx="2991378" cy="369332"/>
          </a:xfrm>
          <a:prstGeom prst="rect">
            <a:avLst/>
          </a:prstGeom>
          <a:noFill/>
        </p:spPr>
        <p:txBody>
          <a:bodyPr wrap="square" rtlCol="0">
            <a:spAutoFit/>
          </a:bodyPr>
          <a:lstStyle/>
          <a:p>
            <a:pPr algn="ctr"/>
            <a:r>
              <a:rPr lang="en-US" b="1" dirty="0" smtClean="0">
                <a:solidFill>
                  <a:srgbClr val="000000"/>
                </a:solidFill>
              </a:rPr>
              <a:t>State will send</a:t>
            </a:r>
            <a:endParaRPr lang="en-US" b="1" dirty="0">
              <a:solidFill>
                <a:srgbClr val="000000"/>
              </a:solidFill>
            </a:endParaRPr>
          </a:p>
        </p:txBody>
      </p:sp>
      <p:sp>
        <p:nvSpPr>
          <p:cNvPr id="14" name="Content Placeholder 3"/>
          <p:cNvSpPr txBox="1">
            <a:spLocks/>
          </p:cNvSpPr>
          <p:nvPr/>
        </p:nvSpPr>
        <p:spPr>
          <a:xfrm>
            <a:off x="838200" y="6019800"/>
            <a:ext cx="7620000" cy="762000"/>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accent4"/>
              </a:buClr>
              <a:buSzPct val="70000"/>
              <a:buFont typeface="Wingdings 3" charset="2"/>
              <a:buChar char=""/>
              <a:defRPr sz="2800" b="0" i="0" kern="1200">
                <a:solidFill>
                  <a:srgbClr val="27455F"/>
                </a:solidFill>
                <a:latin typeface="+mj-lt"/>
                <a:ea typeface="+mj-ea"/>
                <a:cs typeface="+mj-cs"/>
              </a:defRPr>
            </a:lvl1pPr>
            <a:lvl2pPr marL="742962" indent="-285755" algn="l" defTabSz="457207" rtl="0" eaLnBrk="1" latinLnBrk="0" hangingPunct="1">
              <a:spcBef>
                <a:spcPts val="1000"/>
              </a:spcBef>
              <a:spcAft>
                <a:spcPts val="0"/>
              </a:spcAft>
              <a:buClr>
                <a:schemeClr val="accent4"/>
              </a:buClr>
              <a:buSzPct val="90000"/>
              <a:buFont typeface="Wingdings" panose="05000000000000000000" pitchFamily="2" charset="2"/>
              <a:buChar char="§"/>
              <a:defRPr sz="2400" b="0" i="0" kern="1200">
                <a:solidFill>
                  <a:srgbClr val="27455F"/>
                </a:solidFill>
                <a:latin typeface="+mj-lt"/>
                <a:ea typeface="+mj-ea"/>
                <a:cs typeface="+mj-cs"/>
              </a:defRPr>
            </a:lvl2pPr>
            <a:lvl3pPr marL="1143020" indent="-228604" algn="l" defTabSz="457207" rtl="0" eaLnBrk="1" latinLnBrk="0" hangingPunct="1">
              <a:spcBef>
                <a:spcPts val="1000"/>
              </a:spcBef>
              <a:spcAft>
                <a:spcPts val="0"/>
              </a:spcAft>
              <a:buClr>
                <a:schemeClr val="accent4"/>
              </a:buClr>
              <a:buSzPct val="90000"/>
              <a:buFont typeface="Century Gothic" panose="020B0502020202020204" pitchFamily="34" charset="0"/>
              <a:buChar char="–"/>
              <a:defRPr sz="2000" b="0" i="0" kern="1200">
                <a:solidFill>
                  <a:srgbClr val="27455F"/>
                </a:solidFill>
                <a:latin typeface="+mj-lt"/>
                <a:ea typeface="+mj-ea"/>
                <a:cs typeface="+mj-cs"/>
              </a:defRPr>
            </a:lvl3pPr>
            <a:lvl4pPr marL="1600227" indent="-228604" algn="l" defTabSz="457207" rtl="0" eaLnBrk="1" latinLnBrk="0" hangingPunct="1">
              <a:spcBef>
                <a:spcPts val="1000"/>
              </a:spcBef>
              <a:spcAft>
                <a:spcPts val="0"/>
              </a:spcAft>
              <a:buClr>
                <a:schemeClr val="accent4"/>
              </a:buClr>
              <a:buSzPct val="90000"/>
              <a:buFont typeface="Wingdings" panose="05000000000000000000" pitchFamily="2" charset="2"/>
              <a:buChar char="§"/>
              <a:defRPr sz="1600" b="0" i="0" kern="1200">
                <a:solidFill>
                  <a:srgbClr val="27455F"/>
                </a:solidFill>
                <a:latin typeface="+mj-lt"/>
                <a:ea typeface="+mj-ea"/>
                <a:cs typeface="+mj-cs"/>
              </a:defRPr>
            </a:lvl4pPr>
            <a:lvl5pPr marL="2057434" indent="-228604" algn="l" defTabSz="457207" rtl="0" eaLnBrk="1" latinLnBrk="0" hangingPunct="1">
              <a:spcBef>
                <a:spcPts val="1000"/>
              </a:spcBef>
              <a:spcAft>
                <a:spcPts val="0"/>
              </a:spcAft>
              <a:buClr>
                <a:schemeClr val="accent4"/>
              </a:buClr>
              <a:buSzPct val="90000"/>
              <a:buFont typeface="Century Gothic" panose="020B0502020202020204" pitchFamily="34" charset="0"/>
              <a:buChar char="–"/>
              <a:defRPr sz="1400" b="0" i="0" kern="1200">
                <a:solidFill>
                  <a:srgbClr val="27455F"/>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Note:  employees will get two forms if enrolled in medical coverage</a:t>
            </a:r>
          </a:p>
          <a:p>
            <a:pPr marL="1257300" lvl="2" indent="-342900">
              <a:spcBef>
                <a:spcPct val="20000"/>
              </a:spcBef>
              <a:buClr>
                <a:schemeClr val="accent1"/>
              </a:buClr>
              <a:buFont typeface="Arial" pitchFamily="34" charset="0"/>
              <a:buChar char="•"/>
              <a:defRPr/>
            </a:pPr>
            <a:endParaRPr lang="en-US" dirty="0"/>
          </a:p>
        </p:txBody>
      </p:sp>
    </p:spTree>
    <p:extLst>
      <p:ext uri="{BB962C8B-B14F-4D97-AF65-F5344CB8AC3E}">
        <p14:creationId xmlns:p14="http://schemas.microsoft.com/office/powerpoint/2010/main" val="423574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13</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IRS reporting – things to note</a:t>
            </a:r>
            <a:endParaRPr lang="en-US" dirty="0"/>
          </a:p>
        </p:txBody>
      </p:sp>
      <p:sp>
        <p:nvSpPr>
          <p:cNvPr id="5" name="Content Placeholder 3"/>
          <p:cNvSpPr>
            <a:spLocks noGrp="1"/>
          </p:cNvSpPr>
          <p:nvPr>
            <p:ph idx="1"/>
          </p:nvPr>
        </p:nvSpPr>
        <p:spPr>
          <a:xfrm>
            <a:off x="685800" y="1752600"/>
            <a:ext cx="7620000" cy="4195481"/>
          </a:xfrm>
        </p:spPr>
        <p:txBody>
          <a:bodyPr>
            <a:normAutofit lnSpcReduction="10000"/>
          </a:body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Employees that are enrolled on a medical plan will receive two IRS forms</a:t>
            </a:r>
            <a:endParaRPr lang="en-US" sz="16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600" kern="0" dirty="0" smtClean="0">
                <a:latin typeface="Arial" pitchFamily="34" charset="0"/>
                <a:cs typeface="Arial" pitchFamily="34" charset="0"/>
              </a:rPr>
              <a:t>1095B from the HMO or </a:t>
            </a:r>
            <a:r>
              <a:rPr lang="en-US" sz="1600" kern="0" dirty="0" err="1" smtClean="0">
                <a:latin typeface="Arial" pitchFamily="34" charset="0"/>
                <a:cs typeface="Arial" pitchFamily="34" charset="0"/>
              </a:rPr>
              <a:t>HealthChoice</a:t>
            </a:r>
            <a:endParaRPr lang="en-US" sz="1600" kern="0" dirty="0" smtClean="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600" kern="0" dirty="0" smtClean="0">
                <a:latin typeface="Arial" pitchFamily="34" charset="0"/>
                <a:cs typeface="Arial" pitchFamily="34" charset="0"/>
              </a:rPr>
              <a:t>1095C from the State</a:t>
            </a:r>
            <a:endParaRPr lang="en-US" sz="1600" kern="0" dirty="0">
              <a:latin typeface="Arial" pitchFamily="34" charset="0"/>
              <a:cs typeface="Arial" pitchFamily="34" charset="0"/>
            </a:endParaRP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The 1095B will indicate each member that was covered and the months they were covered under the plan</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If they changed carriers during the year due to a qualifying event, they will receive multiple 1095Bs</a:t>
            </a: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The 1095C will indicate the months they were eligible for coverage</a:t>
            </a:r>
            <a:endParaRPr lang="en-US" sz="1600" kern="0" dirty="0">
              <a:latin typeface="Arial" panose="020B0604020202020204" pitchFamily="34" charset="0"/>
              <a:cs typeface="Arial" panose="020B0604020202020204" pitchFamily="34" charset="0"/>
            </a:endParaRP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Note:  the 1095C will indicate the lowest cost plan for employee only coverage that offers minimum value and is considered affordable under the ACA</a:t>
            </a:r>
          </a:p>
          <a:p>
            <a:pPr marL="1143014"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Regardless of plan actually selected</a:t>
            </a:r>
          </a:p>
          <a:p>
            <a:pPr marL="1600221" lvl="3" indent="-342900">
              <a:spcBef>
                <a:spcPct val="20000"/>
              </a:spcBef>
              <a:buClr>
                <a:schemeClr val="accent1"/>
              </a:buClr>
              <a:buFont typeface="Wingdings" panose="05000000000000000000" pitchFamily="2" charset="2"/>
              <a:buChar char="v"/>
              <a:defRPr/>
            </a:pPr>
            <a:r>
              <a:rPr lang="en-US" kern="0" dirty="0" smtClean="0">
                <a:latin typeface="Arial" pitchFamily="34" charset="0"/>
                <a:cs typeface="Arial" pitchFamily="34" charset="0"/>
              </a:rPr>
              <a:t>Will likely show the employee is enrolled in the </a:t>
            </a:r>
            <a:r>
              <a:rPr lang="en-US" kern="0" dirty="0" err="1" smtClean="0">
                <a:latin typeface="Arial" pitchFamily="34" charset="0"/>
                <a:cs typeface="Arial" pitchFamily="34" charset="0"/>
              </a:rPr>
              <a:t>HealthChoice</a:t>
            </a:r>
            <a:r>
              <a:rPr lang="en-US" kern="0" dirty="0" smtClean="0">
                <a:latin typeface="Arial" pitchFamily="34" charset="0"/>
                <a:cs typeface="Arial" pitchFamily="34" charset="0"/>
              </a:rPr>
              <a:t> Basic plan</a:t>
            </a:r>
          </a:p>
          <a:p>
            <a:pPr marL="1143014"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Regardless of the tier actually selected</a:t>
            </a:r>
          </a:p>
          <a:p>
            <a:pPr marL="1600221" lvl="3" indent="-342900">
              <a:spcBef>
                <a:spcPct val="20000"/>
              </a:spcBef>
              <a:buClr>
                <a:schemeClr val="accent1"/>
              </a:buClr>
              <a:buFont typeface="Wingdings" panose="05000000000000000000" pitchFamily="2" charset="2"/>
              <a:buChar char="v"/>
              <a:defRPr/>
            </a:pPr>
            <a:r>
              <a:rPr lang="en-US" kern="0" dirty="0" smtClean="0">
                <a:latin typeface="Arial" pitchFamily="34" charset="0"/>
                <a:cs typeface="Arial" pitchFamily="34" charset="0"/>
              </a:rPr>
              <a:t>Will show the employee is enrolled in employee only coverage</a:t>
            </a:r>
            <a:endParaRPr lang="en-US" kern="0" dirty="0">
              <a:latin typeface="Arial" pitchFamily="34" charset="0"/>
              <a:cs typeface="Arial" pitchFamily="34" charset="0"/>
            </a:endParaRPr>
          </a:p>
          <a:p>
            <a:pPr marL="914400" lvl="2" indent="0">
              <a:spcBef>
                <a:spcPct val="20000"/>
              </a:spcBef>
              <a:buClr>
                <a:schemeClr val="accent1"/>
              </a:buClr>
              <a:buNone/>
              <a:defRPr/>
            </a:pPr>
            <a:endParaRPr lang="en-US" sz="1600" dirty="0"/>
          </a:p>
        </p:txBody>
      </p:sp>
    </p:spTree>
    <p:extLst>
      <p:ext uri="{BB962C8B-B14F-4D97-AF65-F5344CB8AC3E}">
        <p14:creationId xmlns:p14="http://schemas.microsoft.com/office/powerpoint/2010/main" val="280461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14</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Penalties</a:t>
            </a:r>
            <a:endParaRPr lang="en-US" dirty="0"/>
          </a:p>
        </p:txBody>
      </p:sp>
      <p:sp>
        <p:nvSpPr>
          <p:cNvPr id="4" name="Content Placeholder 3"/>
          <p:cNvSpPr>
            <a:spLocks noGrp="1"/>
          </p:cNvSpPr>
          <p:nvPr>
            <p:ph idx="1"/>
          </p:nvPr>
        </p:nvSpPr>
        <p:spPr>
          <a:xfrm>
            <a:off x="838200" y="1564081"/>
            <a:ext cx="7467600" cy="4195481"/>
          </a:xfrm>
        </p:spPr>
        <p:txBody>
          <a:bodyPr>
            <a:normAutofit/>
          </a:body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Individual penalties</a:t>
            </a:r>
            <a:endParaRPr lang="en-US" sz="16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600" kern="0" dirty="0" smtClean="0">
                <a:latin typeface="Arial" pitchFamily="34" charset="0"/>
                <a:cs typeface="Arial" pitchFamily="34" charset="0"/>
              </a:rPr>
              <a:t>Assessed to individuals for not having insurance</a:t>
            </a:r>
            <a:endParaRPr lang="en-US" sz="1600" kern="0" dirty="0">
              <a:latin typeface="Arial" pitchFamily="34" charset="0"/>
              <a:cs typeface="Arial" pitchFamily="34" charset="0"/>
            </a:endParaRPr>
          </a:p>
          <a:p>
            <a:pPr marL="1200158"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2015 tax year, the greater of $325 per person or 2% of income</a:t>
            </a:r>
          </a:p>
          <a:p>
            <a:pPr marL="1200158"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2016 tax year, the greater of $695 per person or 2.5% of income</a:t>
            </a:r>
            <a:endParaRPr lang="en-US" sz="1600" kern="0" dirty="0">
              <a:latin typeface="Arial" pitchFamily="34" charset="0"/>
              <a:cs typeface="Arial" pitchFamily="34" charset="0"/>
            </a:endParaRP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Employer penalties</a:t>
            </a:r>
            <a:endParaRPr lang="en-US" sz="1600" kern="0" dirty="0">
              <a:latin typeface="Arial" pitchFamily="34" charset="0"/>
              <a:cs typeface="Arial" pitchFamily="34" charset="0"/>
            </a:endParaRP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Assessed to the agency for failure of making an affordable offer of coverage to an eligible employee (counting hours)</a:t>
            </a:r>
            <a:endParaRPr lang="en-US" sz="1600" kern="0" dirty="0">
              <a:latin typeface="Arial" pitchFamily="34" charset="0"/>
              <a:cs typeface="Arial" pitchFamily="34" charset="0"/>
            </a:endParaRPr>
          </a:p>
          <a:p>
            <a:pPr marL="1143014"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Up to $3,000 (indexed annually), if the employee goes to the exchange and qualifies for a subsidy</a:t>
            </a:r>
            <a:endParaRPr lang="en-US" sz="1600" kern="0" dirty="0">
              <a:latin typeface="Arial" pitchFamily="34" charset="0"/>
              <a:cs typeface="Arial" pitchFamily="34" charset="0"/>
            </a:endParaRPr>
          </a:p>
          <a:p>
            <a:pPr marL="1600221" lvl="3" indent="-342900">
              <a:spcBef>
                <a:spcPct val="20000"/>
              </a:spcBef>
              <a:buClr>
                <a:schemeClr val="accent1"/>
              </a:buClr>
              <a:buFont typeface="Wingdings" panose="05000000000000000000" pitchFamily="2" charset="2"/>
              <a:buChar char="v"/>
              <a:defRPr/>
            </a:pPr>
            <a:r>
              <a:rPr lang="en-US" kern="0" dirty="0" smtClean="0">
                <a:latin typeface="Arial" pitchFamily="34" charset="0"/>
                <a:cs typeface="Arial" pitchFamily="34" charset="0"/>
              </a:rPr>
              <a:t>Each agency will be responsible any penalties assessed for failure to offer coverage to an eligible employee</a:t>
            </a:r>
            <a:endParaRPr lang="en-US" kern="0" dirty="0">
              <a:latin typeface="Arial" pitchFamily="34" charset="0"/>
              <a:cs typeface="Arial" pitchFamily="34" charset="0"/>
            </a:endParaRPr>
          </a:p>
        </p:txBody>
      </p:sp>
    </p:spTree>
    <p:extLst>
      <p:ext uri="{BB962C8B-B14F-4D97-AF65-F5344CB8AC3E}">
        <p14:creationId xmlns:p14="http://schemas.microsoft.com/office/powerpoint/2010/main" val="364377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15</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1411 certifications</a:t>
            </a:r>
            <a:endParaRPr lang="en-US" dirty="0"/>
          </a:p>
        </p:txBody>
      </p:sp>
      <p:sp>
        <p:nvSpPr>
          <p:cNvPr id="4" name="Content Placeholder 3"/>
          <p:cNvSpPr>
            <a:spLocks noGrp="1"/>
          </p:cNvSpPr>
          <p:nvPr>
            <p:ph idx="1"/>
          </p:nvPr>
        </p:nvSpPr>
        <p:spPr>
          <a:xfrm>
            <a:off x="838200" y="1676400"/>
            <a:ext cx="7467600" cy="4195481"/>
          </a:xfrm>
        </p:spPr>
        <p:txBody>
          <a:bodyPr/>
          <a:lstStyle/>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Open enrollment on the exchange:  Nov 1, 2015 – Jan 31, 2016</a:t>
            </a:r>
            <a:endParaRPr lang="en-US" sz="1600" kern="0" dirty="0">
              <a:latin typeface="Arial" pitchFamily="34" charset="0"/>
              <a:cs typeface="Arial" pitchFamily="34" charset="0"/>
            </a:endParaRPr>
          </a:p>
          <a:p>
            <a:pPr marL="342900" indent="-342900">
              <a:spcBef>
                <a:spcPct val="20000"/>
              </a:spcBef>
              <a:buClr>
                <a:schemeClr val="accent1"/>
              </a:buClr>
              <a:buFont typeface="Wingdings" pitchFamily="2" charset="2"/>
              <a:buChar char="Ø"/>
              <a:defRPr/>
            </a:pPr>
            <a:r>
              <a:rPr lang="en-US" sz="1600" kern="0" dirty="0" smtClean="0">
                <a:latin typeface="Arial" pitchFamily="34" charset="0"/>
                <a:cs typeface="Arial" pitchFamily="34" charset="0"/>
              </a:rPr>
              <a:t>1411 certification will be sent to the employer if the individual claims they were not made an affordable offer of coverage</a:t>
            </a:r>
            <a:endParaRPr lang="en-US" sz="1600" kern="0" dirty="0">
              <a:latin typeface="Arial" pitchFamily="34" charset="0"/>
              <a:cs typeface="Arial" pitchFamily="34" charset="0"/>
            </a:endParaRP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Marketplace (exchange) notifies employer of employee gaining coverage with premium assistance</a:t>
            </a:r>
          </a:p>
          <a:p>
            <a:pPr marL="1143014" lvl="2"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This may come to the agency or OMES – do not disregard it</a:t>
            </a:r>
          </a:p>
          <a:p>
            <a:pPr marL="742956" lvl="1" indent="-342900">
              <a:spcBef>
                <a:spcPct val="20000"/>
              </a:spcBef>
              <a:buClr>
                <a:schemeClr val="accent1"/>
              </a:buClr>
              <a:buFont typeface="Arial" panose="020B0604020202020204" pitchFamily="34" charset="0"/>
              <a:buChar char="–"/>
              <a:defRPr/>
            </a:pPr>
            <a:r>
              <a:rPr lang="en-US" sz="1600" kern="0" dirty="0" smtClean="0">
                <a:latin typeface="Arial" pitchFamily="34" charset="0"/>
                <a:cs typeface="Arial" pitchFamily="34" charset="0"/>
              </a:rPr>
              <a:t>State may appeal within 90 days</a:t>
            </a:r>
            <a:endParaRPr lang="en-US" sz="1600" kern="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5335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16</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Contacts</a:t>
            </a:r>
            <a:endParaRPr lang="en-US" dirty="0"/>
          </a:p>
        </p:txBody>
      </p:sp>
      <p:sp>
        <p:nvSpPr>
          <p:cNvPr id="4" name="Content Placeholder 3"/>
          <p:cNvSpPr>
            <a:spLocks noGrp="1"/>
          </p:cNvSpPr>
          <p:nvPr>
            <p:ph idx="1"/>
          </p:nvPr>
        </p:nvSpPr>
        <p:spPr>
          <a:xfrm>
            <a:off x="685800" y="1371600"/>
            <a:ext cx="8153401" cy="4495800"/>
          </a:xfrm>
        </p:spPr>
        <p:txBody>
          <a:bodyPr>
            <a:normAutofit fontScale="92500" lnSpcReduction="10000"/>
          </a:bodyPr>
          <a:lstStyle/>
          <a:p>
            <a:pPr marL="342900" indent="-342900">
              <a:spcBef>
                <a:spcPct val="20000"/>
              </a:spcBef>
              <a:buClr>
                <a:schemeClr val="accent1"/>
              </a:buClr>
              <a:buFont typeface="Wingdings" pitchFamily="2" charset="2"/>
              <a:buChar char="Ø"/>
              <a:defRPr/>
            </a:pPr>
            <a:r>
              <a:rPr lang="en-US" sz="1700" kern="0" dirty="0" smtClean="0">
                <a:latin typeface="Arial" panose="020B0604020202020204" pitchFamily="34" charset="0"/>
                <a:cs typeface="Arial" pitchFamily="34" charset="0"/>
              </a:rPr>
              <a:t> All </a:t>
            </a:r>
            <a:r>
              <a:rPr lang="en-US" sz="1700" kern="0" dirty="0">
                <a:latin typeface="Arial" panose="020B0604020202020204" pitchFamily="34" charset="0"/>
                <a:cs typeface="Arial" pitchFamily="34" charset="0"/>
              </a:rPr>
              <a:t>questions should be directed to the Human Capital </a:t>
            </a:r>
            <a:r>
              <a:rPr lang="en-US" sz="1700" kern="0" dirty="0" smtClean="0">
                <a:latin typeface="Arial" pitchFamily="34" charset="0"/>
                <a:cs typeface="Arial" pitchFamily="34" charset="0"/>
              </a:rPr>
              <a:t>Management </a:t>
            </a:r>
            <a:endParaRPr lang="en-US" sz="17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hlinkClick r:id="rId2"/>
              </a:rPr>
              <a:t>carrie.towery@omes.ok.gov</a:t>
            </a:r>
            <a:endParaRPr lang="en-US" sz="17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rPr>
              <a:t>405.522.0264</a:t>
            </a:r>
          </a:p>
          <a:p>
            <a:pPr marL="342900" indent="-342900">
              <a:spcBef>
                <a:spcPct val="20000"/>
              </a:spcBef>
              <a:buClr>
                <a:schemeClr val="accent1"/>
              </a:buClr>
              <a:buFont typeface="Wingdings" pitchFamily="2" charset="2"/>
              <a:buChar char="Ø"/>
              <a:defRPr/>
            </a:pPr>
            <a:r>
              <a:rPr lang="en-US" sz="1700" kern="0" dirty="0" smtClean="0">
                <a:latin typeface="Arial" pitchFamily="34" charset="0"/>
                <a:cs typeface="Arial" pitchFamily="34" charset="0"/>
              </a:rPr>
              <a:t> or</a:t>
            </a:r>
            <a:endParaRPr lang="en-US" sz="17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hlinkClick r:id="rId2"/>
              </a:rPr>
              <a:t>kristin.elsenbeck@omes.ok.gov</a:t>
            </a:r>
            <a:endParaRPr lang="en-US" sz="17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rPr>
              <a:t>405.521.3947</a:t>
            </a:r>
            <a:endParaRPr lang="en-US" sz="1700" kern="0" dirty="0">
              <a:latin typeface="Arial" pitchFamily="34" charset="0"/>
              <a:cs typeface="Arial" pitchFamily="34" charset="0"/>
            </a:endParaRPr>
          </a:p>
          <a:p>
            <a:pPr marL="457200" lvl="1" indent="0">
              <a:spcBef>
                <a:spcPct val="20000"/>
              </a:spcBef>
              <a:buClr>
                <a:schemeClr val="accent1"/>
              </a:buClr>
              <a:buNone/>
              <a:defRPr/>
            </a:pPr>
            <a:r>
              <a:rPr lang="en-US" sz="1700" kern="0" dirty="0" smtClean="0">
                <a:latin typeface="Arial" pitchFamily="34" charset="0"/>
                <a:cs typeface="Arial" pitchFamily="34" charset="0"/>
              </a:rPr>
              <a:t>or</a:t>
            </a:r>
            <a:endParaRPr lang="en-US" sz="1700" kern="0" dirty="0">
              <a:latin typeface="Arial" pitchFamily="34" charset="0"/>
              <a:cs typeface="Arial" pitchFamily="34" charset="0"/>
            </a:endParaRPr>
          </a:p>
          <a:p>
            <a:pPr marL="800100" lvl="1"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hlinkClick r:id="rId3"/>
              </a:rPr>
              <a:t>humanresources@omes.ok.gov</a:t>
            </a:r>
            <a:endParaRPr lang="en-US" sz="1700" kern="0" dirty="0" smtClean="0">
              <a:latin typeface="Arial" pitchFamily="34" charset="0"/>
              <a:cs typeface="Arial" pitchFamily="34" charset="0"/>
            </a:endParaRPr>
          </a:p>
          <a:p>
            <a:pPr marL="457200" lvl="1" indent="0">
              <a:spcBef>
                <a:spcPct val="20000"/>
              </a:spcBef>
              <a:buClr>
                <a:schemeClr val="accent1"/>
              </a:buClr>
              <a:buNone/>
              <a:defRPr/>
            </a:pPr>
            <a:endParaRPr lang="en-US" sz="1700" kern="0" dirty="0" smtClean="0">
              <a:latin typeface="Arial" pitchFamily="34" charset="0"/>
              <a:cs typeface="Arial" pitchFamily="34" charset="0"/>
            </a:endParaRPr>
          </a:p>
          <a:p>
            <a:pPr marL="400044" indent="-342900">
              <a:spcBef>
                <a:spcPct val="20000"/>
              </a:spcBef>
              <a:buClr>
                <a:schemeClr val="accent1"/>
              </a:buClr>
              <a:buFont typeface="Wingdings" panose="05000000000000000000" pitchFamily="2" charset="2"/>
              <a:buChar char="Ø"/>
              <a:defRPr/>
            </a:pPr>
            <a:r>
              <a:rPr lang="en-US" sz="1700" kern="0" dirty="0" smtClean="0">
                <a:latin typeface="Arial" pitchFamily="34" charset="0"/>
                <a:cs typeface="Arial" pitchFamily="34" charset="0"/>
              </a:rPr>
              <a:t>Additional information is available:</a:t>
            </a:r>
          </a:p>
          <a:p>
            <a:pPr marL="57144" indent="0">
              <a:spcBef>
                <a:spcPct val="20000"/>
              </a:spcBef>
              <a:buClr>
                <a:schemeClr val="accent1"/>
              </a:buClr>
              <a:buNone/>
              <a:defRPr/>
            </a:pPr>
            <a:r>
              <a:rPr lang="en-US" sz="1700" kern="0" dirty="0" smtClean="0">
                <a:latin typeface="Arial" pitchFamily="34" charset="0"/>
                <a:cs typeface="Arial" pitchFamily="34" charset="0"/>
              </a:rPr>
              <a:t>	</a:t>
            </a:r>
            <a:r>
              <a:rPr lang="en-US" sz="1700" kern="0" dirty="0" smtClean="0">
                <a:latin typeface="Arial" pitchFamily="34" charset="0"/>
                <a:cs typeface="Arial" pitchFamily="34" charset="0"/>
                <a:hlinkClick r:id="rId4"/>
              </a:rPr>
              <a:t>http://www.ok.gov/opm/HR_and_Employee_Services/ACA/</a:t>
            </a:r>
            <a:r>
              <a:rPr lang="en-US" sz="1700" kern="0" dirty="0" smtClean="0">
                <a:latin typeface="Arial" pitchFamily="34" charset="0"/>
                <a:cs typeface="Arial" pitchFamily="34" charset="0"/>
              </a:rPr>
              <a:t> </a:t>
            </a:r>
            <a:endParaRPr lang="en-US" sz="1700" kern="0" dirty="0">
              <a:latin typeface="Arial" pitchFamily="34" charset="0"/>
              <a:cs typeface="Arial" pitchFamily="34" charset="0"/>
            </a:endParaRPr>
          </a:p>
          <a:p>
            <a:pPr marL="457200" lvl="1" indent="0">
              <a:spcBef>
                <a:spcPct val="20000"/>
              </a:spcBef>
              <a:buClr>
                <a:schemeClr val="accent1"/>
              </a:buClr>
              <a:buNone/>
              <a:defRPr/>
            </a:pPr>
            <a:endParaRPr lang="en-US" sz="1700" kern="0" dirty="0">
              <a:latin typeface="Arial" pitchFamily="34" charset="0"/>
              <a:cs typeface="Arial" pitchFamily="34" charset="0"/>
            </a:endParaRPr>
          </a:p>
          <a:p>
            <a:pPr marL="457200" lvl="1" indent="0">
              <a:spcBef>
                <a:spcPct val="20000"/>
              </a:spcBef>
              <a:buClr>
                <a:schemeClr val="accent1"/>
              </a:buClr>
              <a:buNone/>
              <a:defRPr/>
            </a:pPr>
            <a:r>
              <a:rPr lang="en-US" sz="1700" kern="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No Legal Advice Intended:  The information presented by Arthur J. Gallagher &amp; Co. and Human Capital Management is not intended, and should not be taken, as legal advice on any particular set of facts or circumstances.  You should contact your own legal counsel for advice on specific legal problems concerning the Patient Protection and Affordable Care Act.  </a:t>
            </a:r>
          </a:p>
          <a:p>
            <a:pPr marL="800100" lvl="1" indent="-342900">
              <a:spcBef>
                <a:spcPct val="20000"/>
              </a:spcBef>
              <a:buClr>
                <a:schemeClr val="accent1"/>
              </a:buClr>
              <a:buFont typeface="Arial" pitchFamily="34" charset="0"/>
              <a:buChar char="–"/>
              <a:defRPr/>
            </a:pPr>
            <a:endParaRPr lang="en-US" sz="1700" kern="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77756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17</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Questions</a:t>
            </a:r>
            <a:endParaRPr lang="en-US" dirty="0"/>
          </a:p>
        </p:txBody>
      </p:sp>
      <p:sp>
        <p:nvSpPr>
          <p:cNvPr id="5" name="Title 2"/>
          <p:cNvSpPr txBox="1">
            <a:spLocks/>
          </p:cNvSpPr>
          <p:nvPr/>
        </p:nvSpPr>
        <p:spPr>
          <a:xfrm>
            <a:off x="2819400" y="2514600"/>
            <a:ext cx="7467600" cy="1400530"/>
          </a:xfrm>
          <a:prstGeom prst="rect">
            <a:avLst/>
          </a:prstGeom>
        </p:spPr>
        <p:txBody>
          <a:bodyPr vert="horz" lIns="91440" tIns="45720" rIns="91440" bIns="45720" rtlCol="0" anchor="ctr">
            <a:noAutofit/>
          </a:bodyPr>
          <a:lstStyle>
            <a:lvl1pPr algn="l" defTabSz="457207" rtl="0" eaLnBrk="1" latinLnBrk="0" hangingPunct="1">
              <a:spcBef>
                <a:spcPct val="0"/>
              </a:spcBef>
              <a:buNone/>
              <a:defRPr sz="4000" b="1" i="0" kern="1200">
                <a:solidFill>
                  <a:srgbClr val="27455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Thank You!</a:t>
            </a:r>
            <a:endParaRPr lang="en-US" dirty="0"/>
          </a:p>
        </p:txBody>
      </p:sp>
    </p:spTree>
    <p:extLst>
      <p:ext uri="{BB962C8B-B14F-4D97-AF65-F5344CB8AC3E}">
        <p14:creationId xmlns:p14="http://schemas.microsoft.com/office/powerpoint/2010/main" val="377777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2</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normAutofit/>
          </a:bodyPr>
          <a:lstStyle/>
          <a:p>
            <a:pPr marL="342900" indent="-342900">
              <a:spcBef>
                <a:spcPct val="20000"/>
              </a:spcBef>
              <a:buClr>
                <a:schemeClr val="accent1"/>
              </a:buClr>
              <a:buFont typeface="Wingdings" pitchFamily="2" charset="2"/>
              <a:buChar char="Ø"/>
              <a:defRPr/>
            </a:pPr>
            <a:r>
              <a:rPr lang="en-US" sz="2400" kern="0" dirty="0" smtClean="0">
                <a:latin typeface="Arial" pitchFamily="34" charset="0"/>
                <a:cs typeface="Arial" pitchFamily="34" charset="0"/>
              </a:rPr>
              <a:t>Counting hours refresher</a:t>
            </a:r>
          </a:p>
          <a:p>
            <a:pPr marL="342900" indent="-342900">
              <a:spcBef>
                <a:spcPct val="20000"/>
              </a:spcBef>
              <a:buClr>
                <a:schemeClr val="accent1"/>
              </a:buClr>
              <a:buFont typeface="Wingdings" pitchFamily="2" charset="2"/>
              <a:buChar char="Ø"/>
              <a:defRPr/>
            </a:pPr>
            <a:r>
              <a:rPr lang="en-US" sz="2400" kern="0" dirty="0" smtClean="0">
                <a:latin typeface="Arial" pitchFamily="34" charset="0"/>
                <a:cs typeface="Arial" pitchFamily="34" charset="0"/>
              </a:rPr>
              <a:t>IRS reporting</a:t>
            </a:r>
          </a:p>
          <a:p>
            <a:pPr marL="342900" indent="-342900">
              <a:spcBef>
                <a:spcPct val="20000"/>
              </a:spcBef>
              <a:buClr>
                <a:schemeClr val="accent1"/>
              </a:buClr>
              <a:buFont typeface="Wingdings" pitchFamily="2" charset="2"/>
              <a:buChar char="Ø"/>
              <a:defRPr/>
            </a:pPr>
            <a:r>
              <a:rPr lang="en-US" sz="2400" kern="0" dirty="0" smtClean="0">
                <a:latin typeface="Arial" pitchFamily="34" charset="0"/>
                <a:cs typeface="Arial" pitchFamily="34" charset="0"/>
              </a:rPr>
              <a:t>Penalties</a:t>
            </a:r>
          </a:p>
          <a:p>
            <a:pPr marL="342900" indent="-342900">
              <a:spcBef>
                <a:spcPct val="20000"/>
              </a:spcBef>
              <a:buClr>
                <a:schemeClr val="accent1"/>
              </a:buClr>
              <a:buFont typeface="Wingdings" pitchFamily="2" charset="2"/>
              <a:buChar char="Ø"/>
              <a:defRPr/>
            </a:pPr>
            <a:r>
              <a:rPr lang="en-US" sz="2400" kern="0" dirty="0" smtClean="0">
                <a:latin typeface="Arial" pitchFamily="34" charset="0"/>
                <a:cs typeface="Arial" pitchFamily="34" charset="0"/>
              </a:rPr>
              <a:t>1411 certifications</a:t>
            </a:r>
          </a:p>
          <a:p>
            <a:pPr marL="342900" indent="-342900">
              <a:spcBef>
                <a:spcPct val="20000"/>
              </a:spcBef>
              <a:buClr>
                <a:schemeClr val="accent1"/>
              </a:buClr>
              <a:buFont typeface="Wingdings" pitchFamily="2" charset="2"/>
              <a:buChar char="Ø"/>
              <a:defRPr/>
            </a:pPr>
            <a:r>
              <a:rPr lang="en-US" sz="2400" kern="0" dirty="0" smtClean="0">
                <a:latin typeface="Arial" pitchFamily="34" charset="0"/>
                <a:cs typeface="Arial" pitchFamily="34" charset="0"/>
              </a:rPr>
              <a:t>Questions</a:t>
            </a:r>
          </a:p>
          <a:p>
            <a:pPr marL="342900" indent="-342900">
              <a:spcBef>
                <a:spcPct val="20000"/>
              </a:spcBef>
              <a:buClr>
                <a:schemeClr val="accent1"/>
              </a:buClr>
              <a:buFont typeface="Wingdings" pitchFamily="2" charset="2"/>
              <a:buChar char="Ø"/>
              <a:defRPr/>
            </a:pPr>
            <a:endParaRPr lang="en-US" dirty="0"/>
          </a:p>
        </p:txBody>
      </p:sp>
    </p:spTree>
    <p:extLst>
      <p:ext uri="{BB962C8B-B14F-4D97-AF65-F5344CB8AC3E}">
        <p14:creationId xmlns:p14="http://schemas.microsoft.com/office/powerpoint/2010/main" val="192443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3</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Counting hours overview</a:t>
            </a:r>
            <a:endParaRPr lang="en-US" dirty="0"/>
          </a:p>
        </p:txBody>
      </p:sp>
      <p:sp>
        <p:nvSpPr>
          <p:cNvPr id="4" name="Content Placeholder 3"/>
          <p:cNvSpPr>
            <a:spLocks noGrp="1"/>
          </p:cNvSpPr>
          <p:nvPr>
            <p:ph idx="1"/>
          </p:nvPr>
        </p:nvSpPr>
        <p:spPr>
          <a:xfrm>
            <a:off x="762000" y="1752600"/>
            <a:ext cx="7467600" cy="4195481"/>
          </a:xfrm>
        </p:spPr>
        <p:txBody>
          <a:bodyPr>
            <a:noAutofit/>
          </a:bodyPr>
          <a:lstStyle/>
          <a:p>
            <a:pPr marL="342900" indent="-342900">
              <a:spcBef>
                <a:spcPct val="20000"/>
              </a:spcBef>
              <a:buClr>
                <a:schemeClr val="accent1"/>
              </a:buClr>
              <a:buFont typeface="Wingdings" pitchFamily="2" charset="2"/>
              <a:buChar char="Ø"/>
              <a:defRPr/>
            </a:pPr>
            <a:r>
              <a:rPr lang="en-US" sz="1600" kern="0" dirty="0">
                <a:latin typeface="Arial" pitchFamily="34" charset="0"/>
                <a:cs typeface="Arial" pitchFamily="34" charset="0"/>
              </a:rPr>
              <a:t>Effective January 1, 2015, the State of Oklahoma,</a:t>
            </a:r>
            <a:r>
              <a:rPr lang="en-US" sz="1600" b="1" kern="0" dirty="0">
                <a:latin typeface="Arial" pitchFamily="34" charset="0"/>
                <a:cs typeface="Arial" pitchFamily="34" charset="0"/>
              </a:rPr>
              <a:t> </a:t>
            </a:r>
            <a:r>
              <a:rPr lang="en-US" sz="1600" dirty="0"/>
              <a:t>as a Large Employer with various agencies as components of the Large Employer,</a:t>
            </a:r>
            <a:r>
              <a:rPr lang="en-US" sz="1600" kern="0" dirty="0">
                <a:latin typeface="Arial" pitchFamily="34" charset="0"/>
                <a:cs typeface="Arial" pitchFamily="34" charset="0"/>
              </a:rPr>
              <a:t> is required to redefine who is eligible for benefits to comply with key provisions of the Patient Protection Affordable Care Act.</a:t>
            </a:r>
          </a:p>
          <a:p>
            <a:pPr marL="800100" lvl="1" indent="-342900">
              <a:spcBef>
                <a:spcPct val="20000"/>
              </a:spcBef>
              <a:buClr>
                <a:schemeClr val="accent1"/>
              </a:buClr>
              <a:buFont typeface="Arial" pitchFamily="34" charset="0"/>
              <a:buChar char="‒"/>
              <a:defRPr/>
            </a:pPr>
            <a:r>
              <a:rPr lang="en-US" sz="1600" kern="0" dirty="0">
                <a:latin typeface="Arial" pitchFamily="34" charset="0"/>
                <a:cs typeface="Arial" pitchFamily="34" charset="0"/>
              </a:rPr>
              <a:t>Current benefit eligible employees are unaffected.</a:t>
            </a:r>
          </a:p>
          <a:p>
            <a:pPr marL="800100" lvl="1" indent="-342900">
              <a:spcBef>
                <a:spcPct val="20000"/>
              </a:spcBef>
              <a:buClr>
                <a:schemeClr val="accent1"/>
              </a:buClr>
              <a:buFont typeface="Arial" pitchFamily="34" charset="0"/>
              <a:buChar char="‒"/>
              <a:defRPr/>
            </a:pPr>
            <a:r>
              <a:rPr lang="en-US" sz="1600" kern="0" dirty="0">
                <a:latin typeface="Arial" pitchFamily="34" charset="0"/>
                <a:cs typeface="Arial" pitchFamily="34" charset="0"/>
              </a:rPr>
              <a:t>Those employees who are not benefit eligible may become benefit eligible if certain conditions are met.</a:t>
            </a:r>
          </a:p>
          <a:p>
            <a:pPr marL="342900" indent="-342900">
              <a:spcBef>
                <a:spcPct val="20000"/>
              </a:spcBef>
              <a:buClr>
                <a:schemeClr val="accent1"/>
              </a:buClr>
              <a:buFont typeface="Wingdings" pitchFamily="2" charset="2"/>
              <a:buChar char="Ø"/>
              <a:defRPr/>
            </a:pPr>
            <a:r>
              <a:rPr lang="en-US" sz="1600" kern="0" dirty="0">
                <a:latin typeface="Arial" pitchFamily="34" charset="0"/>
                <a:cs typeface="Arial" pitchFamily="34" charset="0"/>
              </a:rPr>
              <a:t>Effective January 1, 2015 those that are </a:t>
            </a:r>
            <a:r>
              <a:rPr lang="en-US" sz="1600" u="sng" kern="0" dirty="0">
                <a:latin typeface="Arial" pitchFamily="34" charset="0"/>
                <a:cs typeface="Arial" pitchFamily="34" charset="0"/>
              </a:rPr>
              <a:t>not</a:t>
            </a:r>
            <a:r>
              <a:rPr lang="en-US" sz="1600" kern="0" dirty="0">
                <a:latin typeface="Arial" pitchFamily="34" charset="0"/>
                <a:cs typeface="Arial" pitchFamily="34" charset="0"/>
              </a:rPr>
              <a:t> benefit eligible </a:t>
            </a:r>
            <a:r>
              <a:rPr lang="en-US" sz="1600" kern="0" dirty="0" smtClean="0">
                <a:latin typeface="Arial" pitchFamily="34" charset="0"/>
                <a:cs typeface="Arial" pitchFamily="34" charset="0"/>
              </a:rPr>
              <a:t>needed </a:t>
            </a:r>
            <a:r>
              <a:rPr lang="en-US" sz="1600" kern="0" dirty="0">
                <a:latin typeface="Arial" pitchFamily="34" charset="0"/>
                <a:cs typeface="Arial" pitchFamily="34" charset="0"/>
              </a:rPr>
              <a:t>to be classified into the following categories in order to determine benefit eligibility:</a:t>
            </a:r>
          </a:p>
          <a:p>
            <a:pPr marL="800100" lvl="1" indent="-342900">
              <a:spcBef>
                <a:spcPct val="20000"/>
              </a:spcBef>
              <a:buClr>
                <a:schemeClr val="accent1"/>
              </a:buClr>
              <a:buFont typeface="Arial" pitchFamily="34" charset="0"/>
              <a:buChar char="‒"/>
              <a:defRPr/>
            </a:pPr>
            <a:r>
              <a:rPr lang="en-US" sz="1600" u="sng" kern="0" dirty="0">
                <a:latin typeface="Arial" pitchFamily="34" charset="0"/>
                <a:cs typeface="Arial" pitchFamily="34" charset="0"/>
              </a:rPr>
              <a:t>Variable hour employees</a:t>
            </a:r>
            <a:r>
              <a:rPr lang="en-US" sz="1600" kern="0" dirty="0">
                <a:latin typeface="Arial" pitchFamily="34" charset="0"/>
                <a:cs typeface="Arial" pitchFamily="34" charset="0"/>
              </a:rPr>
              <a:t>, broadly defined as anyone who is not currently benefit eligible and is not considered a seasonal employee. </a:t>
            </a:r>
            <a:r>
              <a:rPr lang="en-US" sz="1600" u="sng" kern="0" dirty="0" smtClean="0">
                <a:latin typeface="Arial" pitchFamily="34" charset="0"/>
                <a:cs typeface="Arial" pitchFamily="34" charset="0"/>
              </a:rPr>
              <a:t>Seasonal </a:t>
            </a:r>
            <a:r>
              <a:rPr lang="en-US" sz="1600" u="sng" kern="0" dirty="0">
                <a:latin typeface="Arial" pitchFamily="34" charset="0"/>
                <a:cs typeface="Arial" pitchFamily="34" charset="0"/>
              </a:rPr>
              <a:t>employees</a:t>
            </a:r>
            <a:r>
              <a:rPr lang="en-US" sz="1600" kern="0" dirty="0">
                <a:latin typeface="Arial" pitchFamily="34" charset="0"/>
                <a:cs typeface="Arial" pitchFamily="34" charset="0"/>
              </a:rPr>
              <a:t>, defined under PPACA as employees who are employed during the same time of year each year, and for which the duration of the “season” is no greater than six months (note: OMES is working on legislation to match OK statute with ACA definitions</a:t>
            </a:r>
            <a:r>
              <a:rPr lang="en-US" sz="1600" kern="0" dirty="0" smtClean="0">
                <a:latin typeface="Arial" pitchFamily="34" charset="0"/>
                <a:cs typeface="Arial" pitchFamily="34" charset="0"/>
              </a:rPr>
              <a:t>)</a:t>
            </a:r>
            <a:endParaRPr lang="en-US" sz="1600" dirty="0"/>
          </a:p>
        </p:txBody>
      </p:sp>
    </p:spTree>
    <p:extLst>
      <p:ext uri="{BB962C8B-B14F-4D97-AF65-F5344CB8AC3E}">
        <p14:creationId xmlns:p14="http://schemas.microsoft.com/office/powerpoint/2010/main" val="139202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4</a:t>
            </a:fld>
            <a:endParaRPr lang="en-US" dirty="0">
              <a:solidFill>
                <a:prstClr val="white">
                  <a:tint val="75000"/>
                </a:prstClr>
              </a:solidFill>
            </a:endParaRPr>
          </a:p>
        </p:txBody>
      </p:sp>
      <p:sp>
        <p:nvSpPr>
          <p:cNvPr id="3" name="Title 2"/>
          <p:cNvSpPr>
            <a:spLocks noGrp="1"/>
          </p:cNvSpPr>
          <p:nvPr>
            <p:ph type="title"/>
          </p:nvPr>
        </p:nvSpPr>
        <p:spPr>
          <a:xfrm>
            <a:off x="685800" y="152400"/>
            <a:ext cx="7620000" cy="1400530"/>
          </a:xfrm>
        </p:spPr>
        <p:txBody>
          <a:bodyPr/>
          <a:lstStyle/>
          <a:p>
            <a:r>
              <a:rPr lang="en-US" dirty="0" smtClean="0"/>
              <a:t>ACA employee classifications</a:t>
            </a:r>
            <a:endParaRPr lang="en-US" dirty="0"/>
          </a:p>
        </p:txBody>
      </p:sp>
      <p:pic>
        <p:nvPicPr>
          <p:cNvPr id="4" name="Picture 3" descr="Accessible version available at http://www.ok.gov/opm/HR_and_Employee_Services/ACA/ACA_Employee_Classifications.html"/>
          <p:cNvPicPr>
            <a:picLocks noChangeAspect="1"/>
          </p:cNvPicPr>
          <p:nvPr/>
        </p:nvPicPr>
        <p:blipFill>
          <a:blip r:embed="rId2"/>
          <a:stretch>
            <a:fillRect/>
          </a:stretch>
        </p:blipFill>
        <p:spPr>
          <a:xfrm>
            <a:off x="660684" y="1180307"/>
            <a:ext cx="8479599" cy="1143000"/>
          </a:xfrm>
          <a:prstGeom prst="rect">
            <a:avLst/>
          </a:prstGeom>
        </p:spPr>
      </p:pic>
      <p:pic>
        <p:nvPicPr>
          <p:cNvPr id="13" name="Picture 12" descr="Accessible version available at http://www.ok.gov/opm/HR_and_Employee_Services/ACA/ACA_Employee_Classifications.html"/>
          <p:cNvPicPr>
            <a:picLocks noChangeAspect="1"/>
          </p:cNvPicPr>
          <p:nvPr/>
        </p:nvPicPr>
        <p:blipFill>
          <a:blip r:embed="rId3"/>
          <a:stretch>
            <a:fillRect/>
          </a:stretch>
        </p:blipFill>
        <p:spPr>
          <a:xfrm>
            <a:off x="657922" y="2323307"/>
            <a:ext cx="8476886" cy="1142634"/>
          </a:xfrm>
          <a:prstGeom prst="rect">
            <a:avLst/>
          </a:prstGeom>
        </p:spPr>
      </p:pic>
      <p:pic>
        <p:nvPicPr>
          <p:cNvPr id="14" name="Picture 13" descr="Accessible version available at http://www.ok.gov/opm/HR_and_Employee_Services/ACA/ACA_Employee_Classifications.html"/>
          <p:cNvPicPr>
            <a:picLocks noChangeAspect="1"/>
          </p:cNvPicPr>
          <p:nvPr/>
        </p:nvPicPr>
        <p:blipFill>
          <a:blip r:embed="rId4"/>
          <a:stretch>
            <a:fillRect/>
          </a:stretch>
        </p:blipFill>
        <p:spPr>
          <a:xfrm>
            <a:off x="602691" y="3410038"/>
            <a:ext cx="8449119" cy="1165396"/>
          </a:xfrm>
          <a:prstGeom prst="rect">
            <a:avLst/>
          </a:prstGeom>
        </p:spPr>
      </p:pic>
      <p:pic>
        <p:nvPicPr>
          <p:cNvPr id="15" name="Picture 14" descr="Accessible version available at http://www.ok.gov/opm/HR_and_Employee_Services/ACA/ACA_Employee_Classifications.html"/>
          <p:cNvPicPr>
            <a:picLocks noChangeAspect="1"/>
          </p:cNvPicPr>
          <p:nvPr/>
        </p:nvPicPr>
        <p:blipFill>
          <a:blip r:embed="rId5"/>
          <a:stretch>
            <a:fillRect/>
          </a:stretch>
        </p:blipFill>
        <p:spPr>
          <a:xfrm>
            <a:off x="551288" y="4523260"/>
            <a:ext cx="8449118" cy="1199774"/>
          </a:xfrm>
          <a:prstGeom prst="rect">
            <a:avLst/>
          </a:prstGeom>
        </p:spPr>
      </p:pic>
    </p:spTree>
    <p:extLst>
      <p:ext uri="{BB962C8B-B14F-4D97-AF65-F5344CB8AC3E}">
        <p14:creationId xmlns:p14="http://schemas.microsoft.com/office/powerpoint/2010/main" val="194041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5</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Variable hour employees</a:t>
            </a:r>
            <a:endParaRPr lang="en-US" dirty="0"/>
          </a:p>
        </p:txBody>
      </p:sp>
      <p:sp>
        <p:nvSpPr>
          <p:cNvPr id="5" name="Content Placeholder 4"/>
          <p:cNvSpPr>
            <a:spLocks noGrp="1"/>
          </p:cNvSpPr>
          <p:nvPr>
            <p:ph idx="1"/>
          </p:nvPr>
        </p:nvSpPr>
        <p:spPr>
          <a:xfrm>
            <a:off x="685800" y="1752600"/>
            <a:ext cx="7467600" cy="4195481"/>
          </a:xfrm>
        </p:spPr>
        <p:txBody>
          <a:bodyPr/>
          <a:lstStyle/>
          <a:p>
            <a:pPr marL="342900" indent="-342900">
              <a:spcBef>
                <a:spcPct val="20000"/>
              </a:spcBef>
              <a:buClr>
                <a:schemeClr val="accent1"/>
              </a:buClr>
              <a:buFont typeface="Wingdings" pitchFamily="2" charset="2"/>
              <a:buChar char="Ø"/>
              <a:defRPr/>
            </a:pPr>
            <a:r>
              <a:rPr lang="en-US" sz="1700" kern="0" dirty="0">
                <a:latin typeface="Arial" pitchFamily="34" charset="0"/>
                <a:cs typeface="Arial" pitchFamily="34" charset="0"/>
              </a:rPr>
              <a:t>For employees who are hired to be regularly scheduled to work 30 hours or more per week for more than three months (90 days):</a:t>
            </a: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Departments and agencies should </a:t>
            </a:r>
            <a:r>
              <a:rPr lang="en-US" sz="1700" kern="0" dirty="0" smtClean="0">
                <a:latin typeface="Arial" pitchFamily="34" charset="0"/>
                <a:cs typeface="Arial" pitchFamily="34" charset="0"/>
              </a:rPr>
              <a:t>have identified those </a:t>
            </a:r>
            <a:r>
              <a:rPr lang="en-US" sz="1700" kern="0" dirty="0">
                <a:latin typeface="Arial" pitchFamily="34" charset="0"/>
                <a:cs typeface="Arial" pitchFamily="34" charset="0"/>
              </a:rPr>
              <a:t>employees in </a:t>
            </a:r>
            <a:r>
              <a:rPr lang="en-US" sz="1700" kern="0" dirty="0" smtClean="0">
                <a:latin typeface="Arial" pitchFamily="34" charset="0"/>
                <a:cs typeface="Arial" pitchFamily="34" charset="0"/>
              </a:rPr>
              <a:t>September 2014 </a:t>
            </a:r>
            <a:r>
              <a:rPr lang="en-US" sz="1700" kern="0" dirty="0">
                <a:latin typeface="Arial" pitchFamily="34" charset="0"/>
                <a:cs typeface="Arial" pitchFamily="34" charset="0"/>
              </a:rPr>
              <a:t>to ensure they are provided coverage effective January 1, 2015.</a:t>
            </a: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Departments and agencies will be required to submit the newly eligible </a:t>
            </a:r>
            <a:r>
              <a:rPr lang="en-US" sz="1700" kern="0" dirty="0" smtClean="0">
                <a:latin typeface="Arial" pitchFamily="34" charset="0"/>
                <a:cs typeface="Arial" pitchFamily="34" charset="0"/>
              </a:rPr>
              <a:t>form </a:t>
            </a:r>
            <a:r>
              <a:rPr lang="en-US" sz="1700" kern="0" dirty="0">
                <a:latin typeface="Arial" pitchFamily="34" charset="0"/>
                <a:cs typeface="Arial" pitchFamily="34" charset="0"/>
              </a:rPr>
              <a:t>to trigger benefit eligibility.</a:t>
            </a: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For new variable hour employees hired after the onset of the initial measurement period (hired after October 17, </a:t>
            </a:r>
            <a:r>
              <a:rPr lang="en-US" sz="1700" kern="0" dirty="0" smtClean="0">
                <a:latin typeface="Arial" pitchFamily="34" charset="0"/>
                <a:cs typeface="Arial" pitchFamily="34" charset="0"/>
              </a:rPr>
              <a:t>2014), </a:t>
            </a:r>
            <a:r>
              <a:rPr lang="en-US" sz="1700" kern="0" dirty="0">
                <a:latin typeface="Arial" pitchFamily="34" charset="0"/>
                <a:cs typeface="Arial" pitchFamily="34" charset="0"/>
              </a:rPr>
              <a:t>hiring managers must make the determination if the employee will be regularly scheduled to work 30 hours or more per week for more than three months (90 days) – if yes, the employee </a:t>
            </a:r>
            <a:r>
              <a:rPr lang="en-US" sz="1700" u="sng" kern="0" dirty="0">
                <a:latin typeface="Arial" pitchFamily="34" charset="0"/>
                <a:cs typeface="Arial" pitchFamily="34" charset="0"/>
              </a:rPr>
              <a:t>must</a:t>
            </a:r>
            <a:r>
              <a:rPr lang="en-US" sz="1700" kern="0" dirty="0">
                <a:latin typeface="Arial" pitchFamily="34" charset="0"/>
                <a:cs typeface="Arial" pitchFamily="34" charset="0"/>
              </a:rPr>
              <a:t> be provided benefits in a manner consistent with current benefit eligible employees</a:t>
            </a:r>
            <a:r>
              <a:rPr lang="en-US" sz="1700" kern="0" dirty="0" smtClean="0">
                <a:latin typeface="Arial" pitchFamily="34" charset="0"/>
                <a:cs typeface="Arial" pitchFamily="34" charset="0"/>
              </a:rPr>
              <a:t>.</a:t>
            </a:r>
            <a:endParaRPr lang="en-US" dirty="0"/>
          </a:p>
        </p:txBody>
      </p:sp>
    </p:spTree>
    <p:extLst>
      <p:ext uri="{BB962C8B-B14F-4D97-AF65-F5344CB8AC3E}">
        <p14:creationId xmlns:p14="http://schemas.microsoft.com/office/powerpoint/2010/main" val="359474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6</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Variable hour employee</a:t>
            </a:r>
            <a:endParaRPr lang="en-US" dirty="0"/>
          </a:p>
        </p:txBody>
      </p:sp>
      <p:sp>
        <p:nvSpPr>
          <p:cNvPr id="4" name="Content Placeholder 3"/>
          <p:cNvSpPr>
            <a:spLocks noGrp="1"/>
          </p:cNvSpPr>
          <p:nvPr>
            <p:ph idx="1"/>
          </p:nvPr>
        </p:nvSpPr>
        <p:spPr/>
        <p:txBody>
          <a:bodyPr>
            <a:normAutofit fontScale="92500" lnSpcReduction="20000"/>
          </a:bodyPr>
          <a:lstStyle/>
          <a:p>
            <a:pPr marL="342900" indent="-342900">
              <a:spcBef>
                <a:spcPct val="20000"/>
              </a:spcBef>
              <a:buClr>
                <a:schemeClr val="accent1"/>
              </a:buClr>
              <a:buFont typeface="Wingdings" pitchFamily="2" charset="2"/>
              <a:buChar char="Ø"/>
              <a:defRPr/>
            </a:pPr>
            <a:r>
              <a:rPr lang="en-US" sz="1700" kern="0" dirty="0">
                <a:latin typeface="Arial" pitchFamily="34" charset="0"/>
                <a:cs typeface="Arial" pitchFamily="34" charset="0"/>
              </a:rPr>
              <a:t>For employees who are hired with an irregular work schedule, and it is unknown if they will work on average more than 30 hours per week:</a:t>
            </a:r>
          </a:p>
          <a:p>
            <a:pPr marL="800100" lvl="1"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rPr>
              <a:t>OMES Information Services developed </a:t>
            </a:r>
            <a:r>
              <a:rPr lang="en-US" sz="1700" kern="0" dirty="0">
                <a:latin typeface="Arial" pitchFamily="34" charset="0"/>
                <a:cs typeface="Arial" pitchFamily="34" charset="0"/>
              </a:rPr>
              <a:t>reporting to test each individual in order to validate if, over a 12 month period, that employee worked on average more than 30 hours per week.</a:t>
            </a:r>
          </a:p>
          <a:p>
            <a:pPr marL="1257300" lvl="2" indent="-342900">
              <a:spcBef>
                <a:spcPct val="20000"/>
              </a:spcBef>
              <a:buClr>
                <a:schemeClr val="accent1"/>
              </a:buClr>
              <a:buFont typeface="Arial" pitchFamily="34" charset="0"/>
              <a:buChar char="•"/>
              <a:defRPr/>
            </a:pPr>
            <a:r>
              <a:rPr lang="en-US" sz="1700" kern="0" dirty="0" smtClean="0">
                <a:latin typeface="Arial" pitchFamily="34" charset="0"/>
                <a:cs typeface="Arial" pitchFamily="34" charset="0"/>
              </a:rPr>
              <a:t>OMES Information Services </a:t>
            </a:r>
            <a:r>
              <a:rPr lang="en-US" sz="1700" kern="0" dirty="0">
                <a:latin typeface="Arial" pitchFamily="34" charset="0"/>
                <a:cs typeface="Arial" pitchFamily="34" charset="0"/>
              </a:rPr>
              <a:t>will only be developing the reporting modules for those departments and agencies on PeopleSoft.</a:t>
            </a:r>
          </a:p>
          <a:p>
            <a:pPr marL="1257300" lvl="2"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Any departments and agencies running proprietary time and attendance systems will be responsible for generating the necessary reports for testing.</a:t>
            </a:r>
          </a:p>
          <a:p>
            <a:pPr marL="1714500" lvl="3" indent="-342900">
              <a:spcBef>
                <a:spcPct val="20000"/>
              </a:spcBef>
              <a:buClr>
                <a:schemeClr val="accent1"/>
              </a:buClr>
              <a:buFont typeface="Wingdings" pitchFamily="2" charset="2"/>
              <a:buChar char="v"/>
              <a:defRPr/>
            </a:pPr>
            <a:r>
              <a:rPr lang="en-US" sz="1700" kern="0" dirty="0">
                <a:latin typeface="Arial" pitchFamily="34" charset="0"/>
                <a:cs typeface="Arial" pitchFamily="34" charset="0"/>
              </a:rPr>
              <a:t>Note:  </a:t>
            </a:r>
            <a:r>
              <a:rPr lang="en-US" sz="1700" kern="0" dirty="0" smtClean="0">
                <a:latin typeface="Arial" pitchFamily="34" charset="0"/>
                <a:cs typeface="Arial" pitchFamily="34" charset="0"/>
              </a:rPr>
              <a:t>OMES Information Services </a:t>
            </a:r>
            <a:r>
              <a:rPr lang="en-US" sz="1700" kern="0" dirty="0">
                <a:latin typeface="Arial" pitchFamily="34" charset="0"/>
                <a:cs typeface="Arial" pitchFamily="34" charset="0"/>
              </a:rPr>
              <a:t>will be available to meet with you to answer questions and help in any way possible.</a:t>
            </a: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Departments and agencies will be responsible for testing their employees:</a:t>
            </a:r>
          </a:p>
          <a:p>
            <a:pPr marL="1257300" lvl="2"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Once in October for ongoing variable hour employees</a:t>
            </a:r>
          </a:p>
          <a:p>
            <a:pPr marL="1257300" lvl="2"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Monthly for new variable hour employees</a:t>
            </a:r>
          </a:p>
          <a:p>
            <a:pPr marL="1257300" lvl="2"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Departments and agencies will be responsible for Federal assessments, if any, due to inaccurate </a:t>
            </a:r>
            <a:r>
              <a:rPr lang="en-US" sz="1700" kern="0" dirty="0" smtClean="0">
                <a:latin typeface="Arial" pitchFamily="34" charset="0"/>
                <a:cs typeface="Arial" pitchFamily="34" charset="0"/>
              </a:rPr>
              <a:t>reporting</a:t>
            </a:r>
            <a:endParaRPr lang="en-US" dirty="0"/>
          </a:p>
        </p:txBody>
      </p:sp>
    </p:spTree>
    <p:extLst>
      <p:ext uri="{BB962C8B-B14F-4D97-AF65-F5344CB8AC3E}">
        <p14:creationId xmlns:p14="http://schemas.microsoft.com/office/powerpoint/2010/main" val="92623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7</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Variable hour employee</a:t>
            </a:r>
            <a:endParaRPr lang="en-US" dirty="0"/>
          </a:p>
        </p:txBody>
      </p:sp>
      <p:pic>
        <p:nvPicPr>
          <p:cNvPr id="6" name="Picture 5" descr="Regularly schedule to work 30hours per week? If yes, provide coverage. If no, test employee to see if they worked 30 hours per week. If yes, provide coverage. If no, no action, test agani next measurement period."/>
          <p:cNvPicPr>
            <a:picLocks noChangeAspect="1"/>
          </p:cNvPicPr>
          <p:nvPr/>
        </p:nvPicPr>
        <p:blipFill>
          <a:blip r:embed="rId2"/>
          <a:stretch>
            <a:fillRect/>
          </a:stretch>
        </p:blipFill>
        <p:spPr>
          <a:xfrm>
            <a:off x="1143000" y="1676400"/>
            <a:ext cx="7225353" cy="4238270"/>
          </a:xfrm>
          <a:prstGeom prst="rect">
            <a:avLst/>
          </a:prstGeom>
        </p:spPr>
      </p:pic>
    </p:spTree>
    <p:extLst>
      <p:ext uri="{BB962C8B-B14F-4D97-AF65-F5344CB8AC3E}">
        <p14:creationId xmlns:p14="http://schemas.microsoft.com/office/powerpoint/2010/main" val="161990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8</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Special rules for testing</a:t>
            </a:r>
            <a:endParaRPr lang="en-US" dirty="0"/>
          </a:p>
        </p:txBody>
      </p:sp>
      <p:sp>
        <p:nvSpPr>
          <p:cNvPr id="4" name="Content Placeholder 3"/>
          <p:cNvSpPr>
            <a:spLocks noGrp="1"/>
          </p:cNvSpPr>
          <p:nvPr>
            <p:ph idx="1"/>
          </p:nvPr>
        </p:nvSpPr>
        <p:spPr/>
        <p:txBody>
          <a:bodyPr>
            <a:normAutofit fontScale="92500" lnSpcReduction="20000"/>
          </a:bodyPr>
          <a:lstStyle/>
          <a:p>
            <a:pPr marL="342900" indent="-342900">
              <a:spcBef>
                <a:spcPct val="20000"/>
              </a:spcBef>
              <a:buClr>
                <a:schemeClr val="accent1"/>
              </a:buClr>
              <a:buFont typeface="Wingdings" pitchFamily="2" charset="2"/>
              <a:buChar char="Ø"/>
              <a:defRPr/>
            </a:pPr>
            <a:r>
              <a:rPr lang="en-US" sz="1700" kern="0" dirty="0">
                <a:latin typeface="Arial" pitchFamily="34" charset="0"/>
                <a:cs typeface="Arial" pitchFamily="34" charset="0"/>
              </a:rPr>
              <a:t>Any compensable hour should be counted as an hour worked.  This will include the following:</a:t>
            </a:r>
          </a:p>
          <a:p>
            <a:pPr marL="800100" lvl="1" indent="-342900">
              <a:spcBef>
                <a:spcPct val="20000"/>
              </a:spcBef>
              <a:buClr>
                <a:schemeClr val="accent1"/>
              </a:buClr>
              <a:buFont typeface="Arial" pitchFamily="34" charset="0"/>
              <a:buChar char="–"/>
              <a:defRPr/>
            </a:pPr>
            <a:r>
              <a:rPr lang="en-US" sz="1700" kern="0" dirty="0">
                <a:latin typeface="Arial" pitchFamily="34" charset="0"/>
                <a:cs typeface="Arial" pitchFamily="34" charset="0"/>
              </a:rPr>
              <a:t>Regular/overtime pay, military leave pay, call pay, workers compensation pay, vacation pay, jury duty pay, sick/enforced leave pay, administrative leave pay, holiday pay, etc.</a:t>
            </a:r>
          </a:p>
          <a:p>
            <a:pPr marL="342900" indent="-342900">
              <a:spcBef>
                <a:spcPct val="20000"/>
              </a:spcBef>
              <a:buClr>
                <a:schemeClr val="accent1"/>
              </a:buClr>
              <a:buFont typeface="Wingdings" pitchFamily="2" charset="2"/>
              <a:buChar char="Ø"/>
              <a:defRPr/>
            </a:pPr>
            <a:r>
              <a:rPr lang="en-US" sz="1700" kern="0" dirty="0">
                <a:latin typeface="Arial" pitchFamily="34" charset="0"/>
                <a:cs typeface="Arial" pitchFamily="34" charset="0"/>
              </a:rPr>
              <a:t>Certain hours that are non-compensable hours will be counted as if they were compensable hours, so that they do not count against the employee.  This will include the following:</a:t>
            </a:r>
          </a:p>
          <a:p>
            <a:pPr marL="800100" lvl="1" indent="-342900">
              <a:spcBef>
                <a:spcPct val="20000"/>
              </a:spcBef>
              <a:buClr>
                <a:schemeClr val="accent1"/>
              </a:buClr>
              <a:buFont typeface="Arial" pitchFamily="34" charset="0"/>
              <a:buChar char="‒"/>
              <a:defRPr/>
            </a:pPr>
            <a:r>
              <a:rPr lang="en-US" sz="1700" dirty="0">
                <a:latin typeface="Arial" panose="020B0604020202020204" pitchFamily="34" charset="0"/>
                <a:cs typeface="Arial" panose="020B0604020202020204" pitchFamily="34" charset="0"/>
              </a:rPr>
              <a:t>FMLA and USERRA (unpaid military leave)</a:t>
            </a:r>
            <a:endParaRPr lang="en-US" sz="1700" kern="0" dirty="0">
              <a:latin typeface="Arial" panose="020B0604020202020204" pitchFamily="34" charset="0"/>
              <a:cs typeface="Arial" panose="020B0604020202020204" pitchFamily="34" charset="0"/>
            </a:endParaRPr>
          </a:p>
          <a:p>
            <a:pPr marL="342900" indent="-342900">
              <a:spcBef>
                <a:spcPct val="20000"/>
              </a:spcBef>
              <a:buClr>
                <a:schemeClr val="accent1"/>
              </a:buClr>
              <a:buFont typeface="Wingdings" pitchFamily="2" charset="2"/>
              <a:buChar char="Ø"/>
              <a:defRPr/>
            </a:pPr>
            <a:r>
              <a:rPr lang="en-US" sz="1700" kern="0" dirty="0">
                <a:latin typeface="Arial" panose="020B0604020202020204" pitchFamily="34" charset="0"/>
                <a:cs typeface="Arial" panose="020B0604020202020204" pitchFamily="34" charset="0"/>
              </a:rPr>
              <a:t>If an employee has a break in service longer than 13 weeks, that employee should be considered as a new hire.</a:t>
            </a:r>
          </a:p>
          <a:p>
            <a:pPr marL="800100" lvl="1" indent="-342900">
              <a:spcBef>
                <a:spcPct val="20000"/>
              </a:spcBef>
              <a:buClr>
                <a:schemeClr val="accent1"/>
              </a:buClr>
              <a:buFont typeface="Arial" pitchFamily="34" charset="0"/>
              <a:buChar char="–"/>
              <a:defRPr/>
            </a:pPr>
            <a:r>
              <a:rPr lang="en-US" sz="1700" kern="0" dirty="0">
                <a:latin typeface="Arial" panose="020B0604020202020204" pitchFamily="34" charset="0"/>
                <a:cs typeface="Arial" panose="020B0604020202020204" pitchFamily="34" charset="0"/>
              </a:rPr>
              <a:t>If the break in services is shorter than 13 weeks, that employee will be treated as if they had not left the State with no compensable hours during that period, provided the employee’s length of employment was greater than 13 weeks.</a:t>
            </a:r>
          </a:p>
          <a:p>
            <a:pPr marL="1257300" lvl="2" indent="-342900">
              <a:spcBef>
                <a:spcPct val="20000"/>
              </a:spcBef>
              <a:buClr>
                <a:schemeClr val="accent1"/>
              </a:buClr>
              <a:buFont typeface="Arial" pitchFamily="34" charset="0"/>
              <a:buChar char="•"/>
              <a:defRPr/>
            </a:pPr>
            <a:r>
              <a:rPr lang="en-US" sz="1700" kern="0" dirty="0">
                <a:latin typeface="Arial" panose="020B0604020202020204" pitchFamily="34" charset="0"/>
                <a:cs typeface="Arial" panose="020B0604020202020204" pitchFamily="34" charset="0"/>
              </a:rPr>
              <a:t>If the employee’s break in service was longer than the employee’s length of employment, that employee would be treated as a new employee</a:t>
            </a:r>
            <a:r>
              <a:rPr lang="en-US" sz="1700" kern="0" dirty="0" smtClean="0">
                <a:latin typeface="Arial" pitchFamily="34" charset="0"/>
                <a:cs typeface="Arial" pitchFamily="34" charset="0"/>
              </a:rPr>
              <a:t>.</a:t>
            </a:r>
            <a:endParaRPr lang="en-US" dirty="0"/>
          </a:p>
        </p:txBody>
      </p:sp>
    </p:spTree>
    <p:extLst>
      <p:ext uri="{BB962C8B-B14F-4D97-AF65-F5344CB8AC3E}">
        <p14:creationId xmlns:p14="http://schemas.microsoft.com/office/powerpoint/2010/main" val="225254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6DF38B3-B278-4DE4-B82E-29E8A7AD6CE5}" type="slidenum">
              <a:rPr lang="en-US" smtClean="0">
                <a:solidFill>
                  <a:prstClr val="white">
                    <a:tint val="75000"/>
                  </a:prstClr>
                </a:solidFill>
              </a:rPr>
              <a:pPr/>
              <a:t>9</a:t>
            </a:fld>
            <a:endParaRPr lang="en-US" dirty="0">
              <a:solidFill>
                <a:prstClr val="white">
                  <a:tint val="75000"/>
                </a:prstClr>
              </a:solidFill>
            </a:endParaRPr>
          </a:p>
        </p:txBody>
      </p:sp>
      <p:sp>
        <p:nvSpPr>
          <p:cNvPr id="3" name="Title 2"/>
          <p:cNvSpPr>
            <a:spLocks noGrp="1"/>
          </p:cNvSpPr>
          <p:nvPr>
            <p:ph type="title"/>
          </p:nvPr>
        </p:nvSpPr>
        <p:spPr/>
        <p:txBody>
          <a:bodyPr/>
          <a:lstStyle/>
          <a:p>
            <a:r>
              <a:rPr lang="en-US" dirty="0" smtClean="0"/>
              <a:t>Testing calendar</a:t>
            </a:r>
            <a:endParaRPr lang="en-US" dirty="0"/>
          </a:p>
        </p:txBody>
      </p:sp>
      <p:pic>
        <p:nvPicPr>
          <p:cNvPr id="4" name="Picture 3" descr="An accessible version of the Testing Calendar is available at http://www.ok.gov/opm/HR_and_Employee_Services/ACA/Testing_Calendar.html"/>
          <p:cNvPicPr>
            <a:picLocks noChangeAspect="1"/>
          </p:cNvPicPr>
          <p:nvPr/>
        </p:nvPicPr>
        <p:blipFill>
          <a:blip r:embed="rId2"/>
          <a:stretch>
            <a:fillRect/>
          </a:stretch>
        </p:blipFill>
        <p:spPr>
          <a:xfrm>
            <a:off x="693234" y="1752600"/>
            <a:ext cx="8302220" cy="3613572"/>
          </a:xfrm>
          <a:prstGeom prst="rect">
            <a:avLst/>
          </a:prstGeom>
        </p:spPr>
      </p:pic>
    </p:spTree>
    <p:extLst>
      <p:ext uri="{BB962C8B-B14F-4D97-AF65-F5344CB8AC3E}">
        <p14:creationId xmlns:p14="http://schemas.microsoft.com/office/powerpoint/2010/main" val="3505420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MES ISD Template">
      <a:dk1>
        <a:sysClr val="windowText" lastClr="000000"/>
      </a:dk1>
      <a:lt1>
        <a:sysClr val="window" lastClr="FFFFFF"/>
      </a:lt1>
      <a:dk2>
        <a:srgbClr val="4FB8C1"/>
      </a:dk2>
      <a:lt2>
        <a:srgbClr val="757575"/>
      </a:lt2>
      <a:accent1>
        <a:srgbClr val="EC5646"/>
      </a:accent1>
      <a:accent2>
        <a:srgbClr val="163C3F"/>
      </a:accent2>
      <a:accent3>
        <a:srgbClr val="E6B729"/>
      </a:accent3>
      <a:accent4>
        <a:srgbClr val="399993"/>
      </a:accent4>
      <a:accent5>
        <a:srgbClr val="A5A5A5"/>
      </a:accent5>
      <a:accent6>
        <a:srgbClr val="9E5E9B"/>
      </a:accent6>
      <a:hlink>
        <a:srgbClr val="40AEB6"/>
      </a:hlink>
      <a:folHlink>
        <a:srgbClr val="359097"/>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3502</TotalTime>
  <Words>1228</Words>
  <Application>Microsoft Office PowerPoint</Application>
  <PresentationFormat>On-screen Show (4:3)</PresentationFormat>
  <Paragraphs>124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Wingdings</vt:lpstr>
      <vt:lpstr>Wingdings 3</vt:lpstr>
      <vt:lpstr>Ion</vt:lpstr>
      <vt:lpstr>Affordable Care Act Update September 2015</vt:lpstr>
      <vt:lpstr>Agenda</vt:lpstr>
      <vt:lpstr>Counting hours overview</vt:lpstr>
      <vt:lpstr>ACA employee classifications</vt:lpstr>
      <vt:lpstr>Variable hour employees</vt:lpstr>
      <vt:lpstr>Variable hour employee</vt:lpstr>
      <vt:lpstr>Variable hour employee</vt:lpstr>
      <vt:lpstr>Special rules for testing</vt:lpstr>
      <vt:lpstr>Testing calendar</vt:lpstr>
      <vt:lpstr>Reports in PeopleSoft</vt:lpstr>
      <vt:lpstr>IRS reporting</vt:lpstr>
      <vt:lpstr>1095B and 1095C</vt:lpstr>
      <vt:lpstr>IRS reporting – things to note</vt:lpstr>
      <vt:lpstr>Penalties</vt:lpstr>
      <vt:lpstr>1411 certifications</vt:lpstr>
      <vt:lpstr>Contacts</vt:lpstr>
      <vt:lpstr>Questions</vt:lpstr>
    </vt:vector>
  </TitlesOfParts>
  <Company>State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Care Act Update</dc:title>
  <dc:subject>Update on the Affordable Care Act</dc:subject>
  <dc:creator>Mark Prince</dc:creator>
  <cp:keywords>update, affordable, care, act</cp:keywords>
  <cp:lastModifiedBy>John Lowrey</cp:lastModifiedBy>
  <cp:revision>31</cp:revision>
  <dcterms:created xsi:type="dcterms:W3CDTF">2015-08-03T20:57:55Z</dcterms:created>
  <dcterms:modified xsi:type="dcterms:W3CDTF">2015-09-28T21:43:28Z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